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60" r:id="rId1"/>
  </p:sldMasterIdLst>
  <p:notesMasterIdLst>
    <p:notesMasterId r:id="rId62"/>
  </p:notesMasterIdLst>
  <p:sldIdLst>
    <p:sldId id="385" r:id="rId2"/>
    <p:sldId id="386" r:id="rId3"/>
    <p:sldId id="260" r:id="rId4"/>
    <p:sldId id="261" r:id="rId5"/>
    <p:sldId id="263" r:id="rId6"/>
    <p:sldId id="269" r:id="rId7"/>
    <p:sldId id="267" r:id="rId8"/>
    <p:sldId id="266" r:id="rId9"/>
    <p:sldId id="326" r:id="rId10"/>
    <p:sldId id="333" r:id="rId11"/>
    <p:sldId id="342" r:id="rId12"/>
    <p:sldId id="279" r:id="rId13"/>
    <p:sldId id="343" r:id="rId14"/>
    <p:sldId id="344" r:id="rId15"/>
    <p:sldId id="288" r:id="rId16"/>
    <p:sldId id="327" r:id="rId17"/>
    <p:sldId id="337" r:id="rId18"/>
    <p:sldId id="346" r:id="rId19"/>
    <p:sldId id="347" r:id="rId20"/>
    <p:sldId id="330" r:id="rId21"/>
    <p:sldId id="348" r:id="rId22"/>
    <p:sldId id="349" r:id="rId23"/>
    <p:sldId id="351" r:id="rId24"/>
    <p:sldId id="350" r:id="rId25"/>
    <p:sldId id="352" r:id="rId26"/>
    <p:sldId id="353" r:id="rId27"/>
    <p:sldId id="345" r:id="rId28"/>
    <p:sldId id="354" r:id="rId29"/>
    <p:sldId id="355" r:id="rId30"/>
    <p:sldId id="377" r:id="rId31"/>
    <p:sldId id="361" r:id="rId32"/>
    <p:sldId id="384" r:id="rId33"/>
    <p:sldId id="363" r:id="rId34"/>
    <p:sldId id="332" r:id="rId35"/>
    <p:sldId id="366" r:id="rId36"/>
    <p:sldId id="360" r:id="rId37"/>
    <p:sldId id="367" r:id="rId38"/>
    <p:sldId id="357" r:id="rId39"/>
    <p:sldId id="304" r:id="rId40"/>
    <p:sldId id="359" r:id="rId41"/>
    <p:sldId id="368" r:id="rId42"/>
    <p:sldId id="369" r:id="rId43"/>
    <p:sldId id="364" r:id="rId44"/>
    <p:sldId id="341" r:id="rId45"/>
    <p:sldId id="370" r:id="rId46"/>
    <p:sldId id="362" r:id="rId47"/>
    <p:sldId id="371" r:id="rId48"/>
    <p:sldId id="301" r:id="rId49"/>
    <p:sldId id="372" r:id="rId50"/>
    <p:sldId id="373" r:id="rId51"/>
    <p:sldId id="374" r:id="rId52"/>
    <p:sldId id="336" r:id="rId53"/>
    <p:sldId id="375" r:id="rId54"/>
    <p:sldId id="376" r:id="rId55"/>
    <p:sldId id="380" r:id="rId56"/>
    <p:sldId id="378" r:id="rId57"/>
    <p:sldId id="381" r:id="rId58"/>
    <p:sldId id="379" r:id="rId59"/>
    <p:sldId id="383" r:id="rId60"/>
    <p:sldId id="382" r:id="rId61"/>
  </p:sldIdLst>
  <p:sldSz cx="12192000" cy="6858000"/>
  <p:notesSz cx="6858000" cy="9144000"/>
  <p:embeddedFontLst>
    <p:embeddedFont>
      <p:font typeface="Barlow Condensed" panose="00000506000000000000" pitchFamily="2" charset="0"/>
      <p:regular r:id="rId63"/>
      <p:bold r:id="rId64"/>
      <p:italic r:id="rId65"/>
      <p:boldItalic r:id="rId66"/>
    </p:embeddedFont>
    <p:embeddedFont>
      <p:font typeface="Barlow Condensed Medium" panose="00000606000000000000" pitchFamily="2" charset="0"/>
      <p:regular r:id="rId67"/>
      <p:italic r:id="rId68"/>
    </p:embeddedFont>
    <p:embeddedFont>
      <p:font typeface="Barlow Condensed SemiBold" panose="00000706000000000000" pitchFamily="2" charset="0"/>
      <p:regular r:id="rId69"/>
      <p:bold r:id="rId70"/>
      <p:italic r:id="rId71"/>
      <p:boldItalic r:id="rId72"/>
    </p:embeddedFont>
    <p:embeddedFont>
      <p:font typeface="Barlow Semi Condensed" panose="00000506000000000000" pitchFamily="2" charset="0"/>
      <p:regular r:id="rId73"/>
      <p:bold r:id="rId74"/>
      <p:italic r:id="rId75"/>
      <p:boldItalic r:id="rId76"/>
    </p:embeddedFont>
    <p:embeddedFont>
      <p:font typeface="Source Serif Pro" panose="02040603050405020204" pitchFamily="18" charset="0"/>
      <p:regular r:id="rId77"/>
      <p:bold r:id="rId78"/>
      <p:italic r:id="rId79"/>
      <p:boldItalic r:id="rId8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1392" userDrawn="1">
          <p15:clr>
            <a:srgbClr val="A4A3A4"/>
          </p15:clr>
        </p15:guide>
        <p15:guide id="4" pos="439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100"/>
    <a:srgbClr val="171203"/>
    <a:srgbClr val="D59440"/>
    <a:srgbClr val="DBAA32"/>
    <a:srgbClr val="2F5597"/>
    <a:srgbClr val="A5A5A5"/>
    <a:srgbClr val="B9AE81"/>
    <a:srgbClr val="000B9A"/>
    <a:srgbClr val="FFF5C7"/>
    <a:srgbClr val="FFEA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A39887-D361-4F47-AB1A-11CF35A533D3}" v="30" dt="2022-10-27T18:56:58.4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92" autoAdjust="0"/>
    <p:restoredTop sz="50104" autoAdjust="0"/>
  </p:normalViewPr>
  <p:slideViewPr>
    <p:cSldViewPr snapToGrid="0">
      <p:cViewPr varScale="1">
        <p:scale>
          <a:sx n="64" d="100"/>
          <a:sy n="64" d="100"/>
        </p:scale>
        <p:origin x="2505" y="72"/>
      </p:cViewPr>
      <p:guideLst>
        <p:guide orient="horz" pos="2160"/>
        <p:guide pos="3840"/>
        <p:guide orient="horz" pos="1392"/>
        <p:guide pos="4392"/>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71" d="100"/>
          <a:sy n="171" d="100"/>
        </p:scale>
        <p:origin x="5344" y="17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fntdata"/><Relationship Id="rId68" Type="http://schemas.openxmlformats.org/officeDocument/2006/relationships/font" Target="fonts/font6.fntdata"/><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2.fntdata"/><Relationship Id="rId79" Type="http://schemas.openxmlformats.org/officeDocument/2006/relationships/font" Target="fonts/font17.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2.fntdata"/><Relationship Id="rId69" Type="http://schemas.openxmlformats.org/officeDocument/2006/relationships/font" Target="fonts/font7.fntdata"/><Relationship Id="rId77" Type="http://schemas.openxmlformats.org/officeDocument/2006/relationships/font" Target="fonts/font15.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0.fntdata"/><Relationship Id="rId80" Type="http://schemas.openxmlformats.org/officeDocument/2006/relationships/font" Target="fonts/font18.fntdata"/><Relationship Id="rId85"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5.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70" Type="http://schemas.openxmlformats.org/officeDocument/2006/relationships/font" Target="fonts/font8.fntdata"/><Relationship Id="rId75" Type="http://schemas.openxmlformats.org/officeDocument/2006/relationships/font" Target="fonts/font13.fntdata"/><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3.fntdata"/><Relationship Id="rId73" Type="http://schemas.openxmlformats.org/officeDocument/2006/relationships/font" Target="fonts/font11.fntdata"/><Relationship Id="rId78" Type="http://schemas.openxmlformats.org/officeDocument/2006/relationships/font" Target="fonts/font16.fntdata"/><Relationship Id="rId81" Type="http://schemas.openxmlformats.org/officeDocument/2006/relationships/presProps" Target="presProps.xml"/><Relationship Id="rId86"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4.fntdata"/><Relationship Id="rId7" Type="http://schemas.openxmlformats.org/officeDocument/2006/relationships/slide" Target="slides/slide6.xml"/><Relationship Id="rId71" Type="http://schemas.openxmlformats.org/officeDocument/2006/relationships/font" Target="fonts/font9.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4.fntdata"/><Relationship Id="rId61" Type="http://schemas.openxmlformats.org/officeDocument/2006/relationships/slide" Target="slides/slide60.xml"/><Relationship Id="rId8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sha Linares" userId="e7d3d9190828effc" providerId="LiveId" clId="{61A39887-D361-4F47-AB1A-11CF35A533D3}"/>
    <pc:docChg chg="undo redo custSel modSld modMainMaster">
      <pc:chgData name="Asha Linares" userId="e7d3d9190828effc" providerId="LiveId" clId="{61A39887-D361-4F47-AB1A-11CF35A533D3}" dt="2022-10-27T18:56:58.424" v="123"/>
      <pc:docMkLst>
        <pc:docMk/>
      </pc:docMkLst>
      <pc:sldChg chg="addSp delSp modSp mod">
        <pc:chgData name="Asha Linares" userId="e7d3d9190828effc" providerId="LiveId" clId="{61A39887-D361-4F47-AB1A-11CF35A533D3}" dt="2022-10-27T16:06:26.379" v="12"/>
        <pc:sldMkLst>
          <pc:docMk/>
          <pc:sldMk cId="1944772828" sldId="260"/>
        </pc:sldMkLst>
        <pc:spChg chg="del">
          <ac:chgData name="Asha Linares" userId="e7d3d9190828effc" providerId="LiveId" clId="{61A39887-D361-4F47-AB1A-11CF35A533D3}" dt="2022-10-27T16:06:22.945" v="10" actId="478"/>
          <ac:spMkLst>
            <pc:docMk/>
            <pc:sldMk cId="1944772828" sldId="260"/>
            <ac:spMk id="2" creationId="{00000000-0000-0000-0000-000000000000}"/>
          </ac:spMkLst>
        </pc:spChg>
        <pc:spChg chg="add del mod">
          <ac:chgData name="Asha Linares" userId="e7d3d9190828effc" providerId="LiveId" clId="{61A39887-D361-4F47-AB1A-11CF35A533D3}" dt="2022-10-27T16:06:24.481" v="11" actId="478"/>
          <ac:spMkLst>
            <pc:docMk/>
            <pc:sldMk cId="1944772828" sldId="260"/>
            <ac:spMk id="4" creationId="{EC5B044C-4575-B115-152F-051B54EF24C4}"/>
          </ac:spMkLst>
        </pc:spChg>
        <pc:spChg chg="add mod">
          <ac:chgData name="Asha Linares" userId="e7d3d9190828effc" providerId="LiveId" clId="{61A39887-D361-4F47-AB1A-11CF35A533D3}" dt="2022-10-27T16:06:26.379" v="12"/>
          <ac:spMkLst>
            <pc:docMk/>
            <pc:sldMk cId="1944772828" sldId="260"/>
            <ac:spMk id="5" creationId="{93873054-7D9B-7CBC-9674-DCC89B111A67}"/>
          </ac:spMkLst>
        </pc:spChg>
        <pc:spChg chg="add mod">
          <ac:chgData name="Asha Linares" userId="e7d3d9190828effc" providerId="LiveId" clId="{61A39887-D361-4F47-AB1A-11CF35A533D3}" dt="2022-10-27T16:06:26.379" v="12"/>
          <ac:spMkLst>
            <pc:docMk/>
            <pc:sldMk cId="1944772828" sldId="260"/>
            <ac:spMk id="6" creationId="{38E13DE6-9777-D6B4-7ECE-0C22AB2122A6}"/>
          </ac:spMkLst>
        </pc:spChg>
        <pc:spChg chg="del">
          <ac:chgData name="Asha Linares" userId="e7d3d9190828effc" providerId="LiveId" clId="{61A39887-D361-4F47-AB1A-11CF35A533D3}" dt="2022-10-27T16:06:22.945" v="10" actId="478"/>
          <ac:spMkLst>
            <pc:docMk/>
            <pc:sldMk cId="1944772828" sldId="260"/>
            <ac:spMk id="8" creationId="{3E4CB0EC-7F1D-6448-8543-980C07DF0AA3}"/>
          </ac:spMkLst>
        </pc:spChg>
        <pc:spChg chg="del">
          <ac:chgData name="Asha Linares" userId="e7d3d9190828effc" providerId="LiveId" clId="{61A39887-D361-4F47-AB1A-11CF35A533D3}" dt="2022-10-27T16:06:22.945" v="10" actId="478"/>
          <ac:spMkLst>
            <pc:docMk/>
            <pc:sldMk cId="1944772828" sldId="260"/>
            <ac:spMk id="10" creationId="{0BF26F4F-18DB-CF4B-A89A-BCFB96760836}"/>
          </ac:spMkLst>
        </pc:spChg>
        <pc:spChg chg="add mod">
          <ac:chgData name="Asha Linares" userId="e7d3d9190828effc" providerId="LiveId" clId="{61A39887-D361-4F47-AB1A-11CF35A533D3}" dt="2022-10-27T16:06:26.379" v="12"/>
          <ac:spMkLst>
            <pc:docMk/>
            <pc:sldMk cId="1944772828" sldId="260"/>
            <ac:spMk id="13" creationId="{558EF9EA-289B-CA8F-5479-E9C5E93527E7}"/>
          </ac:spMkLst>
        </pc:spChg>
        <pc:picChg chg="add mod">
          <ac:chgData name="Asha Linares" userId="e7d3d9190828effc" providerId="LiveId" clId="{61A39887-D361-4F47-AB1A-11CF35A533D3}" dt="2022-10-27T16:06:26.379" v="12"/>
          <ac:picMkLst>
            <pc:docMk/>
            <pc:sldMk cId="1944772828" sldId="260"/>
            <ac:picMk id="14" creationId="{20C0D274-4880-2E12-DA27-5EA17604C4F9}"/>
          </ac:picMkLst>
        </pc:picChg>
        <pc:picChg chg="del">
          <ac:chgData name="Asha Linares" userId="e7d3d9190828effc" providerId="LiveId" clId="{61A39887-D361-4F47-AB1A-11CF35A533D3}" dt="2022-10-27T16:06:22.945" v="10" actId="478"/>
          <ac:picMkLst>
            <pc:docMk/>
            <pc:sldMk cId="1944772828" sldId="260"/>
            <ac:picMk id="15" creationId="{5BD4FB95-A615-B240-BC8B-03763FF80DCD}"/>
          </ac:picMkLst>
        </pc:picChg>
        <pc:picChg chg="del">
          <ac:chgData name="Asha Linares" userId="e7d3d9190828effc" providerId="LiveId" clId="{61A39887-D361-4F47-AB1A-11CF35A533D3}" dt="2022-10-27T16:06:22.945" v="10" actId="478"/>
          <ac:picMkLst>
            <pc:docMk/>
            <pc:sldMk cId="1944772828" sldId="260"/>
            <ac:picMk id="16" creationId="{991C26EE-0F1D-1244-B7A2-3F3749C1018B}"/>
          </ac:picMkLst>
        </pc:picChg>
        <pc:picChg chg="add mod">
          <ac:chgData name="Asha Linares" userId="e7d3d9190828effc" providerId="LiveId" clId="{61A39887-D361-4F47-AB1A-11CF35A533D3}" dt="2022-10-27T16:06:26.379" v="12"/>
          <ac:picMkLst>
            <pc:docMk/>
            <pc:sldMk cId="1944772828" sldId="260"/>
            <ac:picMk id="18" creationId="{37DED216-D36C-56DE-D9E9-C6E938162ACB}"/>
          </ac:picMkLst>
        </pc:picChg>
        <pc:cxnChg chg="del">
          <ac:chgData name="Asha Linares" userId="e7d3d9190828effc" providerId="LiveId" clId="{61A39887-D361-4F47-AB1A-11CF35A533D3}" dt="2022-10-27T16:06:22.945" v="10" actId="478"/>
          <ac:cxnSpMkLst>
            <pc:docMk/>
            <pc:sldMk cId="1944772828" sldId="260"/>
            <ac:cxnSpMk id="7" creationId="{69A2DDA5-6137-124D-8F19-254893BE6671}"/>
          </ac:cxnSpMkLst>
        </pc:cxnChg>
        <pc:cxnChg chg="add mod">
          <ac:chgData name="Asha Linares" userId="e7d3d9190828effc" providerId="LiveId" clId="{61A39887-D361-4F47-AB1A-11CF35A533D3}" dt="2022-10-27T16:06:26.379" v="12"/>
          <ac:cxnSpMkLst>
            <pc:docMk/>
            <pc:sldMk cId="1944772828" sldId="260"/>
            <ac:cxnSpMk id="9" creationId="{0D9868C0-056F-DB7E-5E2D-D417115687C4}"/>
          </ac:cxnSpMkLst>
        </pc:cxnChg>
        <pc:cxnChg chg="del">
          <ac:chgData name="Asha Linares" userId="e7d3d9190828effc" providerId="LiveId" clId="{61A39887-D361-4F47-AB1A-11CF35A533D3}" dt="2022-10-27T16:06:22.945" v="10" actId="478"/>
          <ac:cxnSpMkLst>
            <pc:docMk/>
            <pc:sldMk cId="1944772828" sldId="260"/>
            <ac:cxnSpMk id="17" creationId="{28828919-3245-964F-A96A-BF8008FC4468}"/>
          </ac:cxnSpMkLst>
        </pc:cxnChg>
        <pc:cxnChg chg="add mod">
          <ac:chgData name="Asha Linares" userId="e7d3d9190828effc" providerId="LiveId" clId="{61A39887-D361-4F47-AB1A-11CF35A533D3}" dt="2022-10-27T16:06:26.379" v="12"/>
          <ac:cxnSpMkLst>
            <pc:docMk/>
            <pc:sldMk cId="1944772828" sldId="260"/>
            <ac:cxnSpMk id="19" creationId="{09A55585-E7D6-8D0A-0438-0886A012B3F3}"/>
          </ac:cxnSpMkLst>
        </pc:cxnChg>
      </pc:sldChg>
      <pc:sldChg chg="modSp mod modNotes">
        <pc:chgData name="Asha Linares" userId="e7d3d9190828effc" providerId="LiveId" clId="{61A39887-D361-4F47-AB1A-11CF35A533D3}" dt="2022-10-27T18:24:44.273" v="102"/>
        <pc:sldMkLst>
          <pc:docMk/>
          <pc:sldMk cId="2157452047" sldId="301"/>
        </pc:sldMkLst>
        <pc:spChg chg="mod">
          <ac:chgData name="Asha Linares" userId="e7d3d9190828effc" providerId="LiveId" clId="{61A39887-D361-4F47-AB1A-11CF35A533D3}" dt="2022-10-27T18:24:44.273" v="102"/>
          <ac:spMkLst>
            <pc:docMk/>
            <pc:sldMk cId="2157452047" sldId="301"/>
            <ac:spMk id="2" creationId="{00000000-0000-0000-0000-000000000000}"/>
          </ac:spMkLst>
        </pc:spChg>
        <pc:spChg chg="mod">
          <ac:chgData name="Asha Linares" userId="e7d3d9190828effc" providerId="LiveId" clId="{61A39887-D361-4F47-AB1A-11CF35A533D3}" dt="2022-10-27T18:24:29.836" v="101"/>
          <ac:spMkLst>
            <pc:docMk/>
            <pc:sldMk cId="2157452047" sldId="301"/>
            <ac:spMk id="3" creationId="{00000000-0000-0000-0000-000000000000}"/>
          </ac:spMkLst>
        </pc:spChg>
      </pc:sldChg>
      <pc:sldChg chg="modSp modNotes">
        <pc:chgData name="Asha Linares" userId="e7d3d9190828effc" providerId="LiveId" clId="{61A39887-D361-4F47-AB1A-11CF35A533D3}" dt="2022-10-27T18:20:21.607" v="98"/>
        <pc:sldMkLst>
          <pc:docMk/>
          <pc:sldMk cId="3109277991" sldId="341"/>
        </pc:sldMkLst>
        <pc:spChg chg="mod">
          <ac:chgData name="Asha Linares" userId="e7d3d9190828effc" providerId="LiveId" clId="{61A39887-D361-4F47-AB1A-11CF35A533D3}" dt="2022-10-27T18:20:21.607" v="98"/>
          <ac:spMkLst>
            <pc:docMk/>
            <pc:sldMk cId="3109277991" sldId="341"/>
            <ac:spMk id="2" creationId="{00000000-0000-0000-0000-000000000000}"/>
          </ac:spMkLst>
        </pc:spChg>
      </pc:sldChg>
      <pc:sldChg chg="addSp delSp modSp mod">
        <pc:chgData name="Asha Linares" userId="e7d3d9190828effc" providerId="LiveId" clId="{61A39887-D361-4F47-AB1A-11CF35A533D3}" dt="2022-10-27T18:51:02.982" v="115" actId="2711"/>
        <pc:sldMkLst>
          <pc:docMk/>
          <pc:sldMk cId="2145146738" sldId="351"/>
        </pc:sldMkLst>
        <pc:spChg chg="add del mod">
          <ac:chgData name="Asha Linares" userId="e7d3d9190828effc" providerId="LiveId" clId="{61A39887-D361-4F47-AB1A-11CF35A533D3}" dt="2022-10-27T18:51:02.982" v="115" actId="2711"/>
          <ac:spMkLst>
            <pc:docMk/>
            <pc:sldMk cId="2145146738" sldId="351"/>
            <ac:spMk id="3" creationId="{68086D28-C858-4E49-A488-CAC8E941CB23}"/>
          </ac:spMkLst>
        </pc:spChg>
      </pc:sldChg>
      <pc:sldChg chg="addSp delSp modSp mod modNotesTx">
        <pc:chgData name="Asha Linares" userId="e7d3d9190828effc" providerId="LiveId" clId="{61A39887-D361-4F47-AB1A-11CF35A533D3}" dt="2022-10-27T16:45:22.593" v="85"/>
        <pc:sldMkLst>
          <pc:docMk/>
          <pc:sldMk cId="3337265696" sldId="362"/>
        </pc:sldMkLst>
        <pc:spChg chg="mod">
          <ac:chgData name="Asha Linares" userId="e7d3d9190828effc" providerId="LiveId" clId="{61A39887-D361-4F47-AB1A-11CF35A533D3}" dt="2022-10-27T16:08:30.315" v="19"/>
          <ac:spMkLst>
            <pc:docMk/>
            <pc:sldMk cId="3337265696" sldId="362"/>
            <ac:spMk id="2" creationId="{00000000-0000-0000-0000-000000000000}"/>
          </ac:spMkLst>
        </pc:spChg>
        <pc:picChg chg="add mod">
          <ac:chgData name="Asha Linares" userId="e7d3d9190828effc" providerId="LiveId" clId="{61A39887-D361-4F47-AB1A-11CF35A533D3}" dt="2022-10-27T16:45:22.593" v="85"/>
          <ac:picMkLst>
            <pc:docMk/>
            <pc:sldMk cId="3337265696" sldId="362"/>
            <ac:picMk id="3" creationId="{A6FBF6C6-BAA4-03DF-70F9-D2ACF81D6B9F}"/>
          </ac:picMkLst>
        </pc:picChg>
        <pc:picChg chg="del mod">
          <ac:chgData name="Asha Linares" userId="e7d3d9190828effc" providerId="LiveId" clId="{61A39887-D361-4F47-AB1A-11CF35A533D3}" dt="2022-10-27T16:45:11.981" v="84" actId="478"/>
          <ac:picMkLst>
            <pc:docMk/>
            <pc:sldMk cId="3337265696" sldId="362"/>
            <ac:picMk id="9" creationId="{62F839D5-7456-DF45-AFC9-49746788A499}"/>
          </ac:picMkLst>
        </pc:picChg>
      </pc:sldChg>
      <pc:sldChg chg="modSp modNotes">
        <pc:chgData name="Asha Linares" userId="e7d3d9190828effc" providerId="LiveId" clId="{61A39887-D361-4F47-AB1A-11CF35A533D3}" dt="2022-10-27T18:20:21.607" v="98"/>
        <pc:sldMkLst>
          <pc:docMk/>
          <pc:sldMk cId="2262686069" sldId="374"/>
        </pc:sldMkLst>
        <pc:spChg chg="mod">
          <ac:chgData name="Asha Linares" userId="e7d3d9190828effc" providerId="LiveId" clId="{61A39887-D361-4F47-AB1A-11CF35A533D3}" dt="2022-10-27T18:20:03.952" v="97"/>
          <ac:spMkLst>
            <pc:docMk/>
            <pc:sldMk cId="2262686069" sldId="374"/>
            <ac:spMk id="2" creationId="{00000000-0000-0000-0000-000000000000}"/>
          </ac:spMkLst>
        </pc:spChg>
      </pc:sldChg>
      <pc:sldChg chg="modNotes">
        <pc:chgData name="Asha Linares" userId="e7d3d9190828effc" providerId="LiveId" clId="{61A39887-D361-4F47-AB1A-11CF35A533D3}" dt="2022-10-27T18:20:21.607" v="98"/>
        <pc:sldMkLst>
          <pc:docMk/>
          <pc:sldMk cId="2462803634" sldId="375"/>
        </pc:sldMkLst>
      </pc:sldChg>
      <pc:sldChg chg="addSp delSp modSp mod modNotesTx">
        <pc:chgData name="Asha Linares" userId="e7d3d9190828effc" providerId="LiveId" clId="{61A39887-D361-4F47-AB1A-11CF35A533D3}" dt="2022-10-27T18:31:56.517" v="104" actId="20577"/>
        <pc:sldMkLst>
          <pc:docMk/>
          <pc:sldMk cId="496764166" sldId="376"/>
        </pc:sldMkLst>
        <pc:spChg chg="mod">
          <ac:chgData name="Asha Linares" userId="e7d3d9190828effc" providerId="LiveId" clId="{61A39887-D361-4F47-AB1A-11CF35A533D3}" dt="2022-10-27T18:20:03.952" v="97"/>
          <ac:spMkLst>
            <pc:docMk/>
            <pc:sldMk cId="496764166" sldId="376"/>
            <ac:spMk id="2" creationId="{00000000-0000-0000-0000-000000000000}"/>
          </ac:spMkLst>
        </pc:spChg>
        <pc:picChg chg="add del mod modCrop">
          <ac:chgData name="Asha Linares" userId="e7d3d9190828effc" providerId="LiveId" clId="{61A39887-D361-4F47-AB1A-11CF35A533D3}" dt="2022-10-27T18:17:20.908" v="93" actId="21"/>
          <ac:picMkLst>
            <pc:docMk/>
            <pc:sldMk cId="496764166" sldId="376"/>
            <ac:picMk id="3" creationId="{A6E2ACDF-9CDE-A192-EF22-F0ABC0873664}"/>
          </ac:picMkLst>
        </pc:picChg>
        <pc:picChg chg="add mod">
          <ac:chgData name="Asha Linares" userId="e7d3d9190828effc" providerId="LiveId" clId="{61A39887-D361-4F47-AB1A-11CF35A533D3}" dt="2022-10-27T18:17:23.322" v="95"/>
          <ac:picMkLst>
            <pc:docMk/>
            <pc:sldMk cId="496764166" sldId="376"/>
            <ac:picMk id="4" creationId="{AD6F51CF-0FF6-7A04-6773-11396E3E8090}"/>
          </ac:picMkLst>
        </pc:picChg>
        <pc:picChg chg="del">
          <ac:chgData name="Asha Linares" userId="e7d3d9190828effc" providerId="LiveId" clId="{61A39887-D361-4F47-AB1A-11CF35A533D3}" dt="2022-10-27T18:17:22.398" v="94" actId="478"/>
          <ac:picMkLst>
            <pc:docMk/>
            <pc:sldMk cId="496764166" sldId="376"/>
            <ac:picMk id="9" creationId="{62F839D5-7456-DF45-AFC9-49746788A499}"/>
          </ac:picMkLst>
        </pc:picChg>
      </pc:sldChg>
      <pc:sldChg chg="modSp">
        <pc:chgData name="Asha Linares" userId="e7d3d9190828effc" providerId="LiveId" clId="{61A39887-D361-4F47-AB1A-11CF35A533D3}" dt="2022-10-27T18:20:03.952" v="97"/>
        <pc:sldMkLst>
          <pc:docMk/>
          <pc:sldMk cId="2146206307" sldId="380"/>
        </pc:sldMkLst>
        <pc:spChg chg="mod">
          <ac:chgData name="Asha Linares" userId="e7d3d9190828effc" providerId="LiveId" clId="{61A39887-D361-4F47-AB1A-11CF35A533D3}" dt="2022-10-27T18:20:03.952" v="97"/>
          <ac:spMkLst>
            <pc:docMk/>
            <pc:sldMk cId="2146206307" sldId="380"/>
            <ac:spMk id="2" creationId="{00000000-0000-0000-0000-000000000000}"/>
          </ac:spMkLst>
        </pc:spChg>
      </pc:sldChg>
      <pc:sldChg chg="modNotes">
        <pc:chgData name="Asha Linares" userId="e7d3d9190828effc" providerId="LiveId" clId="{61A39887-D361-4F47-AB1A-11CF35A533D3}" dt="2022-10-27T18:19:00.394" v="96"/>
        <pc:sldMkLst>
          <pc:docMk/>
          <pc:sldMk cId="1457046848" sldId="383"/>
        </pc:sldMkLst>
      </pc:sldChg>
      <pc:sldChg chg="addSp delSp modSp mod">
        <pc:chgData name="Asha Linares" userId="e7d3d9190828effc" providerId="LiveId" clId="{61A39887-D361-4F47-AB1A-11CF35A533D3}" dt="2022-10-27T16:11:33.922" v="82" actId="20577"/>
        <pc:sldMkLst>
          <pc:docMk/>
          <pc:sldMk cId="1534441682" sldId="385"/>
        </pc:sldMkLst>
        <pc:spChg chg="add del mod">
          <ac:chgData name="Asha Linares" userId="e7d3d9190828effc" providerId="LiveId" clId="{61A39887-D361-4F47-AB1A-11CF35A533D3}" dt="2022-10-27T16:05:41.250" v="7" actId="478"/>
          <ac:spMkLst>
            <pc:docMk/>
            <pc:sldMk cId="1534441682" sldId="385"/>
            <ac:spMk id="5" creationId="{926D45A0-FF9A-3021-A14D-3021EF5EB84D}"/>
          </ac:spMkLst>
        </pc:spChg>
        <pc:spChg chg="add del mod">
          <ac:chgData name="Asha Linares" userId="e7d3d9190828effc" providerId="LiveId" clId="{61A39887-D361-4F47-AB1A-11CF35A533D3}" dt="2022-10-27T16:11:15.973" v="81" actId="478"/>
          <ac:spMkLst>
            <pc:docMk/>
            <pc:sldMk cId="1534441682" sldId="385"/>
            <ac:spMk id="6" creationId="{19FD964A-7BA1-4921-4D06-352FF2DD5F97}"/>
          </ac:spMkLst>
        </pc:spChg>
        <pc:spChg chg="del">
          <ac:chgData name="Asha Linares" userId="e7d3d9190828effc" providerId="LiveId" clId="{61A39887-D361-4F47-AB1A-11CF35A533D3}" dt="2022-10-27T16:05:39.344" v="6" actId="478"/>
          <ac:spMkLst>
            <pc:docMk/>
            <pc:sldMk cId="1534441682" sldId="385"/>
            <ac:spMk id="7" creationId="{5953545C-2C98-E646-B5AE-22DA747DD195}"/>
          </ac:spMkLst>
        </pc:spChg>
        <pc:spChg chg="del">
          <ac:chgData name="Asha Linares" userId="e7d3d9190828effc" providerId="LiveId" clId="{61A39887-D361-4F47-AB1A-11CF35A533D3}" dt="2022-10-27T16:05:39.344" v="6" actId="478"/>
          <ac:spMkLst>
            <pc:docMk/>
            <pc:sldMk cId="1534441682" sldId="385"/>
            <ac:spMk id="8" creationId="{C85A4CDA-A24C-524F-A3D9-3F7B52BE1520}"/>
          </ac:spMkLst>
        </pc:spChg>
        <pc:spChg chg="del">
          <ac:chgData name="Asha Linares" userId="e7d3d9190828effc" providerId="LiveId" clId="{61A39887-D361-4F47-AB1A-11CF35A533D3}" dt="2022-10-27T16:05:39.344" v="6" actId="478"/>
          <ac:spMkLst>
            <pc:docMk/>
            <pc:sldMk cId="1534441682" sldId="385"/>
            <ac:spMk id="13" creationId="{4EDCB47E-F548-EC40-962D-060258FD7F50}"/>
          </ac:spMkLst>
        </pc:spChg>
        <pc:spChg chg="add mod">
          <ac:chgData name="Asha Linares" userId="e7d3d9190828effc" providerId="LiveId" clId="{61A39887-D361-4F47-AB1A-11CF35A533D3}" dt="2022-10-27T16:11:13.269" v="75" actId="1038"/>
          <ac:spMkLst>
            <pc:docMk/>
            <pc:sldMk cId="1534441682" sldId="385"/>
            <ac:spMk id="14" creationId="{D4478915-7780-5F96-7EF0-EB745B25DC97}"/>
          </ac:spMkLst>
        </pc:spChg>
        <pc:spChg chg="add mod">
          <ac:chgData name="Asha Linares" userId="e7d3d9190828effc" providerId="LiveId" clId="{61A39887-D361-4F47-AB1A-11CF35A533D3}" dt="2022-10-27T16:11:33.922" v="82" actId="20577"/>
          <ac:spMkLst>
            <pc:docMk/>
            <pc:sldMk cId="1534441682" sldId="385"/>
            <ac:spMk id="15" creationId="{9BB01CD7-776D-B327-8886-40EFEF895F8E}"/>
          </ac:spMkLst>
        </pc:spChg>
        <pc:spChg chg="add del mod ord">
          <ac:chgData name="Asha Linares" userId="e7d3d9190828effc" providerId="LiveId" clId="{61A39887-D361-4F47-AB1A-11CF35A533D3}" dt="2022-10-27T16:11:15.493" v="80"/>
          <ac:spMkLst>
            <pc:docMk/>
            <pc:sldMk cId="1534441682" sldId="385"/>
            <ac:spMk id="19" creationId="{CCE2E67A-9DD2-3286-B6DC-CCB67762D27F}"/>
          </ac:spMkLst>
        </pc:spChg>
        <pc:picChg chg="add del mod">
          <ac:chgData name="Asha Linares" userId="e7d3d9190828effc" providerId="LiveId" clId="{61A39887-D361-4F47-AB1A-11CF35A533D3}" dt="2022-10-27T16:04:59.540" v="2"/>
          <ac:picMkLst>
            <pc:docMk/>
            <pc:sldMk cId="1534441682" sldId="385"/>
            <ac:picMk id="2" creationId="{95A56038-0488-2C1D-AEA1-08311CC49544}"/>
          </ac:picMkLst>
        </pc:picChg>
        <pc:picChg chg="add mod">
          <ac:chgData name="Asha Linares" userId="e7d3d9190828effc" providerId="LiveId" clId="{61A39887-D361-4F47-AB1A-11CF35A533D3}" dt="2022-10-27T16:05:09.707" v="5"/>
          <ac:picMkLst>
            <pc:docMk/>
            <pc:sldMk cId="1534441682" sldId="385"/>
            <ac:picMk id="3" creationId="{C3EFBE00-089E-6757-2C68-B936541364CB}"/>
          </ac:picMkLst>
        </pc:picChg>
        <pc:picChg chg="del">
          <ac:chgData name="Asha Linares" userId="e7d3d9190828effc" providerId="LiveId" clId="{61A39887-D361-4F47-AB1A-11CF35A533D3}" dt="2022-10-27T16:05:39.344" v="6" actId="478"/>
          <ac:picMkLst>
            <pc:docMk/>
            <pc:sldMk cId="1534441682" sldId="385"/>
            <ac:picMk id="10" creationId="{409369F0-748E-714A-8FC9-7CD0DEA6B0C4}"/>
          </ac:picMkLst>
        </pc:picChg>
        <pc:picChg chg="add del">
          <ac:chgData name="Asha Linares" userId="e7d3d9190828effc" providerId="LiveId" clId="{61A39887-D361-4F47-AB1A-11CF35A533D3}" dt="2022-10-27T16:05:08.669" v="4" actId="478"/>
          <ac:picMkLst>
            <pc:docMk/>
            <pc:sldMk cId="1534441682" sldId="385"/>
            <ac:picMk id="11" creationId="{6FFA9D28-7E61-9240-9FBD-27410441DAF4}"/>
          </ac:picMkLst>
        </pc:picChg>
        <pc:picChg chg="del">
          <ac:chgData name="Asha Linares" userId="e7d3d9190828effc" providerId="LiveId" clId="{61A39887-D361-4F47-AB1A-11CF35A533D3}" dt="2022-10-27T16:05:39.344" v="6" actId="478"/>
          <ac:picMkLst>
            <pc:docMk/>
            <pc:sldMk cId="1534441682" sldId="385"/>
            <ac:picMk id="12" creationId="{934FBD7E-671E-FF46-A775-26D4F4CCE20A}"/>
          </ac:picMkLst>
        </pc:picChg>
        <pc:picChg chg="add mod">
          <ac:chgData name="Asha Linares" userId="e7d3d9190828effc" providerId="LiveId" clId="{61A39887-D361-4F47-AB1A-11CF35A533D3}" dt="2022-10-27T16:11:13.269" v="75" actId="1038"/>
          <ac:picMkLst>
            <pc:docMk/>
            <pc:sldMk cId="1534441682" sldId="385"/>
            <ac:picMk id="17" creationId="{D2AFE2FB-5098-3AA0-3947-4E946419F470}"/>
          </ac:picMkLst>
        </pc:picChg>
        <pc:picChg chg="add mod">
          <ac:chgData name="Asha Linares" userId="e7d3d9190828effc" providerId="LiveId" clId="{61A39887-D361-4F47-AB1A-11CF35A533D3}" dt="2022-10-27T16:11:13.269" v="75" actId="1038"/>
          <ac:picMkLst>
            <pc:docMk/>
            <pc:sldMk cId="1534441682" sldId="385"/>
            <ac:picMk id="18" creationId="{5D287D0B-D11D-94DF-F70C-F4CFC59A8DF2}"/>
          </ac:picMkLst>
        </pc:picChg>
        <pc:cxnChg chg="del">
          <ac:chgData name="Asha Linares" userId="e7d3d9190828effc" providerId="LiveId" clId="{61A39887-D361-4F47-AB1A-11CF35A533D3}" dt="2022-10-27T16:05:39.344" v="6" actId="478"/>
          <ac:cxnSpMkLst>
            <pc:docMk/>
            <pc:sldMk cId="1534441682" sldId="385"/>
            <ac:cxnSpMk id="9" creationId="{501A2B66-1BCD-D343-AE4F-955237FFE1E3}"/>
          </ac:cxnSpMkLst>
        </pc:cxnChg>
        <pc:cxnChg chg="add mod">
          <ac:chgData name="Asha Linares" userId="e7d3d9190828effc" providerId="LiveId" clId="{61A39887-D361-4F47-AB1A-11CF35A533D3}" dt="2022-10-27T16:05:42.305" v="8"/>
          <ac:cxnSpMkLst>
            <pc:docMk/>
            <pc:sldMk cId="1534441682" sldId="385"/>
            <ac:cxnSpMk id="16" creationId="{8A159554-2619-DFF9-6106-3222332C5E2E}"/>
          </ac:cxnSpMkLst>
        </pc:cxnChg>
      </pc:sldChg>
      <pc:sldMasterChg chg="addSp delSp modSp mod">
        <pc:chgData name="Asha Linares" userId="e7d3d9190828effc" providerId="LiveId" clId="{61A39887-D361-4F47-AB1A-11CF35A533D3}" dt="2022-10-27T18:56:58.424" v="123"/>
        <pc:sldMasterMkLst>
          <pc:docMk/>
          <pc:sldMasterMk cId="3440890606" sldId="2147483660"/>
        </pc:sldMasterMkLst>
        <pc:spChg chg="add del mod">
          <ac:chgData name="Asha Linares" userId="e7d3d9190828effc" providerId="LiveId" clId="{61A39887-D361-4F47-AB1A-11CF35A533D3}" dt="2022-10-27T18:47:11.620" v="108"/>
          <ac:spMkLst>
            <pc:docMk/>
            <pc:sldMasterMk cId="3440890606" sldId="2147483660"/>
            <ac:spMk id="8" creationId="{178D2AC5-3940-72F7-E237-A90E6832B0C2}"/>
          </ac:spMkLst>
        </pc:spChg>
        <pc:spChg chg="add del mod">
          <ac:chgData name="Asha Linares" userId="e7d3d9190828effc" providerId="LiveId" clId="{61A39887-D361-4F47-AB1A-11CF35A533D3}" dt="2022-10-27T18:51:38.261" v="119"/>
          <ac:spMkLst>
            <pc:docMk/>
            <pc:sldMasterMk cId="3440890606" sldId="2147483660"/>
            <ac:spMk id="8" creationId="{909D0060-9410-F640-463B-71E2F11F85E5}"/>
          </ac:spMkLst>
        </pc:spChg>
        <pc:spChg chg="add del mod">
          <ac:chgData name="Asha Linares" userId="e7d3d9190828effc" providerId="LiveId" clId="{61A39887-D361-4F47-AB1A-11CF35A533D3}" dt="2022-10-27T18:47:46.825" v="112"/>
          <ac:spMkLst>
            <pc:docMk/>
            <pc:sldMasterMk cId="3440890606" sldId="2147483660"/>
            <ac:spMk id="9" creationId="{C6C7D871-53E9-5481-7CCE-BD2760752BF4}"/>
          </ac:spMkLst>
        </pc:spChg>
        <pc:spChg chg="add del mod">
          <ac:chgData name="Asha Linares" userId="e7d3d9190828effc" providerId="LiveId" clId="{61A39887-D361-4F47-AB1A-11CF35A533D3}" dt="2022-10-27T18:56:58.424" v="123"/>
          <ac:spMkLst>
            <pc:docMk/>
            <pc:sldMasterMk cId="3440890606" sldId="2147483660"/>
            <ac:spMk id="10" creationId="{431A94E1-A8D8-8230-201C-34F56C2BB53B}"/>
          </ac:spMkLst>
        </pc:spChg>
      </pc:sldMasterChg>
    </pc:docChg>
  </pc:docChgLst>
</pc:chgInfo>
</file>

<file path=ppt/diagrams/_rels/data2.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svg"/><Relationship Id="rId1" Type="http://schemas.openxmlformats.org/officeDocument/2006/relationships/image" Target="../media/image49.png"/><Relationship Id="rId6" Type="http://schemas.openxmlformats.org/officeDocument/2006/relationships/image" Target="../media/image54.sv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52.svg"/><Relationship Id="rId9" Type="http://schemas.openxmlformats.org/officeDocument/2006/relationships/image" Target="../media/image57.png"/></Relationships>
</file>

<file path=ppt/diagrams/_rels/data3.xml.rels><?xml version="1.0" encoding="UTF-8" standalone="yes"?>
<Relationships xmlns="http://schemas.openxmlformats.org/package/2006/relationships"><Relationship Id="rId8" Type="http://schemas.openxmlformats.org/officeDocument/2006/relationships/image" Target="../media/image77.sv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image" Target="../media/image71.svg"/><Relationship Id="rId1" Type="http://schemas.openxmlformats.org/officeDocument/2006/relationships/image" Target="../media/image70.png"/><Relationship Id="rId6" Type="http://schemas.openxmlformats.org/officeDocument/2006/relationships/image" Target="../media/image75.svg"/><Relationship Id="rId5" Type="http://schemas.openxmlformats.org/officeDocument/2006/relationships/image" Target="../media/image74.png"/><Relationship Id="rId4" Type="http://schemas.openxmlformats.org/officeDocument/2006/relationships/image" Target="../media/image73.svg"/></Relationships>
</file>

<file path=ppt/diagrams/_rels/data4.xml.rels><?xml version="1.0" encoding="UTF-8" standalone="yes"?>
<Relationships xmlns="http://schemas.openxmlformats.org/package/2006/relationships"><Relationship Id="rId8" Type="http://schemas.openxmlformats.org/officeDocument/2006/relationships/image" Target="../media/image88.svg"/><Relationship Id="rId3" Type="http://schemas.openxmlformats.org/officeDocument/2006/relationships/image" Target="../media/image84.png"/><Relationship Id="rId7" Type="http://schemas.openxmlformats.org/officeDocument/2006/relationships/image" Target="../media/image80.png"/><Relationship Id="rId2" Type="http://schemas.openxmlformats.org/officeDocument/2006/relationships/image" Target="../media/image83.svg"/><Relationship Id="rId1" Type="http://schemas.openxmlformats.org/officeDocument/2006/relationships/image" Target="../media/image82.png"/><Relationship Id="rId6" Type="http://schemas.openxmlformats.org/officeDocument/2006/relationships/image" Target="../media/image87.svg"/><Relationship Id="rId5" Type="http://schemas.openxmlformats.org/officeDocument/2006/relationships/image" Target="../media/image86.png"/><Relationship Id="rId4" Type="http://schemas.openxmlformats.org/officeDocument/2006/relationships/image" Target="../media/image85.svg"/></Relationships>
</file>

<file path=ppt/diagrams/_rels/data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svg"/><Relationship Id="rId1" Type="http://schemas.openxmlformats.org/officeDocument/2006/relationships/image" Target="../media/image89.png"/><Relationship Id="rId6" Type="http://schemas.openxmlformats.org/officeDocument/2006/relationships/image" Target="../media/image94.svg"/><Relationship Id="rId5" Type="http://schemas.openxmlformats.org/officeDocument/2006/relationships/image" Target="../media/image93.png"/><Relationship Id="rId4" Type="http://schemas.openxmlformats.org/officeDocument/2006/relationships/image" Target="../media/image92.svg"/></Relationships>
</file>

<file path=ppt/diagrams/_rels/drawing2.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svg"/><Relationship Id="rId1" Type="http://schemas.openxmlformats.org/officeDocument/2006/relationships/image" Target="../media/image49.png"/><Relationship Id="rId6" Type="http://schemas.openxmlformats.org/officeDocument/2006/relationships/image" Target="../media/image54.sv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52.svg"/><Relationship Id="rId9" Type="http://schemas.openxmlformats.org/officeDocument/2006/relationships/image" Target="../media/image57.png"/></Relationships>
</file>

<file path=ppt/diagrams/_rels/drawing3.xml.rels><?xml version="1.0" encoding="UTF-8" standalone="yes"?>
<Relationships xmlns="http://schemas.openxmlformats.org/package/2006/relationships"><Relationship Id="rId8" Type="http://schemas.openxmlformats.org/officeDocument/2006/relationships/image" Target="../media/image77.sv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image" Target="../media/image71.svg"/><Relationship Id="rId1" Type="http://schemas.openxmlformats.org/officeDocument/2006/relationships/image" Target="../media/image70.png"/><Relationship Id="rId6" Type="http://schemas.openxmlformats.org/officeDocument/2006/relationships/image" Target="../media/image75.svg"/><Relationship Id="rId5" Type="http://schemas.openxmlformats.org/officeDocument/2006/relationships/image" Target="../media/image74.png"/><Relationship Id="rId4" Type="http://schemas.openxmlformats.org/officeDocument/2006/relationships/image" Target="../media/image73.svg"/></Relationships>
</file>

<file path=ppt/diagrams/_rels/drawing4.xml.rels><?xml version="1.0" encoding="UTF-8" standalone="yes"?>
<Relationships xmlns="http://schemas.openxmlformats.org/package/2006/relationships"><Relationship Id="rId8" Type="http://schemas.openxmlformats.org/officeDocument/2006/relationships/image" Target="../media/image88.svg"/><Relationship Id="rId3" Type="http://schemas.openxmlformats.org/officeDocument/2006/relationships/image" Target="../media/image84.png"/><Relationship Id="rId7" Type="http://schemas.openxmlformats.org/officeDocument/2006/relationships/image" Target="../media/image80.png"/><Relationship Id="rId2" Type="http://schemas.openxmlformats.org/officeDocument/2006/relationships/image" Target="../media/image83.svg"/><Relationship Id="rId1" Type="http://schemas.openxmlformats.org/officeDocument/2006/relationships/image" Target="../media/image82.png"/><Relationship Id="rId6" Type="http://schemas.openxmlformats.org/officeDocument/2006/relationships/image" Target="../media/image87.svg"/><Relationship Id="rId5" Type="http://schemas.openxmlformats.org/officeDocument/2006/relationships/image" Target="../media/image86.png"/><Relationship Id="rId4" Type="http://schemas.openxmlformats.org/officeDocument/2006/relationships/image" Target="../media/image85.svg"/></Relationships>
</file>

<file path=ppt/diagrams/_rels/drawing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svg"/><Relationship Id="rId1" Type="http://schemas.openxmlformats.org/officeDocument/2006/relationships/image" Target="../media/image89.png"/><Relationship Id="rId6" Type="http://schemas.openxmlformats.org/officeDocument/2006/relationships/image" Target="../media/image94.svg"/><Relationship Id="rId5" Type="http://schemas.openxmlformats.org/officeDocument/2006/relationships/image" Target="../media/image93.png"/><Relationship Id="rId4" Type="http://schemas.openxmlformats.org/officeDocument/2006/relationships/image" Target="../media/image92.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A38830-897B-3C4B-8FAC-B54E4141252C}" type="doc">
      <dgm:prSet loTypeId="urn:microsoft.com/office/officeart/2005/8/layout/hProcess4" loCatId="" qsTypeId="urn:microsoft.com/office/officeart/2005/8/quickstyle/simple1" qsCatId="simple" csTypeId="urn:microsoft.com/office/officeart/2005/8/colors/colorful1" csCatId="colorful" phldr="1"/>
      <dgm:spPr/>
      <dgm:t>
        <a:bodyPr/>
        <a:lstStyle/>
        <a:p>
          <a:endParaRPr lang="en-US"/>
        </a:p>
      </dgm:t>
    </dgm:pt>
    <dgm:pt modelId="{69925EEF-9006-8641-93E1-DC3D879AFA20}">
      <dgm:prSet phldrT="[Text]" custT="1"/>
      <dgm:spPr>
        <a:solidFill>
          <a:schemeClr val="accent2"/>
        </a:solidFill>
        <a:ln>
          <a:solidFill>
            <a:schemeClr val="accent2"/>
          </a:solidFill>
        </a:ln>
        <a:effectLst>
          <a:outerShdw blurRad="101600" dist="101600" dir="2700000" algn="ctr" rotWithShape="0">
            <a:srgbClr val="000000">
              <a:alpha val="20000"/>
            </a:srgbClr>
          </a:outerShdw>
        </a:effectLst>
      </dgm:spPr>
      <dgm:t>
        <a:bodyPr/>
        <a:lstStyle/>
        <a:p>
          <a:r>
            <a:rPr lang="en-US" sz="4000" b="1" i="0" dirty="0">
              <a:solidFill>
                <a:schemeClr val="tx1"/>
              </a:solidFill>
              <a:latin typeface="Barlow Semi Condensed" pitchFamily="2" charset="77"/>
            </a:rPr>
            <a:t>OLD</a:t>
          </a:r>
          <a:endParaRPr lang="en-US" sz="3600" b="1" i="0" dirty="0">
            <a:solidFill>
              <a:schemeClr val="tx1"/>
            </a:solidFill>
            <a:latin typeface="Barlow Semi Condensed" pitchFamily="2" charset="77"/>
          </a:endParaRPr>
        </a:p>
      </dgm:t>
    </dgm:pt>
    <dgm:pt modelId="{35B3D577-1DF6-B946-8F5B-62A2FEEE4DB3}" type="parTrans" cxnId="{B55F6CB4-641E-CC4D-82C3-BB819E3DA5EB}">
      <dgm:prSet/>
      <dgm:spPr/>
      <dgm:t>
        <a:bodyPr/>
        <a:lstStyle/>
        <a:p>
          <a:endParaRPr lang="en-US"/>
        </a:p>
      </dgm:t>
    </dgm:pt>
    <dgm:pt modelId="{2681C5A6-4445-1048-9BD1-197BD45E8C1D}" type="sibTrans" cxnId="{B55F6CB4-641E-CC4D-82C3-BB819E3DA5EB}">
      <dgm:prSet/>
      <dgm:spPr>
        <a:solidFill>
          <a:schemeClr val="accent2"/>
        </a:solidFill>
        <a:effectLst>
          <a:outerShdw blurRad="101600" dist="101600" dir="2700000" algn="ctr" rotWithShape="0">
            <a:srgbClr val="000000">
              <a:alpha val="20000"/>
            </a:srgbClr>
          </a:outerShdw>
        </a:effectLst>
      </dgm:spPr>
      <dgm:t>
        <a:bodyPr/>
        <a:lstStyle/>
        <a:p>
          <a:endParaRPr lang="en-US"/>
        </a:p>
      </dgm:t>
    </dgm:pt>
    <dgm:pt modelId="{C2A5A02D-ACE8-9044-A039-BF0C8813E19B}">
      <dgm:prSet phldrT="[Text]" custT="1"/>
      <dgm:spPr>
        <a:ln>
          <a:solidFill>
            <a:schemeClr val="accent2"/>
          </a:solidFill>
        </a:ln>
        <a:effectLst>
          <a:outerShdw blurRad="101600" dist="101600" dir="2700000" algn="ctr" rotWithShape="0">
            <a:srgbClr val="000000">
              <a:alpha val="20000"/>
            </a:srgbClr>
          </a:outerShdw>
        </a:effectLst>
      </dgm:spPr>
      <dgm:t>
        <a:bodyPr lIns="128016" tIns="128016" anchor="ctr"/>
        <a:lstStyle/>
        <a:p>
          <a:pPr marL="0" indent="6350" algn="ctr">
            <a:buNone/>
            <a:tabLst/>
          </a:pPr>
          <a:r>
            <a:rPr lang="en-US" sz="2800" b="0" i="0" dirty="0">
              <a:latin typeface="Barlow Condensed Medium" pitchFamily="2" charset="77"/>
            </a:rPr>
            <a:t>Benefits sell, features tell</a:t>
          </a:r>
        </a:p>
      </dgm:t>
    </dgm:pt>
    <dgm:pt modelId="{1709903D-2A76-944E-A12F-A384A63586DD}" type="parTrans" cxnId="{D974C212-636D-B340-82C7-220038494326}">
      <dgm:prSet/>
      <dgm:spPr/>
      <dgm:t>
        <a:bodyPr/>
        <a:lstStyle/>
        <a:p>
          <a:endParaRPr lang="en-US"/>
        </a:p>
      </dgm:t>
    </dgm:pt>
    <dgm:pt modelId="{ED7C91C5-623A-2C46-B700-89FD375232C9}" type="sibTrans" cxnId="{D974C212-636D-B340-82C7-220038494326}">
      <dgm:prSet/>
      <dgm:spPr/>
      <dgm:t>
        <a:bodyPr/>
        <a:lstStyle/>
        <a:p>
          <a:endParaRPr lang="en-US"/>
        </a:p>
      </dgm:t>
    </dgm:pt>
    <dgm:pt modelId="{590EA509-9D90-1B42-A743-E48F39CA781D}">
      <dgm:prSet phldrT="[Text]" custT="1"/>
      <dgm:spPr>
        <a:solidFill>
          <a:srgbClr val="FFD100"/>
        </a:solidFill>
        <a:ln>
          <a:solidFill>
            <a:srgbClr val="FFD100"/>
          </a:solidFill>
        </a:ln>
        <a:effectLst>
          <a:outerShdw blurRad="101600" dist="101600" dir="2700000" algn="ctr" rotWithShape="0">
            <a:srgbClr val="000000">
              <a:alpha val="20000"/>
            </a:srgbClr>
          </a:outerShdw>
        </a:effectLst>
      </dgm:spPr>
      <dgm:t>
        <a:bodyPr/>
        <a:lstStyle/>
        <a:p>
          <a:r>
            <a:rPr lang="en-US" sz="3600" b="1" i="0" dirty="0">
              <a:solidFill>
                <a:schemeClr val="tx1"/>
              </a:solidFill>
              <a:latin typeface="Barlow Semi Condensed" pitchFamily="2" charset="77"/>
            </a:rPr>
            <a:t>NEW</a:t>
          </a:r>
          <a:endParaRPr lang="en-US" sz="3200" b="1" i="0" dirty="0">
            <a:solidFill>
              <a:schemeClr val="tx1"/>
            </a:solidFill>
            <a:latin typeface="Barlow Semi Condensed" pitchFamily="2" charset="77"/>
          </a:endParaRPr>
        </a:p>
      </dgm:t>
    </dgm:pt>
    <dgm:pt modelId="{520AB359-CF83-4749-9B4A-4F4F1E12DB33}" type="parTrans" cxnId="{C823A676-5C80-FF43-A587-7D9A5CE48A5C}">
      <dgm:prSet/>
      <dgm:spPr/>
      <dgm:t>
        <a:bodyPr/>
        <a:lstStyle/>
        <a:p>
          <a:endParaRPr lang="en-US"/>
        </a:p>
      </dgm:t>
    </dgm:pt>
    <dgm:pt modelId="{599D9145-9BA2-7340-9203-DC9AA51B293B}" type="sibTrans" cxnId="{C823A676-5C80-FF43-A587-7D9A5CE48A5C}">
      <dgm:prSet/>
      <dgm:spPr/>
      <dgm:t>
        <a:bodyPr/>
        <a:lstStyle/>
        <a:p>
          <a:endParaRPr lang="en-US"/>
        </a:p>
      </dgm:t>
    </dgm:pt>
    <dgm:pt modelId="{75F70860-C805-764D-A4C1-6A472AEAF5BA}">
      <dgm:prSet phldrT="[Text]" custT="1"/>
      <dgm:spPr>
        <a:ln>
          <a:solidFill>
            <a:srgbClr val="FFD100"/>
          </a:solidFill>
        </a:ln>
        <a:effectLst>
          <a:outerShdw blurRad="101600" dist="101600" dir="2700000" algn="ctr" rotWithShape="0">
            <a:srgbClr val="000000">
              <a:alpha val="20000"/>
            </a:srgbClr>
          </a:outerShdw>
        </a:effectLst>
      </dgm:spPr>
      <dgm:t>
        <a:bodyPr lIns="128016" tIns="128016" rIns="128016" anchor="ctr"/>
        <a:lstStyle/>
        <a:p>
          <a:pPr marL="0" indent="6350" algn="ctr">
            <a:buNone/>
            <a:tabLst/>
          </a:pPr>
          <a:r>
            <a:rPr lang="en-US" sz="2800" b="0" i="0" dirty="0">
              <a:latin typeface="Barlow Condensed Medium" pitchFamily="2" charset="77"/>
            </a:rPr>
            <a:t>People want the </a:t>
          </a:r>
          <a:r>
            <a:rPr lang="en-US" sz="2800" b="1" i="1" dirty="0">
              <a:solidFill>
                <a:schemeClr val="accent5"/>
              </a:solidFill>
              <a:latin typeface="Barlow Condensed SemiBold" pitchFamily="2" charset="77"/>
            </a:rPr>
            <a:t>feelings</a:t>
          </a:r>
          <a:r>
            <a:rPr lang="en-US" sz="2800" b="0" i="0" dirty="0">
              <a:latin typeface="Barlow Condensed Medium" pitchFamily="2" charset="77"/>
            </a:rPr>
            <a:t> a product delivers for them</a:t>
          </a:r>
        </a:p>
      </dgm:t>
    </dgm:pt>
    <dgm:pt modelId="{F86B2B53-3688-F145-A811-EB997653A110}" type="parTrans" cxnId="{72FF6500-DD1F-1844-84DE-68E676F2990A}">
      <dgm:prSet/>
      <dgm:spPr/>
      <dgm:t>
        <a:bodyPr/>
        <a:lstStyle/>
        <a:p>
          <a:endParaRPr lang="en-US"/>
        </a:p>
      </dgm:t>
    </dgm:pt>
    <dgm:pt modelId="{AC3A73EB-6F88-174F-9E88-306E50E39C99}" type="sibTrans" cxnId="{72FF6500-DD1F-1844-84DE-68E676F2990A}">
      <dgm:prSet/>
      <dgm:spPr/>
      <dgm:t>
        <a:bodyPr/>
        <a:lstStyle/>
        <a:p>
          <a:endParaRPr lang="en-US"/>
        </a:p>
      </dgm:t>
    </dgm:pt>
    <dgm:pt modelId="{C3E57465-8CA7-2241-8C3B-428EC42EFAA6}" type="pres">
      <dgm:prSet presAssocID="{4AA38830-897B-3C4B-8FAC-B54E4141252C}" presName="Name0" presStyleCnt="0">
        <dgm:presLayoutVars>
          <dgm:dir/>
          <dgm:animLvl val="lvl"/>
          <dgm:resizeHandles val="exact"/>
        </dgm:presLayoutVars>
      </dgm:prSet>
      <dgm:spPr/>
    </dgm:pt>
    <dgm:pt modelId="{1FAA1ABD-7685-684B-8ED5-6A4A899A74FD}" type="pres">
      <dgm:prSet presAssocID="{4AA38830-897B-3C4B-8FAC-B54E4141252C}" presName="tSp" presStyleCnt="0"/>
      <dgm:spPr/>
    </dgm:pt>
    <dgm:pt modelId="{6FB7EAD5-460F-664A-AC7E-42C25D33B5CB}" type="pres">
      <dgm:prSet presAssocID="{4AA38830-897B-3C4B-8FAC-B54E4141252C}" presName="bSp" presStyleCnt="0"/>
      <dgm:spPr/>
    </dgm:pt>
    <dgm:pt modelId="{F3C00541-B9C7-0844-9BA4-37AC81CA0D8B}" type="pres">
      <dgm:prSet presAssocID="{4AA38830-897B-3C4B-8FAC-B54E4141252C}" presName="process" presStyleCnt="0"/>
      <dgm:spPr/>
    </dgm:pt>
    <dgm:pt modelId="{4D4BE15B-6AB4-3449-B2B3-101507BA6CDA}" type="pres">
      <dgm:prSet presAssocID="{69925EEF-9006-8641-93E1-DC3D879AFA20}" presName="composite1" presStyleCnt="0"/>
      <dgm:spPr/>
    </dgm:pt>
    <dgm:pt modelId="{A1A612C4-2CC4-694B-9EB4-9B84E9931BBC}" type="pres">
      <dgm:prSet presAssocID="{69925EEF-9006-8641-93E1-DC3D879AFA20}" presName="dummyNode1" presStyleLbl="node1" presStyleIdx="0" presStyleCnt="2"/>
      <dgm:spPr/>
    </dgm:pt>
    <dgm:pt modelId="{49DB5541-3FE3-7149-AF9B-80FD87CEBBFF}" type="pres">
      <dgm:prSet presAssocID="{69925EEF-9006-8641-93E1-DC3D879AFA20}" presName="childNode1" presStyleLbl="bgAcc1" presStyleIdx="0" presStyleCnt="2" custFlipHor="1" custScaleX="105605" custScaleY="75933">
        <dgm:presLayoutVars>
          <dgm:bulletEnabled val="1"/>
        </dgm:presLayoutVars>
      </dgm:prSet>
      <dgm:spPr>
        <a:prstGeom prst="snip1Rect">
          <a:avLst/>
        </a:prstGeom>
      </dgm:spPr>
    </dgm:pt>
    <dgm:pt modelId="{CBC442A4-8655-4E49-B00D-959E09C4A933}" type="pres">
      <dgm:prSet presAssocID="{69925EEF-9006-8641-93E1-DC3D879AFA20}" presName="childNode1tx" presStyleLbl="bgAcc1" presStyleIdx="0" presStyleCnt="2">
        <dgm:presLayoutVars>
          <dgm:bulletEnabled val="1"/>
        </dgm:presLayoutVars>
      </dgm:prSet>
      <dgm:spPr/>
    </dgm:pt>
    <dgm:pt modelId="{D8E8BA56-1B96-1C40-A66C-962220235D2A}" type="pres">
      <dgm:prSet presAssocID="{69925EEF-9006-8641-93E1-DC3D879AFA20}" presName="parentNode1" presStyleLbl="node1" presStyleIdx="0" presStyleCnt="2" custLinFactNeighborX="4715" custLinFactNeighborY="-28028">
        <dgm:presLayoutVars>
          <dgm:chMax val="1"/>
          <dgm:bulletEnabled val="1"/>
        </dgm:presLayoutVars>
      </dgm:prSet>
      <dgm:spPr/>
    </dgm:pt>
    <dgm:pt modelId="{0232FB58-38FE-DA4F-BD85-F524C841DAFF}" type="pres">
      <dgm:prSet presAssocID="{69925EEF-9006-8641-93E1-DC3D879AFA20}" presName="connSite1" presStyleCnt="0"/>
      <dgm:spPr/>
    </dgm:pt>
    <dgm:pt modelId="{E9A22D2A-AE6A-7344-809B-DBE5DB3590CA}" type="pres">
      <dgm:prSet presAssocID="{2681C5A6-4445-1048-9BD1-197BD45E8C1D}" presName="Name9" presStyleLbl="sibTrans2D1" presStyleIdx="0" presStyleCnt="1" custLinFactNeighborY="-608"/>
      <dgm:spPr/>
    </dgm:pt>
    <dgm:pt modelId="{3DF4E5DA-BAB2-C048-BEA1-2FD2FA05A815}" type="pres">
      <dgm:prSet presAssocID="{590EA509-9D90-1B42-A743-E48F39CA781D}" presName="composite2" presStyleCnt="0"/>
      <dgm:spPr/>
    </dgm:pt>
    <dgm:pt modelId="{243F8F0A-FCB5-9743-AC74-4F1115F70215}" type="pres">
      <dgm:prSet presAssocID="{590EA509-9D90-1B42-A743-E48F39CA781D}" presName="dummyNode2" presStyleLbl="node1" presStyleIdx="0" presStyleCnt="2"/>
      <dgm:spPr/>
    </dgm:pt>
    <dgm:pt modelId="{DA398BAF-972A-D24B-9A36-91FACE121B6E}" type="pres">
      <dgm:prSet presAssocID="{590EA509-9D90-1B42-A743-E48F39CA781D}" presName="childNode2" presStyleLbl="bgAcc1" presStyleIdx="1" presStyleCnt="2" custFlipHor="1" custScaleX="105605" custScaleY="115131">
        <dgm:presLayoutVars>
          <dgm:bulletEnabled val="1"/>
        </dgm:presLayoutVars>
      </dgm:prSet>
      <dgm:spPr>
        <a:prstGeom prst="snip1Rect">
          <a:avLst/>
        </a:prstGeom>
      </dgm:spPr>
    </dgm:pt>
    <dgm:pt modelId="{DC4F088E-C619-7D48-B15D-CEB1AF2DD8CD}" type="pres">
      <dgm:prSet presAssocID="{590EA509-9D90-1B42-A743-E48F39CA781D}" presName="childNode2tx" presStyleLbl="bgAcc1" presStyleIdx="1" presStyleCnt="2">
        <dgm:presLayoutVars>
          <dgm:bulletEnabled val="1"/>
        </dgm:presLayoutVars>
      </dgm:prSet>
      <dgm:spPr/>
    </dgm:pt>
    <dgm:pt modelId="{C9F53060-5D4B-7845-989B-FA9913AE3E94}" type="pres">
      <dgm:prSet presAssocID="{590EA509-9D90-1B42-A743-E48F39CA781D}" presName="parentNode2" presStyleLbl="node1" presStyleIdx="1" presStyleCnt="2" custLinFactNeighborX="8382" custLinFactNeighborY="-18563">
        <dgm:presLayoutVars>
          <dgm:chMax val="0"/>
          <dgm:bulletEnabled val="1"/>
        </dgm:presLayoutVars>
      </dgm:prSet>
      <dgm:spPr/>
    </dgm:pt>
    <dgm:pt modelId="{79ED66A7-8875-CE4F-948C-A58455C7910D}" type="pres">
      <dgm:prSet presAssocID="{590EA509-9D90-1B42-A743-E48F39CA781D}" presName="connSite2" presStyleCnt="0"/>
      <dgm:spPr/>
    </dgm:pt>
  </dgm:ptLst>
  <dgm:cxnLst>
    <dgm:cxn modelId="{72FF6500-DD1F-1844-84DE-68E676F2990A}" srcId="{590EA509-9D90-1B42-A743-E48F39CA781D}" destId="{75F70860-C805-764D-A4C1-6A472AEAF5BA}" srcOrd="0" destOrd="0" parTransId="{F86B2B53-3688-F145-A811-EB997653A110}" sibTransId="{AC3A73EB-6F88-174F-9E88-306E50E39C99}"/>
    <dgm:cxn modelId="{D974C212-636D-B340-82C7-220038494326}" srcId="{69925EEF-9006-8641-93E1-DC3D879AFA20}" destId="{C2A5A02D-ACE8-9044-A039-BF0C8813E19B}" srcOrd="0" destOrd="0" parTransId="{1709903D-2A76-944E-A12F-A384A63586DD}" sibTransId="{ED7C91C5-623A-2C46-B700-89FD375232C9}"/>
    <dgm:cxn modelId="{782A231B-690E-064B-BEE8-AEA4453C8423}" type="presOf" srcId="{4AA38830-897B-3C4B-8FAC-B54E4141252C}" destId="{C3E57465-8CA7-2241-8C3B-428EC42EFAA6}" srcOrd="0" destOrd="0" presId="urn:microsoft.com/office/officeart/2005/8/layout/hProcess4"/>
    <dgm:cxn modelId="{EA088642-6CA9-A342-B7F5-4E2D567C6FD0}" type="presOf" srcId="{C2A5A02D-ACE8-9044-A039-BF0C8813E19B}" destId="{CBC442A4-8655-4E49-B00D-959E09C4A933}" srcOrd="1" destOrd="0" presId="urn:microsoft.com/office/officeart/2005/8/layout/hProcess4"/>
    <dgm:cxn modelId="{DFB21D6D-5742-5745-A74F-56C110417D0F}" type="presOf" srcId="{2681C5A6-4445-1048-9BD1-197BD45E8C1D}" destId="{E9A22D2A-AE6A-7344-809B-DBE5DB3590CA}" srcOrd="0" destOrd="0" presId="urn:microsoft.com/office/officeart/2005/8/layout/hProcess4"/>
    <dgm:cxn modelId="{C823A676-5C80-FF43-A587-7D9A5CE48A5C}" srcId="{4AA38830-897B-3C4B-8FAC-B54E4141252C}" destId="{590EA509-9D90-1B42-A743-E48F39CA781D}" srcOrd="1" destOrd="0" parTransId="{520AB359-CF83-4749-9B4A-4F4F1E12DB33}" sibTransId="{599D9145-9BA2-7340-9203-DC9AA51B293B}"/>
    <dgm:cxn modelId="{AA9E3F79-216E-1D46-98C1-9933F08CB901}" type="presOf" srcId="{C2A5A02D-ACE8-9044-A039-BF0C8813E19B}" destId="{49DB5541-3FE3-7149-AF9B-80FD87CEBBFF}" srcOrd="0" destOrd="0" presId="urn:microsoft.com/office/officeart/2005/8/layout/hProcess4"/>
    <dgm:cxn modelId="{AFA74BB1-FC04-0140-B48B-36E03CB22CED}" type="presOf" srcId="{590EA509-9D90-1B42-A743-E48F39CA781D}" destId="{C9F53060-5D4B-7845-989B-FA9913AE3E94}" srcOrd="0" destOrd="0" presId="urn:microsoft.com/office/officeart/2005/8/layout/hProcess4"/>
    <dgm:cxn modelId="{B55F6CB4-641E-CC4D-82C3-BB819E3DA5EB}" srcId="{4AA38830-897B-3C4B-8FAC-B54E4141252C}" destId="{69925EEF-9006-8641-93E1-DC3D879AFA20}" srcOrd="0" destOrd="0" parTransId="{35B3D577-1DF6-B946-8F5B-62A2FEEE4DB3}" sibTransId="{2681C5A6-4445-1048-9BD1-197BD45E8C1D}"/>
    <dgm:cxn modelId="{6FD65BE4-4E34-204E-BB33-A594B2862B9C}" type="presOf" srcId="{75F70860-C805-764D-A4C1-6A472AEAF5BA}" destId="{DA398BAF-972A-D24B-9A36-91FACE121B6E}" srcOrd="0" destOrd="0" presId="urn:microsoft.com/office/officeart/2005/8/layout/hProcess4"/>
    <dgm:cxn modelId="{D9678EEC-2F7C-9C48-9196-025D479D8802}" type="presOf" srcId="{69925EEF-9006-8641-93E1-DC3D879AFA20}" destId="{D8E8BA56-1B96-1C40-A66C-962220235D2A}" srcOrd="0" destOrd="0" presId="urn:microsoft.com/office/officeart/2005/8/layout/hProcess4"/>
    <dgm:cxn modelId="{B094C9F9-F86C-C24D-A011-1F14840B5311}" type="presOf" srcId="{75F70860-C805-764D-A4C1-6A472AEAF5BA}" destId="{DC4F088E-C619-7D48-B15D-CEB1AF2DD8CD}" srcOrd="1" destOrd="0" presId="urn:microsoft.com/office/officeart/2005/8/layout/hProcess4"/>
    <dgm:cxn modelId="{0A0F6644-3DE7-FD48-A21D-37DE9B57B47F}" type="presParOf" srcId="{C3E57465-8CA7-2241-8C3B-428EC42EFAA6}" destId="{1FAA1ABD-7685-684B-8ED5-6A4A899A74FD}" srcOrd="0" destOrd="0" presId="urn:microsoft.com/office/officeart/2005/8/layout/hProcess4"/>
    <dgm:cxn modelId="{4ECE753F-2AEA-A440-AC3B-526FE633010A}" type="presParOf" srcId="{C3E57465-8CA7-2241-8C3B-428EC42EFAA6}" destId="{6FB7EAD5-460F-664A-AC7E-42C25D33B5CB}" srcOrd="1" destOrd="0" presId="urn:microsoft.com/office/officeart/2005/8/layout/hProcess4"/>
    <dgm:cxn modelId="{F1EECE0D-A06D-5A49-947F-3A31F5C326F3}" type="presParOf" srcId="{C3E57465-8CA7-2241-8C3B-428EC42EFAA6}" destId="{F3C00541-B9C7-0844-9BA4-37AC81CA0D8B}" srcOrd="2" destOrd="0" presId="urn:microsoft.com/office/officeart/2005/8/layout/hProcess4"/>
    <dgm:cxn modelId="{072FAF75-4A19-B94F-969B-AB252E3D6CF4}" type="presParOf" srcId="{F3C00541-B9C7-0844-9BA4-37AC81CA0D8B}" destId="{4D4BE15B-6AB4-3449-B2B3-101507BA6CDA}" srcOrd="0" destOrd="0" presId="urn:microsoft.com/office/officeart/2005/8/layout/hProcess4"/>
    <dgm:cxn modelId="{868C59D3-AFEF-7842-ADDD-D1E313380792}" type="presParOf" srcId="{4D4BE15B-6AB4-3449-B2B3-101507BA6CDA}" destId="{A1A612C4-2CC4-694B-9EB4-9B84E9931BBC}" srcOrd="0" destOrd="0" presId="urn:microsoft.com/office/officeart/2005/8/layout/hProcess4"/>
    <dgm:cxn modelId="{4D430BB9-DE80-954A-8F13-51900764FE6C}" type="presParOf" srcId="{4D4BE15B-6AB4-3449-B2B3-101507BA6CDA}" destId="{49DB5541-3FE3-7149-AF9B-80FD87CEBBFF}" srcOrd="1" destOrd="0" presId="urn:microsoft.com/office/officeart/2005/8/layout/hProcess4"/>
    <dgm:cxn modelId="{A115F10D-9DA2-4D40-8B82-722A1FF3D604}" type="presParOf" srcId="{4D4BE15B-6AB4-3449-B2B3-101507BA6CDA}" destId="{CBC442A4-8655-4E49-B00D-959E09C4A933}" srcOrd="2" destOrd="0" presId="urn:microsoft.com/office/officeart/2005/8/layout/hProcess4"/>
    <dgm:cxn modelId="{5D34CCD7-7105-C145-8B29-A52C54802373}" type="presParOf" srcId="{4D4BE15B-6AB4-3449-B2B3-101507BA6CDA}" destId="{D8E8BA56-1B96-1C40-A66C-962220235D2A}" srcOrd="3" destOrd="0" presId="urn:microsoft.com/office/officeart/2005/8/layout/hProcess4"/>
    <dgm:cxn modelId="{B120DAAF-EF22-7641-B65F-1AF82450E9E6}" type="presParOf" srcId="{4D4BE15B-6AB4-3449-B2B3-101507BA6CDA}" destId="{0232FB58-38FE-DA4F-BD85-F524C841DAFF}" srcOrd="4" destOrd="0" presId="urn:microsoft.com/office/officeart/2005/8/layout/hProcess4"/>
    <dgm:cxn modelId="{AE5BB72B-790C-3F4A-960B-2590887BC5AB}" type="presParOf" srcId="{F3C00541-B9C7-0844-9BA4-37AC81CA0D8B}" destId="{E9A22D2A-AE6A-7344-809B-DBE5DB3590CA}" srcOrd="1" destOrd="0" presId="urn:microsoft.com/office/officeart/2005/8/layout/hProcess4"/>
    <dgm:cxn modelId="{ED57D4BA-C155-4A4A-B7EC-6DA6C0098470}" type="presParOf" srcId="{F3C00541-B9C7-0844-9BA4-37AC81CA0D8B}" destId="{3DF4E5DA-BAB2-C048-BEA1-2FD2FA05A815}" srcOrd="2" destOrd="0" presId="urn:microsoft.com/office/officeart/2005/8/layout/hProcess4"/>
    <dgm:cxn modelId="{EDBA9756-7AF7-A647-9414-5AFECCBB282A}" type="presParOf" srcId="{3DF4E5DA-BAB2-C048-BEA1-2FD2FA05A815}" destId="{243F8F0A-FCB5-9743-AC74-4F1115F70215}" srcOrd="0" destOrd="0" presId="urn:microsoft.com/office/officeart/2005/8/layout/hProcess4"/>
    <dgm:cxn modelId="{7081F1E5-83A2-DA49-A217-E5408D3B8098}" type="presParOf" srcId="{3DF4E5DA-BAB2-C048-BEA1-2FD2FA05A815}" destId="{DA398BAF-972A-D24B-9A36-91FACE121B6E}" srcOrd="1" destOrd="0" presId="urn:microsoft.com/office/officeart/2005/8/layout/hProcess4"/>
    <dgm:cxn modelId="{791DED8D-F695-F240-B21F-B119AAB371CE}" type="presParOf" srcId="{3DF4E5DA-BAB2-C048-BEA1-2FD2FA05A815}" destId="{DC4F088E-C619-7D48-B15D-CEB1AF2DD8CD}" srcOrd="2" destOrd="0" presId="urn:microsoft.com/office/officeart/2005/8/layout/hProcess4"/>
    <dgm:cxn modelId="{1F52D957-923F-3B49-BD04-CF1AC16ABFB5}" type="presParOf" srcId="{3DF4E5DA-BAB2-C048-BEA1-2FD2FA05A815}" destId="{C9F53060-5D4B-7845-989B-FA9913AE3E94}" srcOrd="3" destOrd="0" presId="urn:microsoft.com/office/officeart/2005/8/layout/hProcess4"/>
    <dgm:cxn modelId="{FC17CFA2-29BD-324D-B148-A0C213F3E156}" type="presParOf" srcId="{3DF4E5DA-BAB2-C048-BEA1-2FD2FA05A815}" destId="{79ED66A7-8875-CE4F-948C-A58455C7910D}" srcOrd="4" destOrd="0" presId="urn:microsoft.com/office/officeart/2005/8/layout/hProcess4"/>
  </dgm:cxnLst>
  <dgm:bg>
    <a:effectLst>
      <a:outerShdw blurRad="101600" dist="101600" dir="2700000" algn="ctr" rotWithShape="0">
        <a:srgbClr val="000000">
          <a:alpha val="20000"/>
        </a:srgb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0FB5AA9-B62E-4E8F-B492-7244F1B58EED}"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4BB67EE6-A145-430B-ACB2-739C762D1B38}">
      <dgm:prSet custT="1"/>
      <dgm:spPr>
        <a:solidFill>
          <a:schemeClr val="bg1">
            <a:alpha val="90000"/>
          </a:schemeClr>
        </a:solidFill>
        <a:ln>
          <a:noFill/>
        </a:ln>
      </dgm:spPr>
      <dgm:t>
        <a:bodyPr lIns="0" tIns="914400" rIns="182880"/>
        <a:lstStyle/>
        <a:p>
          <a:pPr>
            <a:lnSpc>
              <a:spcPct val="100000"/>
            </a:lnSpc>
          </a:pPr>
          <a:r>
            <a:rPr lang="en-US" sz="2200" b="0" i="0" dirty="0">
              <a:latin typeface="Barlow Condensed" pitchFamily="2" charset="77"/>
            </a:rPr>
            <a:t>Ground your retirement conversations in </a:t>
          </a:r>
          <a:r>
            <a:rPr lang="en-US" sz="2200" b="1" i="0" dirty="0">
              <a:latin typeface="Barlow Condensed SemiBold" pitchFamily="2" charset="77"/>
            </a:rPr>
            <a:t>Financial Security </a:t>
          </a:r>
          <a:r>
            <a:rPr lang="en-US" sz="2200" b="0" i="0" dirty="0">
              <a:latin typeface="Barlow Condensed" pitchFamily="2" charset="77"/>
            </a:rPr>
            <a:t>and then discuss clients’ </a:t>
          </a:r>
          <a:r>
            <a:rPr lang="en-US" sz="2200" b="1" i="0" u="none" dirty="0">
              <a:solidFill>
                <a:schemeClr val="accent5"/>
              </a:solidFill>
              <a:latin typeface="Barlow Condensed SemiBold" pitchFamily="2" charset="77"/>
            </a:rPr>
            <a:t>Values</a:t>
          </a:r>
          <a:r>
            <a:rPr lang="en-US" sz="2200" b="0" i="0" dirty="0">
              <a:latin typeface="Barlow Condensed" pitchFamily="2" charset="77"/>
            </a:rPr>
            <a:t> and </a:t>
          </a:r>
          <a:r>
            <a:rPr lang="en-US" sz="2200" b="1" i="0" u="none" dirty="0">
              <a:solidFill>
                <a:schemeClr val="accent5"/>
              </a:solidFill>
              <a:latin typeface="Barlow Condensed SemiBold" pitchFamily="2" charset="77"/>
            </a:rPr>
            <a:t>Emotions</a:t>
          </a:r>
          <a:r>
            <a:rPr lang="en-US" sz="2200" b="0" i="0" dirty="0">
              <a:latin typeface="Barlow Condensed" pitchFamily="2" charset="77"/>
            </a:rPr>
            <a:t> BEFORE moving on to </a:t>
          </a:r>
          <a:r>
            <a:rPr lang="en-US" sz="2200" b="1" i="0" u="none" dirty="0">
              <a:solidFill>
                <a:schemeClr val="accent5"/>
              </a:solidFill>
              <a:latin typeface="Barlow Condensed SemiBold" pitchFamily="2" charset="77"/>
            </a:rPr>
            <a:t>Benefits</a:t>
          </a:r>
          <a:r>
            <a:rPr lang="en-US" sz="2200" b="0" i="0" dirty="0">
              <a:latin typeface="Barlow Condensed" pitchFamily="2" charset="77"/>
            </a:rPr>
            <a:t> and </a:t>
          </a:r>
          <a:r>
            <a:rPr lang="en-US" sz="2200" b="1" i="0" u="none" dirty="0">
              <a:solidFill>
                <a:schemeClr val="accent5"/>
              </a:solidFill>
              <a:latin typeface="Barlow Condensed SemiBold" pitchFamily="2" charset="77"/>
            </a:rPr>
            <a:t>Features</a:t>
          </a:r>
          <a:r>
            <a:rPr lang="en-US" sz="2200" b="1" i="0" dirty="0">
              <a:solidFill>
                <a:schemeClr val="accent5"/>
              </a:solidFill>
              <a:latin typeface="Barlow Condensed SemiBold" pitchFamily="2" charset="77"/>
            </a:rPr>
            <a:t>.</a:t>
          </a:r>
        </a:p>
      </dgm:t>
    </dgm:pt>
    <dgm:pt modelId="{4024CC36-1F98-482A-A519-62688CFD6275}" type="parTrans" cxnId="{E448E4B9-6C0A-49F9-AC18-4FE97DD025EA}">
      <dgm:prSet/>
      <dgm:spPr/>
      <dgm:t>
        <a:bodyPr/>
        <a:lstStyle/>
        <a:p>
          <a:endParaRPr lang="en-US" b="0" i="0">
            <a:latin typeface="Barlow Condensed" pitchFamily="2" charset="77"/>
          </a:endParaRPr>
        </a:p>
      </dgm:t>
    </dgm:pt>
    <dgm:pt modelId="{A27C4E31-0972-467C-94A8-4C2E10B82D79}" type="sibTrans" cxnId="{E448E4B9-6C0A-49F9-AC18-4FE97DD025EA}">
      <dgm:prSet/>
      <dgm:spPr/>
      <dgm:t>
        <a:bodyPr/>
        <a:lstStyle/>
        <a:p>
          <a:endParaRPr lang="en-US" b="0" i="0">
            <a:latin typeface="Barlow Condensed" pitchFamily="2" charset="77"/>
          </a:endParaRPr>
        </a:p>
      </dgm:t>
    </dgm:pt>
    <dgm:pt modelId="{6C1F7785-1FD9-4A9C-BB3B-0D6A9D59B5F9}">
      <dgm:prSet custT="1"/>
      <dgm:spPr>
        <a:solidFill>
          <a:schemeClr val="bg1">
            <a:alpha val="90000"/>
          </a:schemeClr>
        </a:solidFill>
        <a:ln>
          <a:noFill/>
        </a:ln>
      </dgm:spPr>
      <dgm:t>
        <a:bodyPr lIns="0" tIns="914400" rIns="182880" bIns="82296"/>
        <a:lstStyle/>
        <a:p>
          <a:pPr>
            <a:lnSpc>
              <a:spcPct val="100000"/>
            </a:lnSpc>
          </a:pPr>
          <a:r>
            <a:rPr lang="en-US" sz="2200" b="1" i="0" u="none" dirty="0">
              <a:solidFill>
                <a:schemeClr val="accent5"/>
              </a:solidFill>
              <a:latin typeface="Barlow Condensed SemiBold" pitchFamily="2" charset="77"/>
            </a:rPr>
            <a:t>Use simplified language </a:t>
          </a:r>
          <a:r>
            <a:rPr lang="en-US" sz="2200" b="0" i="0" dirty="0">
              <a:latin typeface="Barlow Condensed" pitchFamily="2" charset="77"/>
            </a:rPr>
            <a:t>to </a:t>
          </a:r>
          <a:r>
            <a:rPr lang="en-US" sz="2200" b="1" i="0" u="none" dirty="0">
              <a:solidFill>
                <a:schemeClr val="accent5"/>
              </a:solidFill>
              <a:latin typeface="Barlow Condensed SemiBold" pitchFamily="2" charset="77"/>
            </a:rPr>
            <a:t>build</a:t>
          </a:r>
          <a:r>
            <a:rPr lang="en-US" sz="2200" b="0" i="0" dirty="0">
              <a:latin typeface="Barlow Condensed" pitchFamily="2" charset="77"/>
            </a:rPr>
            <a:t> a foundation of </a:t>
          </a:r>
          <a:r>
            <a:rPr lang="en-US" sz="2200" b="1" i="0" u="none" dirty="0">
              <a:solidFill>
                <a:schemeClr val="accent5"/>
              </a:solidFill>
              <a:latin typeface="Barlow Condensed SemiBold" pitchFamily="2" charset="77"/>
            </a:rPr>
            <a:t>trust</a:t>
          </a:r>
          <a:r>
            <a:rPr lang="en-US" sz="2200" b="0" i="0" dirty="0">
              <a:latin typeface="Barlow Condensed" pitchFamily="2" charset="77"/>
            </a:rPr>
            <a:t> as you educate clients about retirement solutions, including protected lifetime income.	</a:t>
          </a:r>
          <a:endParaRPr lang="en-US" sz="2200" b="0" i="0" dirty="0">
            <a:solidFill>
              <a:schemeClr val="accent5"/>
            </a:solidFill>
            <a:latin typeface="Barlow Condensed" pitchFamily="2" charset="77"/>
          </a:endParaRPr>
        </a:p>
      </dgm:t>
    </dgm:pt>
    <dgm:pt modelId="{37A27258-C049-48D6-8E6F-E8F16BAFF196}" type="parTrans" cxnId="{0B3FA33D-7016-443D-859E-CC2C398661FB}">
      <dgm:prSet/>
      <dgm:spPr/>
      <dgm:t>
        <a:bodyPr/>
        <a:lstStyle/>
        <a:p>
          <a:endParaRPr lang="en-US" b="0" i="0">
            <a:latin typeface="Barlow Condensed" pitchFamily="2" charset="77"/>
          </a:endParaRPr>
        </a:p>
      </dgm:t>
    </dgm:pt>
    <dgm:pt modelId="{A129D63A-40A6-48E9-BEEA-AC9C4A88E15D}" type="sibTrans" cxnId="{0B3FA33D-7016-443D-859E-CC2C398661FB}">
      <dgm:prSet/>
      <dgm:spPr/>
      <dgm:t>
        <a:bodyPr/>
        <a:lstStyle/>
        <a:p>
          <a:endParaRPr lang="en-US" b="0" i="0">
            <a:latin typeface="Barlow Condensed" pitchFamily="2" charset="77"/>
          </a:endParaRPr>
        </a:p>
      </dgm:t>
    </dgm:pt>
    <dgm:pt modelId="{12B26D9E-65FF-4816-A11B-B2EEFF8BD272}">
      <dgm:prSet custT="1"/>
      <dgm:spPr>
        <a:solidFill>
          <a:schemeClr val="bg1">
            <a:alpha val="90000"/>
          </a:schemeClr>
        </a:solidFill>
        <a:ln>
          <a:noFill/>
        </a:ln>
      </dgm:spPr>
      <dgm:t>
        <a:bodyPr lIns="0" tIns="914400" rIns="182880" bIns="0"/>
        <a:lstStyle/>
        <a:p>
          <a:pPr>
            <a:lnSpc>
              <a:spcPct val="100000"/>
            </a:lnSpc>
          </a:pPr>
          <a:r>
            <a:rPr lang="en-US" sz="2200" b="0" i="0" dirty="0">
              <a:latin typeface="Barlow Condensed" pitchFamily="2" charset="77"/>
            </a:rPr>
            <a:t>Clients have different </a:t>
          </a:r>
          <a:r>
            <a:rPr lang="en-US" sz="2200" b="1" i="0" u="none" dirty="0">
              <a:solidFill>
                <a:schemeClr val="accent5"/>
              </a:solidFill>
              <a:latin typeface="Barlow Condensed SemiBold" pitchFamily="2" charset="77"/>
            </a:rPr>
            <a:t>Financial Planning Personalities </a:t>
          </a:r>
          <a:r>
            <a:rPr lang="en-US" sz="2200" b="0" i="0" dirty="0">
              <a:latin typeface="Barlow Condensed" pitchFamily="2" charset="77"/>
            </a:rPr>
            <a:t>and your </a:t>
          </a:r>
          <a:r>
            <a:rPr lang="en-US" sz="2200" b="1" i="0" u="none" dirty="0">
              <a:solidFill>
                <a:schemeClr val="accent5"/>
              </a:solidFill>
              <a:latin typeface="Barlow Condensed SemiBold" pitchFamily="2" charset="77"/>
            </a:rPr>
            <a:t>conversations should be tailored to their unique characteristics</a:t>
          </a:r>
          <a:r>
            <a:rPr lang="en-US" sz="2200" b="1" i="0" dirty="0">
              <a:latin typeface="Barlow Condensed SemiBold" pitchFamily="2" charset="77"/>
            </a:rPr>
            <a:t> </a:t>
          </a:r>
          <a:r>
            <a:rPr lang="en-US" sz="2200" b="0" i="0" dirty="0">
              <a:latin typeface="Barlow Condensed" pitchFamily="2" charset="77"/>
            </a:rPr>
            <a:t>around saving and investing for retirement.</a:t>
          </a:r>
          <a:endParaRPr lang="en-US" sz="2200" b="0" i="0" dirty="0">
            <a:solidFill>
              <a:schemeClr val="accent5"/>
            </a:solidFill>
            <a:latin typeface="Barlow Condensed" pitchFamily="2" charset="77"/>
          </a:endParaRPr>
        </a:p>
      </dgm:t>
    </dgm:pt>
    <dgm:pt modelId="{CDBFDB64-DC09-48F6-BB16-4FCD40DC0780}" type="parTrans" cxnId="{1A04DDF0-A0AE-40B1-8303-4DAA98AE744A}">
      <dgm:prSet/>
      <dgm:spPr/>
      <dgm:t>
        <a:bodyPr/>
        <a:lstStyle/>
        <a:p>
          <a:endParaRPr lang="en-US" b="0" i="0">
            <a:latin typeface="Barlow Condensed" pitchFamily="2" charset="77"/>
          </a:endParaRPr>
        </a:p>
      </dgm:t>
    </dgm:pt>
    <dgm:pt modelId="{3AA5577D-14DB-4103-922D-0C1359CC5EAE}" type="sibTrans" cxnId="{1A04DDF0-A0AE-40B1-8303-4DAA98AE744A}">
      <dgm:prSet/>
      <dgm:spPr/>
      <dgm:t>
        <a:bodyPr/>
        <a:lstStyle/>
        <a:p>
          <a:endParaRPr lang="en-US" b="0" i="0">
            <a:latin typeface="Barlow Condensed" pitchFamily="2" charset="77"/>
          </a:endParaRPr>
        </a:p>
      </dgm:t>
    </dgm:pt>
    <dgm:pt modelId="{91129AC0-BF20-B74F-86F6-0D926398F13B}" type="pres">
      <dgm:prSet presAssocID="{60FB5AA9-B62E-4E8F-B492-7244F1B58EED}" presName="hierChild1" presStyleCnt="0">
        <dgm:presLayoutVars>
          <dgm:chPref val="1"/>
          <dgm:dir/>
          <dgm:animOne val="branch"/>
          <dgm:animLvl val="lvl"/>
          <dgm:resizeHandles/>
        </dgm:presLayoutVars>
      </dgm:prSet>
      <dgm:spPr/>
    </dgm:pt>
    <dgm:pt modelId="{4C8D6760-06DE-A645-B0A3-1469C37E7A67}" type="pres">
      <dgm:prSet presAssocID="{4BB67EE6-A145-430B-ACB2-739C762D1B38}" presName="hierRoot1" presStyleCnt="0"/>
      <dgm:spPr/>
    </dgm:pt>
    <dgm:pt modelId="{6E0F0A2A-2911-264D-AD38-7AF548ADFC0C}" type="pres">
      <dgm:prSet presAssocID="{4BB67EE6-A145-430B-ACB2-739C762D1B38}" presName="composite" presStyleCnt="0"/>
      <dgm:spPr/>
    </dgm:pt>
    <dgm:pt modelId="{D1E6F2C7-D8A8-8B43-814F-064B6C28F57A}" type="pres">
      <dgm:prSet presAssocID="{4BB67EE6-A145-430B-ACB2-739C762D1B38}" presName="background" presStyleLbl="node0" presStyleIdx="0" presStyleCnt="3"/>
      <dgm:spPr>
        <a:prstGeom prst="snip1Rect">
          <a:avLst/>
        </a:prstGeom>
        <a:solidFill>
          <a:schemeClr val="accent2"/>
        </a:solidFill>
        <a:ln>
          <a:noFill/>
        </a:ln>
      </dgm:spPr>
    </dgm:pt>
    <dgm:pt modelId="{88CC7E03-0810-054B-85FC-A468BE92A180}" type="pres">
      <dgm:prSet presAssocID="{4BB67EE6-A145-430B-ACB2-739C762D1B38}" presName="text" presStyleLbl="fgAcc0" presStyleIdx="0" presStyleCnt="3" custFlipHor="1" custScaleX="99912" custScaleY="236590">
        <dgm:presLayoutVars>
          <dgm:chPref val="3"/>
        </dgm:presLayoutVars>
      </dgm:prSet>
      <dgm:spPr>
        <a:prstGeom prst="snip1Rect">
          <a:avLst/>
        </a:prstGeom>
      </dgm:spPr>
    </dgm:pt>
    <dgm:pt modelId="{5D76A327-AAFE-CB49-BEE9-CECD606A0BDF}" type="pres">
      <dgm:prSet presAssocID="{4BB67EE6-A145-430B-ACB2-739C762D1B38}" presName="hierChild2" presStyleCnt="0"/>
      <dgm:spPr/>
    </dgm:pt>
    <dgm:pt modelId="{D4E8FB5A-04A8-0E4D-B3DA-2C102AD3ACEA}" type="pres">
      <dgm:prSet presAssocID="{6C1F7785-1FD9-4A9C-BB3B-0D6A9D59B5F9}" presName="hierRoot1" presStyleCnt="0"/>
      <dgm:spPr/>
    </dgm:pt>
    <dgm:pt modelId="{7D3BA15F-63A5-074F-B603-A3F581DAEF4A}" type="pres">
      <dgm:prSet presAssocID="{6C1F7785-1FD9-4A9C-BB3B-0D6A9D59B5F9}" presName="composite" presStyleCnt="0"/>
      <dgm:spPr/>
    </dgm:pt>
    <dgm:pt modelId="{2C0F5BF4-A9BA-9248-8426-B242335192E6}" type="pres">
      <dgm:prSet presAssocID="{6C1F7785-1FD9-4A9C-BB3B-0D6A9D59B5F9}" presName="background" presStyleLbl="node0" presStyleIdx="1" presStyleCnt="3"/>
      <dgm:spPr>
        <a:prstGeom prst="snip1Rect">
          <a:avLst/>
        </a:prstGeom>
        <a:solidFill>
          <a:schemeClr val="accent2"/>
        </a:solidFill>
        <a:ln>
          <a:noFill/>
        </a:ln>
      </dgm:spPr>
    </dgm:pt>
    <dgm:pt modelId="{0AE5AD56-D27F-0643-928E-5DFF7CE2C2D7}" type="pres">
      <dgm:prSet presAssocID="{6C1F7785-1FD9-4A9C-BB3B-0D6A9D59B5F9}" presName="text" presStyleLbl="fgAcc0" presStyleIdx="1" presStyleCnt="3" custFlipHor="1" custScaleY="236590">
        <dgm:presLayoutVars>
          <dgm:chPref val="3"/>
        </dgm:presLayoutVars>
      </dgm:prSet>
      <dgm:spPr>
        <a:prstGeom prst="snip1Rect">
          <a:avLst/>
        </a:prstGeom>
      </dgm:spPr>
    </dgm:pt>
    <dgm:pt modelId="{5E05A233-BF45-944D-B401-9241EF58318C}" type="pres">
      <dgm:prSet presAssocID="{6C1F7785-1FD9-4A9C-BB3B-0D6A9D59B5F9}" presName="hierChild2" presStyleCnt="0"/>
      <dgm:spPr/>
    </dgm:pt>
    <dgm:pt modelId="{1A070BA0-7FEC-4240-9DDB-9AD29E68E882}" type="pres">
      <dgm:prSet presAssocID="{12B26D9E-65FF-4816-A11B-B2EEFF8BD272}" presName="hierRoot1" presStyleCnt="0"/>
      <dgm:spPr/>
    </dgm:pt>
    <dgm:pt modelId="{AC39D398-E848-7B4E-B891-EAB5F82A8853}" type="pres">
      <dgm:prSet presAssocID="{12B26D9E-65FF-4816-A11B-B2EEFF8BD272}" presName="composite" presStyleCnt="0"/>
      <dgm:spPr/>
    </dgm:pt>
    <dgm:pt modelId="{54C16A35-AED3-1947-8928-7FEE02F1512B}" type="pres">
      <dgm:prSet presAssocID="{12B26D9E-65FF-4816-A11B-B2EEFF8BD272}" presName="background" presStyleLbl="node0" presStyleIdx="2" presStyleCnt="3"/>
      <dgm:spPr>
        <a:prstGeom prst="snip1Rect">
          <a:avLst/>
        </a:prstGeom>
        <a:solidFill>
          <a:schemeClr val="accent2"/>
        </a:solidFill>
        <a:ln>
          <a:noFill/>
        </a:ln>
      </dgm:spPr>
    </dgm:pt>
    <dgm:pt modelId="{460472A6-4A23-8A40-A5FA-74BC65F36482}" type="pres">
      <dgm:prSet presAssocID="{12B26D9E-65FF-4816-A11B-B2EEFF8BD272}" presName="text" presStyleLbl="fgAcc0" presStyleIdx="2" presStyleCnt="3" custFlipHor="1" custScaleY="236590">
        <dgm:presLayoutVars>
          <dgm:chPref val="3"/>
        </dgm:presLayoutVars>
      </dgm:prSet>
      <dgm:spPr>
        <a:prstGeom prst="snip1Rect">
          <a:avLst/>
        </a:prstGeom>
      </dgm:spPr>
    </dgm:pt>
    <dgm:pt modelId="{23A8ED36-9F10-134D-9D23-52E49B2103F8}" type="pres">
      <dgm:prSet presAssocID="{12B26D9E-65FF-4816-A11B-B2EEFF8BD272}" presName="hierChild2" presStyleCnt="0"/>
      <dgm:spPr/>
    </dgm:pt>
  </dgm:ptLst>
  <dgm:cxnLst>
    <dgm:cxn modelId="{49D0FE11-D351-3448-BE4B-0CC8B2E66D4C}" type="presOf" srcId="{6C1F7785-1FD9-4A9C-BB3B-0D6A9D59B5F9}" destId="{0AE5AD56-D27F-0643-928E-5DFF7CE2C2D7}" srcOrd="0" destOrd="0" presId="urn:microsoft.com/office/officeart/2005/8/layout/hierarchy1"/>
    <dgm:cxn modelId="{0B3FA33D-7016-443D-859E-CC2C398661FB}" srcId="{60FB5AA9-B62E-4E8F-B492-7244F1B58EED}" destId="{6C1F7785-1FD9-4A9C-BB3B-0D6A9D59B5F9}" srcOrd="1" destOrd="0" parTransId="{37A27258-C049-48D6-8E6F-E8F16BAFF196}" sibTransId="{A129D63A-40A6-48E9-BEEA-AC9C4A88E15D}"/>
    <dgm:cxn modelId="{56210788-72DF-2E42-8D55-3AFC7D27D258}" type="presOf" srcId="{4BB67EE6-A145-430B-ACB2-739C762D1B38}" destId="{88CC7E03-0810-054B-85FC-A468BE92A180}" srcOrd="0" destOrd="0" presId="urn:microsoft.com/office/officeart/2005/8/layout/hierarchy1"/>
    <dgm:cxn modelId="{F45F6CA2-EF7B-6349-8D0A-BDB17F47912E}" type="presOf" srcId="{12B26D9E-65FF-4816-A11B-B2EEFF8BD272}" destId="{460472A6-4A23-8A40-A5FA-74BC65F36482}" srcOrd="0" destOrd="0" presId="urn:microsoft.com/office/officeart/2005/8/layout/hierarchy1"/>
    <dgm:cxn modelId="{2CEEA4AF-50D6-0B44-931C-6CBC45FE6CD0}" type="presOf" srcId="{60FB5AA9-B62E-4E8F-B492-7244F1B58EED}" destId="{91129AC0-BF20-B74F-86F6-0D926398F13B}" srcOrd="0" destOrd="0" presId="urn:microsoft.com/office/officeart/2005/8/layout/hierarchy1"/>
    <dgm:cxn modelId="{E448E4B9-6C0A-49F9-AC18-4FE97DD025EA}" srcId="{60FB5AA9-B62E-4E8F-B492-7244F1B58EED}" destId="{4BB67EE6-A145-430B-ACB2-739C762D1B38}" srcOrd="0" destOrd="0" parTransId="{4024CC36-1F98-482A-A519-62688CFD6275}" sibTransId="{A27C4E31-0972-467C-94A8-4C2E10B82D79}"/>
    <dgm:cxn modelId="{1A04DDF0-A0AE-40B1-8303-4DAA98AE744A}" srcId="{60FB5AA9-B62E-4E8F-B492-7244F1B58EED}" destId="{12B26D9E-65FF-4816-A11B-B2EEFF8BD272}" srcOrd="2" destOrd="0" parTransId="{CDBFDB64-DC09-48F6-BB16-4FCD40DC0780}" sibTransId="{3AA5577D-14DB-4103-922D-0C1359CC5EAE}"/>
    <dgm:cxn modelId="{737C9C43-E52C-BD48-9E8E-5CC2AD9544D9}" type="presParOf" srcId="{91129AC0-BF20-B74F-86F6-0D926398F13B}" destId="{4C8D6760-06DE-A645-B0A3-1469C37E7A67}" srcOrd="0" destOrd="0" presId="urn:microsoft.com/office/officeart/2005/8/layout/hierarchy1"/>
    <dgm:cxn modelId="{31E16EEC-7DD9-0D45-8375-21C9D45C73CF}" type="presParOf" srcId="{4C8D6760-06DE-A645-B0A3-1469C37E7A67}" destId="{6E0F0A2A-2911-264D-AD38-7AF548ADFC0C}" srcOrd="0" destOrd="0" presId="urn:microsoft.com/office/officeart/2005/8/layout/hierarchy1"/>
    <dgm:cxn modelId="{FED46CD2-B2CA-A84B-BB00-B4175F049D10}" type="presParOf" srcId="{6E0F0A2A-2911-264D-AD38-7AF548ADFC0C}" destId="{D1E6F2C7-D8A8-8B43-814F-064B6C28F57A}" srcOrd="0" destOrd="0" presId="urn:microsoft.com/office/officeart/2005/8/layout/hierarchy1"/>
    <dgm:cxn modelId="{01D28662-83D3-4D44-B08C-C4211683245A}" type="presParOf" srcId="{6E0F0A2A-2911-264D-AD38-7AF548ADFC0C}" destId="{88CC7E03-0810-054B-85FC-A468BE92A180}" srcOrd="1" destOrd="0" presId="urn:microsoft.com/office/officeart/2005/8/layout/hierarchy1"/>
    <dgm:cxn modelId="{325056D5-65EA-F84E-BF3F-299A51B5611E}" type="presParOf" srcId="{4C8D6760-06DE-A645-B0A3-1469C37E7A67}" destId="{5D76A327-AAFE-CB49-BEE9-CECD606A0BDF}" srcOrd="1" destOrd="0" presId="urn:microsoft.com/office/officeart/2005/8/layout/hierarchy1"/>
    <dgm:cxn modelId="{7429BBE9-23F0-BF45-9775-20E90CC17CE4}" type="presParOf" srcId="{91129AC0-BF20-B74F-86F6-0D926398F13B}" destId="{D4E8FB5A-04A8-0E4D-B3DA-2C102AD3ACEA}" srcOrd="1" destOrd="0" presId="urn:microsoft.com/office/officeart/2005/8/layout/hierarchy1"/>
    <dgm:cxn modelId="{79DF7E64-EA34-5B4F-84BA-07EF74A28E25}" type="presParOf" srcId="{D4E8FB5A-04A8-0E4D-B3DA-2C102AD3ACEA}" destId="{7D3BA15F-63A5-074F-B603-A3F581DAEF4A}" srcOrd="0" destOrd="0" presId="urn:microsoft.com/office/officeart/2005/8/layout/hierarchy1"/>
    <dgm:cxn modelId="{85C7271E-1C22-CF4C-96E6-0C533A80847A}" type="presParOf" srcId="{7D3BA15F-63A5-074F-B603-A3F581DAEF4A}" destId="{2C0F5BF4-A9BA-9248-8426-B242335192E6}" srcOrd="0" destOrd="0" presId="urn:microsoft.com/office/officeart/2005/8/layout/hierarchy1"/>
    <dgm:cxn modelId="{3381356F-3B49-3F42-B671-E67A8858D993}" type="presParOf" srcId="{7D3BA15F-63A5-074F-B603-A3F581DAEF4A}" destId="{0AE5AD56-D27F-0643-928E-5DFF7CE2C2D7}" srcOrd="1" destOrd="0" presId="urn:microsoft.com/office/officeart/2005/8/layout/hierarchy1"/>
    <dgm:cxn modelId="{D867673A-1C46-7747-8C42-6E36E4BB9B33}" type="presParOf" srcId="{D4E8FB5A-04A8-0E4D-B3DA-2C102AD3ACEA}" destId="{5E05A233-BF45-944D-B401-9241EF58318C}" srcOrd="1" destOrd="0" presId="urn:microsoft.com/office/officeart/2005/8/layout/hierarchy1"/>
    <dgm:cxn modelId="{0E0DADFC-6F3A-ED40-A7B8-4B8EAD72F9EE}" type="presParOf" srcId="{91129AC0-BF20-B74F-86F6-0D926398F13B}" destId="{1A070BA0-7FEC-4240-9DDB-9AD29E68E882}" srcOrd="2" destOrd="0" presId="urn:microsoft.com/office/officeart/2005/8/layout/hierarchy1"/>
    <dgm:cxn modelId="{239EA576-3741-BC4E-88F9-1F4B4D35EB6A}" type="presParOf" srcId="{1A070BA0-7FEC-4240-9DDB-9AD29E68E882}" destId="{AC39D398-E848-7B4E-B891-EAB5F82A8853}" srcOrd="0" destOrd="0" presId="urn:microsoft.com/office/officeart/2005/8/layout/hierarchy1"/>
    <dgm:cxn modelId="{8E8B3C46-B09E-AD49-A12C-8BFF3063EEFA}" type="presParOf" srcId="{AC39D398-E848-7B4E-B891-EAB5F82A8853}" destId="{54C16A35-AED3-1947-8928-7FEE02F1512B}" srcOrd="0" destOrd="0" presId="urn:microsoft.com/office/officeart/2005/8/layout/hierarchy1"/>
    <dgm:cxn modelId="{40ABFADB-6691-2042-9EBC-B834F1B1DDEF}" type="presParOf" srcId="{AC39D398-E848-7B4E-B891-EAB5F82A8853}" destId="{460472A6-4A23-8A40-A5FA-74BC65F36482}" srcOrd="1" destOrd="0" presId="urn:microsoft.com/office/officeart/2005/8/layout/hierarchy1"/>
    <dgm:cxn modelId="{5C078BFF-393F-984D-90AC-70FF7348BEC7}" type="presParOf" srcId="{1A070BA0-7FEC-4240-9DDB-9AD29E68E882}" destId="{23A8ED36-9F10-134D-9D23-52E49B2103F8}"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A5DBDF-939F-4FB3-A4F6-5CE6ADFC027C}"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5C4283EA-CF42-4AE3-81C9-21BC25CDF921}">
      <dgm:prSet custT="1"/>
      <dgm:spPr/>
      <dgm:t>
        <a:bodyPr/>
        <a:lstStyle/>
        <a:p>
          <a:pPr>
            <a:lnSpc>
              <a:spcPct val="100000"/>
            </a:lnSpc>
            <a:defRPr cap="all"/>
          </a:pPr>
          <a:r>
            <a:rPr lang="en-US" sz="2400" b="0" i="0" cap="none" dirty="0">
              <a:solidFill>
                <a:schemeClr val="accent3"/>
              </a:solidFill>
              <a:latin typeface="Barlow Condensed" pitchFamily="2" charset="77"/>
            </a:rPr>
            <a:t>HAPPY</a:t>
          </a:r>
          <a:r>
            <a:rPr lang="en-US" sz="2400" b="0" i="0" cap="none" dirty="0">
              <a:solidFill>
                <a:schemeClr val="bg1"/>
              </a:solidFill>
              <a:latin typeface="Barlow Condensed" pitchFamily="2" charset="77"/>
            </a:rPr>
            <a:t> </a:t>
          </a:r>
          <a:br>
            <a:rPr lang="en-US" sz="2400" b="0" i="0" cap="none" dirty="0">
              <a:solidFill>
                <a:schemeClr val="bg1"/>
              </a:solidFill>
              <a:latin typeface="Barlow Condensed" pitchFamily="2" charset="77"/>
            </a:rPr>
          </a:br>
          <a:r>
            <a:rPr lang="en-US" sz="2400" b="0" i="0" cap="none" dirty="0">
              <a:solidFill>
                <a:schemeClr val="bg1"/>
              </a:solidFill>
              <a:latin typeface="Barlow Condensed" pitchFamily="2" charset="77"/>
            </a:rPr>
            <a:t>with myself</a:t>
          </a:r>
        </a:p>
      </dgm:t>
    </dgm:pt>
    <dgm:pt modelId="{A7B8E4EF-A677-4D18-8C0D-5DAE6F9133FC}" type="parTrans" cxnId="{A57B340A-7D75-4A65-91CB-39CFF6BF3F60}">
      <dgm:prSet/>
      <dgm:spPr/>
      <dgm:t>
        <a:bodyPr/>
        <a:lstStyle/>
        <a:p>
          <a:endParaRPr lang="en-US"/>
        </a:p>
      </dgm:t>
    </dgm:pt>
    <dgm:pt modelId="{6D4AE2AA-F578-4202-BABE-E3FB255C7392}" type="sibTrans" cxnId="{A57B340A-7D75-4A65-91CB-39CFF6BF3F60}">
      <dgm:prSet/>
      <dgm:spPr/>
      <dgm:t>
        <a:bodyPr/>
        <a:lstStyle/>
        <a:p>
          <a:endParaRPr lang="en-US"/>
        </a:p>
      </dgm:t>
    </dgm:pt>
    <dgm:pt modelId="{2A4E5292-261A-4182-B836-2FAF8DC10F9E}">
      <dgm:prSet custT="1"/>
      <dgm:spPr/>
      <dgm:t>
        <a:bodyPr/>
        <a:lstStyle/>
        <a:p>
          <a:pPr>
            <a:lnSpc>
              <a:spcPct val="100000"/>
            </a:lnSpc>
            <a:defRPr cap="all"/>
          </a:pPr>
          <a:r>
            <a:rPr lang="en-US" sz="2400" b="0" i="0" cap="none" dirty="0">
              <a:solidFill>
                <a:schemeClr val="accent3"/>
              </a:solidFill>
              <a:latin typeface="Barlow Condensed" pitchFamily="2" charset="77"/>
            </a:rPr>
            <a:t>EXCITED</a:t>
          </a:r>
          <a:r>
            <a:rPr lang="en-US" sz="2400" b="0" i="0" cap="none" dirty="0">
              <a:solidFill>
                <a:schemeClr val="bg1"/>
              </a:solidFill>
              <a:latin typeface="Barlow Condensed" pitchFamily="2" charset="77"/>
            </a:rPr>
            <a:t> </a:t>
          </a:r>
          <a:br>
            <a:rPr lang="en-US" sz="2400" b="0" i="0" cap="none" dirty="0">
              <a:solidFill>
                <a:schemeClr val="bg1"/>
              </a:solidFill>
              <a:latin typeface="Barlow Condensed" pitchFamily="2" charset="77"/>
            </a:rPr>
          </a:br>
          <a:r>
            <a:rPr lang="en-US" sz="2400" b="0" i="0" cap="none" dirty="0">
              <a:solidFill>
                <a:schemeClr val="bg1"/>
              </a:solidFill>
              <a:latin typeface="Barlow Condensed" pitchFamily="2" charset="77"/>
            </a:rPr>
            <a:t>about what I will be able to experience in the future</a:t>
          </a:r>
        </a:p>
      </dgm:t>
    </dgm:pt>
    <dgm:pt modelId="{1687F17F-D389-40E0-9EA9-D7D8C5DEFB87}" type="parTrans" cxnId="{9405CF51-38D4-42D5-8A6A-D3553E4BE71D}">
      <dgm:prSet/>
      <dgm:spPr/>
      <dgm:t>
        <a:bodyPr/>
        <a:lstStyle/>
        <a:p>
          <a:endParaRPr lang="en-US"/>
        </a:p>
      </dgm:t>
    </dgm:pt>
    <dgm:pt modelId="{6961FDA3-6F65-413E-8E87-9C2B0D069633}" type="sibTrans" cxnId="{9405CF51-38D4-42D5-8A6A-D3553E4BE71D}">
      <dgm:prSet/>
      <dgm:spPr/>
      <dgm:t>
        <a:bodyPr/>
        <a:lstStyle/>
        <a:p>
          <a:endParaRPr lang="en-US"/>
        </a:p>
      </dgm:t>
    </dgm:pt>
    <dgm:pt modelId="{71AB5DE2-D21B-4EC5-89EA-45770CF50BC1}">
      <dgm:prSet custT="1"/>
      <dgm:spPr/>
      <dgm:t>
        <a:bodyPr/>
        <a:lstStyle/>
        <a:p>
          <a:pPr>
            <a:lnSpc>
              <a:spcPct val="100000"/>
            </a:lnSpc>
            <a:defRPr cap="all"/>
          </a:pPr>
          <a:r>
            <a:rPr lang="en-US" sz="2400" b="0" i="0" cap="none" dirty="0">
              <a:solidFill>
                <a:schemeClr val="accent3"/>
              </a:solidFill>
              <a:latin typeface="Barlow Condensed" pitchFamily="2" charset="77"/>
            </a:rPr>
            <a:t>PROUD</a:t>
          </a:r>
          <a:r>
            <a:rPr lang="en-US" sz="2400" b="0" i="0" cap="none" dirty="0">
              <a:solidFill>
                <a:schemeClr val="bg1"/>
              </a:solidFill>
              <a:latin typeface="Barlow Condensed" pitchFamily="2" charset="77"/>
            </a:rPr>
            <a:t> </a:t>
          </a:r>
          <a:br>
            <a:rPr lang="en-US" sz="2400" b="0" i="0" cap="none" dirty="0">
              <a:solidFill>
                <a:schemeClr val="bg1"/>
              </a:solidFill>
              <a:latin typeface="Barlow Condensed" pitchFamily="2" charset="77"/>
            </a:rPr>
          </a:br>
          <a:r>
            <a:rPr lang="en-US" sz="2400" b="0" i="0" cap="none" dirty="0">
              <a:solidFill>
                <a:schemeClr val="bg1"/>
              </a:solidFill>
              <a:latin typeface="Barlow Condensed" pitchFamily="2" charset="77"/>
            </a:rPr>
            <a:t>of what I've been able to accomplish</a:t>
          </a:r>
        </a:p>
      </dgm:t>
    </dgm:pt>
    <dgm:pt modelId="{4B3E3412-6736-4557-817F-0015AB8C8614}" type="parTrans" cxnId="{14C7EA89-08AA-47EF-9E2E-E24BD94159B3}">
      <dgm:prSet/>
      <dgm:spPr/>
      <dgm:t>
        <a:bodyPr/>
        <a:lstStyle/>
        <a:p>
          <a:endParaRPr lang="en-US"/>
        </a:p>
      </dgm:t>
    </dgm:pt>
    <dgm:pt modelId="{5843EA1B-9A51-46DD-BD21-C69E3BD07C52}" type="sibTrans" cxnId="{14C7EA89-08AA-47EF-9E2E-E24BD94159B3}">
      <dgm:prSet/>
      <dgm:spPr/>
      <dgm:t>
        <a:bodyPr/>
        <a:lstStyle/>
        <a:p>
          <a:endParaRPr lang="en-US"/>
        </a:p>
      </dgm:t>
    </dgm:pt>
    <dgm:pt modelId="{EB183D37-D64D-4C32-AA70-ABF79175E399}">
      <dgm:prSet custT="1"/>
      <dgm:spPr/>
      <dgm:t>
        <a:bodyPr/>
        <a:lstStyle/>
        <a:p>
          <a:pPr>
            <a:lnSpc>
              <a:spcPct val="100000"/>
            </a:lnSpc>
            <a:defRPr cap="all"/>
          </a:pPr>
          <a:r>
            <a:rPr lang="en-US" sz="2400" b="0" i="0" cap="none" dirty="0">
              <a:solidFill>
                <a:schemeClr val="accent3"/>
              </a:solidFill>
              <a:latin typeface="Barlow Condensed" pitchFamily="2" charset="77"/>
            </a:rPr>
            <a:t>OPTIMISTIC</a:t>
          </a:r>
          <a:r>
            <a:rPr lang="en-US" sz="2400" b="0" i="0" cap="none" dirty="0">
              <a:solidFill>
                <a:schemeClr val="bg1"/>
              </a:solidFill>
              <a:latin typeface="Barlow Condensed" pitchFamily="2" charset="77"/>
            </a:rPr>
            <a:t> </a:t>
          </a:r>
          <a:br>
            <a:rPr lang="en-US" sz="2400" b="0" i="0" cap="none" dirty="0">
              <a:solidFill>
                <a:schemeClr val="bg1"/>
              </a:solidFill>
              <a:latin typeface="Barlow Condensed" pitchFamily="2" charset="77"/>
            </a:rPr>
          </a:br>
          <a:r>
            <a:rPr lang="en-US" sz="2400" b="0" i="0" cap="none" dirty="0">
              <a:solidFill>
                <a:schemeClr val="bg1"/>
              </a:solidFill>
              <a:latin typeface="Barlow Condensed" pitchFamily="2" charset="77"/>
            </a:rPr>
            <a:t>about my future</a:t>
          </a:r>
        </a:p>
      </dgm:t>
    </dgm:pt>
    <dgm:pt modelId="{88D14032-5387-49C1-A768-BF0415EC5FB4}" type="parTrans" cxnId="{1F06D20D-AEB9-4224-AC7A-07F3813F9544}">
      <dgm:prSet/>
      <dgm:spPr/>
      <dgm:t>
        <a:bodyPr/>
        <a:lstStyle/>
        <a:p>
          <a:endParaRPr lang="en-US"/>
        </a:p>
      </dgm:t>
    </dgm:pt>
    <dgm:pt modelId="{2FF47145-FC08-4451-9886-DFB8D7D91354}" type="sibTrans" cxnId="{1F06D20D-AEB9-4224-AC7A-07F3813F9544}">
      <dgm:prSet/>
      <dgm:spPr/>
      <dgm:t>
        <a:bodyPr/>
        <a:lstStyle/>
        <a:p>
          <a:endParaRPr lang="en-US"/>
        </a:p>
      </dgm:t>
    </dgm:pt>
    <dgm:pt modelId="{C63E46E9-5ACB-479D-BB05-1771FF257105}">
      <dgm:prSet custT="1"/>
      <dgm:spPr/>
      <dgm:t>
        <a:bodyPr/>
        <a:lstStyle/>
        <a:p>
          <a:pPr>
            <a:lnSpc>
              <a:spcPct val="100000"/>
            </a:lnSpc>
            <a:defRPr cap="all"/>
          </a:pPr>
          <a:r>
            <a:rPr lang="en-US" sz="2400" b="0" i="0" cap="none" dirty="0">
              <a:solidFill>
                <a:schemeClr val="accent3"/>
              </a:solidFill>
              <a:latin typeface="Barlow Condensed" pitchFamily="2" charset="77"/>
            </a:rPr>
            <a:t>GRATEFUL</a:t>
          </a:r>
          <a:r>
            <a:rPr lang="en-US" sz="2400" b="0" i="0" cap="none" dirty="0">
              <a:solidFill>
                <a:schemeClr val="bg1"/>
              </a:solidFill>
              <a:latin typeface="Barlow Condensed" pitchFamily="2" charset="77"/>
            </a:rPr>
            <a:t> </a:t>
          </a:r>
          <a:br>
            <a:rPr lang="en-US" sz="2400" b="0" i="0" cap="none" dirty="0">
              <a:solidFill>
                <a:schemeClr val="bg1"/>
              </a:solidFill>
              <a:latin typeface="Barlow Condensed" pitchFamily="2" charset="77"/>
            </a:rPr>
          </a:br>
          <a:r>
            <a:rPr lang="en-US" sz="2400" b="0" i="0" cap="none" dirty="0">
              <a:solidFill>
                <a:schemeClr val="bg1"/>
              </a:solidFill>
              <a:latin typeface="Barlow Condensed" pitchFamily="2" charset="77"/>
            </a:rPr>
            <a:t>I can maintain my lifestyle</a:t>
          </a:r>
        </a:p>
      </dgm:t>
    </dgm:pt>
    <dgm:pt modelId="{9D5CF0C0-D6AA-4319-BD89-B207AC405A7E}" type="parTrans" cxnId="{654D0D88-A9A1-40C2-A9B0-97522F5B6D1B}">
      <dgm:prSet/>
      <dgm:spPr/>
      <dgm:t>
        <a:bodyPr/>
        <a:lstStyle/>
        <a:p>
          <a:endParaRPr lang="en-US"/>
        </a:p>
      </dgm:t>
    </dgm:pt>
    <dgm:pt modelId="{847E4C27-CD95-4833-BB72-580170E68117}" type="sibTrans" cxnId="{654D0D88-A9A1-40C2-A9B0-97522F5B6D1B}">
      <dgm:prSet/>
      <dgm:spPr/>
      <dgm:t>
        <a:bodyPr/>
        <a:lstStyle/>
        <a:p>
          <a:endParaRPr lang="en-US"/>
        </a:p>
      </dgm:t>
    </dgm:pt>
    <dgm:pt modelId="{A1CC25E5-2DDF-43E2-9288-B14273E0D9E1}" type="pres">
      <dgm:prSet presAssocID="{DFA5DBDF-939F-4FB3-A4F6-5CE6ADFC027C}" presName="root" presStyleCnt="0">
        <dgm:presLayoutVars>
          <dgm:dir/>
          <dgm:resizeHandles val="exact"/>
        </dgm:presLayoutVars>
      </dgm:prSet>
      <dgm:spPr/>
    </dgm:pt>
    <dgm:pt modelId="{5C5B890E-37B1-4363-AB21-1586BFAA1F1B}" type="pres">
      <dgm:prSet presAssocID="{5C4283EA-CF42-4AE3-81C9-21BC25CDF921}" presName="compNode" presStyleCnt="0"/>
      <dgm:spPr/>
    </dgm:pt>
    <dgm:pt modelId="{E3776473-B008-4E83-A8B3-946C0BC2473F}" type="pres">
      <dgm:prSet presAssocID="{5C4283EA-CF42-4AE3-81C9-21BC25CDF921}" presName="iconBgRect" presStyleLbl="bgShp" presStyleIdx="0" presStyleCnt="5" custFlipHor="1" custScaleX="121247" custScaleY="121247"/>
      <dgm:spPr>
        <a:prstGeom prst="snip1Rect">
          <a:avLst/>
        </a:prstGeom>
      </dgm:spPr>
    </dgm:pt>
    <dgm:pt modelId="{757DA314-D7D3-49E4-8CA3-89B87D383BB1}" type="pres">
      <dgm:prSet presAssocID="{5C4283EA-CF42-4AE3-81C9-21BC25CDF921}" presName="iconRect" presStyleLbl="node1" presStyleIdx="0" presStyleCnt="5" custScaleX="123268" custScaleY="123268"/>
      <dgm:spPr>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a:noFill/>
        </a:ln>
      </dgm:spPr>
    </dgm:pt>
    <dgm:pt modelId="{40F95D29-D3D7-460B-8FF1-3500B65D8F6E}" type="pres">
      <dgm:prSet presAssocID="{5C4283EA-CF42-4AE3-81C9-21BC25CDF921}" presName="spaceRect" presStyleCnt="0"/>
      <dgm:spPr/>
    </dgm:pt>
    <dgm:pt modelId="{3014FACB-188A-48F5-AEFD-5CB785DFE3E3}" type="pres">
      <dgm:prSet presAssocID="{5C4283EA-CF42-4AE3-81C9-21BC25CDF921}" presName="textRect" presStyleLbl="revTx" presStyleIdx="0" presStyleCnt="5" custScaleX="132872">
        <dgm:presLayoutVars>
          <dgm:chMax val="1"/>
          <dgm:chPref val="1"/>
        </dgm:presLayoutVars>
      </dgm:prSet>
      <dgm:spPr/>
    </dgm:pt>
    <dgm:pt modelId="{670204D0-CB21-4161-9C97-851B3435FDD8}" type="pres">
      <dgm:prSet presAssocID="{6D4AE2AA-F578-4202-BABE-E3FB255C7392}" presName="sibTrans" presStyleCnt="0"/>
      <dgm:spPr/>
    </dgm:pt>
    <dgm:pt modelId="{4DA8C890-45F1-4932-8F9E-7B3ED127BBA9}" type="pres">
      <dgm:prSet presAssocID="{2A4E5292-261A-4182-B836-2FAF8DC10F9E}" presName="compNode" presStyleCnt="0"/>
      <dgm:spPr/>
    </dgm:pt>
    <dgm:pt modelId="{431BD80D-80CC-410D-978D-339FB14C5380}" type="pres">
      <dgm:prSet presAssocID="{2A4E5292-261A-4182-B836-2FAF8DC10F9E}" presName="iconBgRect" presStyleLbl="bgShp" presStyleIdx="1" presStyleCnt="5" custFlipHor="1" custScaleX="121247" custScaleY="121247"/>
      <dgm:spPr>
        <a:prstGeom prst="snip1Rect">
          <a:avLst/>
        </a:prstGeom>
      </dgm:spPr>
    </dgm:pt>
    <dgm:pt modelId="{1F2200C8-8D5A-4354-8BFF-A5C3DE66D93E}" type="pres">
      <dgm:prSet presAssocID="{2A4E5292-261A-4182-B836-2FAF8DC10F9E}" presName="iconRect" presStyleLbl="node1" presStyleIdx="1" presStyleCnt="5" custScaleX="140878" custScaleY="140878"/>
      <dgm:spPr>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Dance with solid fill"/>
        </a:ext>
      </dgm:extLst>
    </dgm:pt>
    <dgm:pt modelId="{D90FF4C1-4D17-4A2A-A94B-11135C2CEC1A}" type="pres">
      <dgm:prSet presAssocID="{2A4E5292-261A-4182-B836-2FAF8DC10F9E}" presName="spaceRect" presStyleCnt="0"/>
      <dgm:spPr/>
    </dgm:pt>
    <dgm:pt modelId="{225BCBAE-C682-420F-BFB3-E1502ED2ADDA}" type="pres">
      <dgm:prSet presAssocID="{2A4E5292-261A-4182-B836-2FAF8DC10F9E}" presName="textRect" presStyleLbl="revTx" presStyleIdx="1" presStyleCnt="5" custScaleX="138983">
        <dgm:presLayoutVars>
          <dgm:chMax val="1"/>
          <dgm:chPref val="1"/>
        </dgm:presLayoutVars>
      </dgm:prSet>
      <dgm:spPr/>
    </dgm:pt>
    <dgm:pt modelId="{A4AD5A3F-C1EB-4889-B204-E084ACD4BEC7}" type="pres">
      <dgm:prSet presAssocID="{6961FDA3-6F65-413E-8E87-9C2B0D069633}" presName="sibTrans" presStyleCnt="0"/>
      <dgm:spPr/>
    </dgm:pt>
    <dgm:pt modelId="{481CB58C-597A-4126-9391-23591373FED0}" type="pres">
      <dgm:prSet presAssocID="{71AB5DE2-D21B-4EC5-89EA-45770CF50BC1}" presName="compNode" presStyleCnt="0"/>
      <dgm:spPr/>
    </dgm:pt>
    <dgm:pt modelId="{B5EB0DE4-9BBC-42DD-8964-156F2DAB5321}" type="pres">
      <dgm:prSet presAssocID="{71AB5DE2-D21B-4EC5-89EA-45770CF50BC1}" presName="iconBgRect" presStyleLbl="bgShp" presStyleIdx="2" presStyleCnt="5" custFlipHor="1" custScaleX="121247" custScaleY="121247"/>
      <dgm:spPr>
        <a:prstGeom prst="snip1Rect">
          <a:avLst/>
        </a:prstGeom>
      </dgm:spPr>
    </dgm:pt>
    <dgm:pt modelId="{D6DF529D-CF28-4ABF-B220-CC746AB0C9E3}" type="pres">
      <dgm:prSet presAssocID="{71AB5DE2-D21B-4EC5-89EA-45770CF50BC1}" presName="iconRect" presStyleLbl="node1" presStyleIdx="2" presStyleCnt="5" custScaleX="123268" custScaleY="123268"/>
      <dgm:spPr>
        <a:blipFill>
          <a:blip xmlns:r="http://schemas.openxmlformats.org/officeDocument/2006/relationships"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a:noFill/>
        </a:ln>
      </dgm:spPr>
    </dgm:pt>
    <dgm:pt modelId="{8637BA00-CDAA-4802-80F4-2654EBCC6D48}" type="pres">
      <dgm:prSet presAssocID="{71AB5DE2-D21B-4EC5-89EA-45770CF50BC1}" presName="spaceRect" presStyleCnt="0"/>
      <dgm:spPr/>
    </dgm:pt>
    <dgm:pt modelId="{7239F7A1-15F7-4F92-B258-6A0B63036E7F}" type="pres">
      <dgm:prSet presAssocID="{71AB5DE2-D21B-4EC5-89EA-45770CF50BC1}" presName="textRect" presStyleLbl="revTx" presStyleIdx="2" presStyleCnt="5" custScaleX="129401">
        <dgm:presLayoutVars>
          <dgm:chMax val="1"/>
          <dgm:chPref val="1"/>
        </dgm:presLayoutVars>
      </dgm:prSet>
      <dgm:spPr/>
    </dgm:pt>
    <dgm:pt modelId="{96063D0A-9841-4D07-A60E-EBEF7B6F5CCE}" type="pres">
      <dgm:prSet presAssocID="{5843EA1B-9A51-46DD-BD21-C69E3BD07C52}" presName="sibTrans" presStyleCnt="0"/>
      <dgm:spPr/>
    </dgm:pt>
    <dgm:pt modelId="{8A792386-0759-4397-98A9-922450B74782}" type="pres">
      <dgm:prSet presAssocID="{EB183D37-D64D-4C32-AA70-ABF79175E399}" presName="compNode" presStyleCnt="0"/>
      <dgm:spPr/>
    </dgm:pt>
    <dgm:pt modelId="{098C8D94-A33A-4087-B98A-6A93AAA379E7}" type="pres">
      <dgm:prSet presAssocID="{EB183D37-D64D-4C32-AA70-ABF79175E399}" presName="iconBgRect" presStyleLbl="bgShp" presStyleIdx="3" presStyleCnt="5" custFlipHor="1" custScaleX="121247" custScaleY="121247"/>
      <dgm:spPr>
        <a:prstGeom prst="snip1Rect">
          <a:avLst/>
        </a:prstGeom>
      </dgm:spPr>
    </dgm:pt>
    <dgm:pt modelId="{CE148FCF-E139-404D-ACAA-C37B8A92DC11}" type="pres">
      <dgm:prSet presAssocID="{EB183D37-D64D-4C32-AA70-ABF79175E399}" presName="iconRect" presStyleLbl="node1" presStyleIdx="3" presStyleCnt="5" custScaleX="123268" custScaleY="123268"/>
      <dgm:spPr>
        <a:blipFill>
          <a:blip xmlns:r="http://schemas.openxmlformats.org/officeDocument/2006/relationships"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Sunflower with solid fill"/>
        </a:ext>
      </dgm:extLst>
    </dgm:pt>
    <dgm:pt modelId="{9AB8A86C-86B2-4235-B1F1-7C2820AB974C}" type="pres">
      <dgm:prSet presAssocID="{EB183D37-D64D-4C32-AA70-ABF79175E399}" presName="spaceRect" presStyleCnt="0"/>
      <dgm:spPr/>
    </dgm:pt>
    <dgm:pt modelId="{BCA287AB-732B-45B0-B1F1-94EC107A764A}" type="pres">
      <dgm:prSet presAssocID="{EB183D37-D64D-4C32-AA70-ABF79175E399}" presName="textRect" presStyleLbl="revTx" presStyleIdx="3" presStyleCnt="5" custScaleX="123268">
        <dgm:presLayoutVars>
          <dgm:chMax val="1"/>
          <dgm:chPref val="1"/>
        </dgm:presLayoutVars>
      </dgm:prSet>
      <dgm:spPr/>
    </dgm:pt>
    <dgm:pt modelId="{A757A774-6549-426D-9501-530BA6B43458}" type="pres">
      <dgm:prSet presAssocID="{2FF47145-FC08-4451-9886-DFB8D7D91354}" presName="sibTrans" presStyleCnt="0"/>
      <dgm:spPr/>
    </dgm:pt>
    <dgm:pt modelId="{60AE64E7-7488-44A9-A02A-9D6CBD845B84}" type="pres">
      <dgm:prSet presAssocID="{C63E46E9-5ACB-479D-BB05-1771FF257105}" presName="compNode" presStyleCnt="0"/>
      <dgm:spPr/>
    </dgm:pt>
    <dgm:pt modelId="{62001A76-1046-4240-90B1-AF563579423F}" type="pres">
      <dgm:prSet presAssocID="{C63E46E9-5ACB-479D-BB05-1771FF257105}" presName="iconBgRect" presStyleLbl="bgShp" presStyleIdx="4" presStyleCnt="5" custFlipHor="1" custScaleX="121247" custScaleY="121247"/>
      <dgm:spPr>
        <a:prstGeom prst="snip1Rect">
          <a:avLst/>
        </a:prstGeom>
      </dgm:spPr>
    </dgm:pt>
    <dgm:pt modelId="{30D65805-229F-4705-A39E-E2BDFB53A2F0}" type="pres">
      <dgm:prSet presAssocID="{C63E46E9-5ACB-479D-BB05-1771FF257105}" presName="iconRect" presStyleLbl="node1" presStyleIdx="4" presStyleCnt="5" custScaleX="123268" custScaleY="123268"/>
      <dgm:spPr>
        <a:blipFill>
          <a:blip xmlns:r="http://schemas.openxmlformats.org/officeDocument/2006/relationships"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a:ln>
          <a:noFill/>
        </a:ln>
      </dgm:spPr>
    </dgm:pt>
    <dgm:pt modelId="{B43E0DF6-42F6-413B-85EC-7C8DF23C7A11}" type="pres">
      <dgm:prSet presAssocID="{C63E46E9-5ACB-479D-BB05-1771FF257105}" presName="spaceRect" presStyleCnt="0"/>
      <dgm:spPr/>
    </dgm:pt>
    <dgm:pt modelId="{97836A8E-AAAC-4C92-9D49-5CB25E73C14B}" type="pres">
      <dgm:prSet presAssocID="{C63E46E9-5ACB-479D-BB05-1771FF257105}" presName="textRect" presStyleLbl="revTx" presStyleIdx="4" presStyleCnt="5" custScaleX="134417">
        <dgm:presLayoutVars>
          <dgm:chMax val="1"/>
          <dgm:chPref val="1"/>
        </dgm:presLayoutVars>
      </dgm:prSet>
      <dgm:spPr/>
    </dgm:pt>
  </dgm:ptLst>
  <dgm:cxnLst>
    <dgm:cxn modelId="{A57B340A-7D75-4A65-91CB-39CFF6BF3F60}" srcId="{DFA5DBDF-939F-4FB3-A4F6-5CE6ADFC027C}" destId="{5C4283EA-CF42-4AE3-81C9-21BC25CDF921}" srcOrd="0" destOrd="0" parTransId="{A7B8E4EF-A677-4D18-8C0D-5DAE6F9133FC}" sibTransId="{6D4AE2AA-F578-4202-BABE-E3FB255C7392}"/>
    <dgm:cxn modelId="{1F06D20D-AEB9-4224-AC7A-07F3813F9544}" srcId="{DFA5DBDF-939F-4FB3-A4F6-5CE6ADFC027C}" destId="{EB183D37-D64D-4C32-AA70-ABF79175E399}" srcOrd="3" destOrd="0" parTransId="{88D14032-5387-49C1-A768-BF0415EC5FB4}" sibTransId="{2FF47145-FC08-4451-9886-DFB8D7D91354}"/>
    <dgm:cxn modelId="{7C45872C-A0E1-46BD-BA41-DB1609FCEB70}" type="presOf" srcId="{5C4283EA-CF42-4AE3-81C9-21BC25CDF921}" destId="{3014FACB-188A-48F5-AEFD-5CB785DFE3E3}" srcOrd="0" destOrd="0" presId="urn:microsoft.com/office/officeart/2018/5/layout/IconCircleLabelList"/>
    <dgm:cxn modelId="{81A67C37-1D0A-4AAC-AF9C-355CA20DE37A}" type="presOf" srcId="{71AB5DE2-D21B-4EC5-89EA-45770CF50BC1}" destId="{7239F7A1-15F7-4F92-B258-6A0B63036E7F}" srcOrd="0" destOrd="0" presId="urn:microsoft.com/office/officeart/2018/5/layout/IconCircleLabelList"/>
    <dgm:cxn modelId="{D7763545-0D3B-4FA8-B4A8-6FE4889D9C33}" type="presOf" srcId="{2A4E5292-261A-4182-B836-2FAF8DC10F9E}" destId="{225BCBAE-C682-420F-BFB3-E1502ED2ADDA}" srcOrd="0" destOrd="0" presId="urn:microsoft.com/office/officeart/2018/5/layout/IconCircleLabelList"/>
    <dgm:cxn modelId="{407F2770-A4BA-4368-93B3-39F62248DB06}" type="presOf" srcId="{DFA5DBDF-939F-4FB3-A4F6-5CE6ADFC027C}" destId="{A1CC25E5-2DDF-43E2-9288-B14273E0D9E1}" srcOrd="0" destOrd="0" presId="urn:microsoft.com/office/officeart/2018/5/layout/IconCircleLabelList"/>
    <dgm:cxn modelId="{9405CF51-38D4-42D5-8A6A-D3553E4BE71D}" srcId="{DFA5DBDF-939F-4FB3-A4F6-5CE6ADFC027C}" destId="{2A4E5292-261A-4182-B836-2FAF8DC10F9E}" srcOrd="1" destOrd="0" parTransId="{1687F17F-D389-40E0-9EA9-D7D8C5DEFB87}" sibTransId="{6961FDA3-6F65-413E-8E87-9C2B0D069633}"/>
    <dgm:cxn modelId="{654D0D88-A9A1-40C2-A9B0-97522F5B6D1B}" srcId="{DFA5DBDF-939F-4FB3-A4F6-5CE6ADFC027C}" destId="{C63E46E9-5ACB-479D-BB05-1771FF257105}" srcOrd="4" destOrd="0" parTransId="{9D5CF0C0-D6AA-4319-BD89-B207AC405A7E}" sibTransId="{847E4C27-CD95-4833-BB72-580170E68117}"/>
    <dgm:cxn modelId="{14C7EA89-08AA-47EF-9E2E-E24BD94159B3}" srcId="{DFA5DBDF-939F-4FB3-A4F6-5CE6ADFC027C}" destId="{71AB5DE2-D21B-4EC5-89EA-45770CF50BC1}" srcOrd="2" destOrd="0" parTransId="{4B3E3412-6736-4557-817F-0015AB8C8614}" sibTransId="{5843EA1B-9A51-46DD-BD21-C69E3BD07C52}"/>
    <dgm:cxn modelId="{123F30A4-15CE-40CF-B11C-D6F82FBBC84E}" type="presOf" srcId="{EB183D37-D64D-4C32-AA70-ABF79175E399}" destId="{BCA287AB-732B-45B0-B1F1-94EC107A764A}" srcOrd="0" destOrd="0" presId="urn:microsoft.com/office/officeart/2018/5/layout/IconCircleLabelList"/>
    <dgm:cxn modelId="{928BF2B4-67B8-4ADC-BCF3-1E94AE19F03F}" type="presOf" srcId="{C63E46E9-5ACB-479D-BB05-1771FF257105}" destId="{97836A8E-AAAC-4C92-9D49-5CB25E73C14B}" srcOrd="0" destOrd="0" presId="urn:microsoft.com/office/officeart/2018/5/layout/IconCircleLabelList"/>
    <dgm:cxn modelId="{6383E2B9-14C0-49B8-B500-82CDBEA2EE0E}" type="presParOf" srcId="{A1CC25E5-2DDF-43E2-9288-B14273E0D9E1}" destId="{5C5B890E-37B1-4363-AB21-1586BFAA1F1B}" srcOrd="0" destOrd="0" presId="urn:microsoft.com/office/officeart/2018/5/layout/IconCircleLabelList"/>
    <dgm:cxn modelId="{21A82665-3947-4486-B04A-BA9E7052092C}" type="presParOf" srcId="{5C5B890E-37B1-4363-AB21-1586BFAA1F1B}" destId="{E3776473-B008-4E83-A8B3-946C0BC2473F}" srcOrd="0" destOrd="0" presId="urn:microsoft.com/office/officeart/2018/5/layout/IconCircleLabelList"/>
    <dgm:cxn modelId="{7F3F8385-5FC3-44D5-871A-15A16293B805}" type="presParOf" srcId="{5C5B890E-37B1-4363-AB21-1586BFAA1F1B}" destId="{757DA314-D7D3-49E4-8CA3-89B87D383BB1}" srcOrd="1" destOrd="0" presId="urn:microsoft.com/office/officeart/2018/5/layout/IconCircleLabelList"/>
    <dgm:cxn modelId="{D3007B3C-103D-418C-8945-806DFA85096A}" type="presParOf" srcId="{5C5B890E-37B1-4363-AB21-1586BFAA1F1B}" destId="{40F95D29-D3D7-460B-8FF1-3500B65D8F6E}" srcOrd="2" destOrd="0" presId="urn:microsoft.com/office/officeart/2018/5/layout/IconCircleLabelList"/>
    <dgm:cxn modelId="{BB9BC904-68F2-4804-9436-F2B7EDFA444E}" type="presParOf" srcId="{5C5B890E-37B1-4363-AB21-1586BFAA1F1B}" destId="{3014FACB-188A-48F5-AEFD-5CB785DFE3E3}" srcOrd="3" destOrd="0" presId="urn:microsoft.com/office/officeart/2018/5/layout/IconCircleLabelList"/>
    <dgm:cxn modelId="{B869446C-815D-46A3-9539-A95CDA873A5A}" type="presParOf" srcId="{A1CC25E5-2DDF-43E2-9288-B14273E0D9E1}" destId="{670204D0-CB21-4161-9C97-851B3435FDD8}" srcOrd="1" destOrd="0" presId="urn:microsoft.com/office/officeart/2018/5/layout/IconCircleLabelList"/>
    <dgm:cxn modelId="{440DEA2B-445E-49A8-B9EF-420253514CBC}" type="presParOf" srcId="{A1CC25E5-2DDF-43E2-9288-B14273E0D9E1}" destId="{4DA8C890-45F1-4932-8F9E-7B3ED127BBA9}" srcOrd="2" destOrd="0" presId="urn:microsoft.com/office/officeart/2018/5/layout/IconCircleLabelList"/>
    <dgm:cxn modelId="{6CB47CB6-640E-4912-A669-E36B5D92BAE8}" type="presParOf" srcId="{4DA8C890-45F1-4932-8F9E-7B3ED127BBA9}" destId="{431BD80D-80CC-410D-978D-339FB14C5380}" srcOrd="0" destOrd="0" presId="urn:microsoft.com/office/officeart/2018/5/layout/IconCircleLabelList"/>
    <dgm:cxn modelId="{D2EFD666-0589-4A0E-8125-4A38E49B4DCA}" type="presParOf" srcId="{4DA8C890-45F1-4932-8F9E-7B3ED127BBA9}" destId="{1F2200C8-8D5A-4354-8BFF-A5C3DE66D93E}" srcOrd="1" destOrd="0" presId="urn:microsoft.com/office/officeart/2018/5/layout/IconCircleLabelList"/>
    <dgm:cxn modelId="{4F76D8FA-4691-4998-AE2D-4F11C4EE09A7}" type="presParOf" srcId="{4DA8C890-45F1-4932-8F9E-7B3ED127BBA9}" destId="{D90FF4C1-4D17-4A2A-A94B-11135C2CEC1A}" srcOrd="2" destOrd="0" presId="urn:microsoft.com/office/officeart/2018/5/layout/IconCircleLabelList"/>
    <dgm:cxn modelId="{285EBA0B-71D7-4A58-A5BE-53D84CD2A03A}" type="presParOf" srcId="{4DA8C890-45F1-4932-8F9E-7B3ED127BBA9}" destId="{225BCBAE-C682-420F-BFB3-E1502ED2ADDA}" srcOrd="3" destOrd="0" presId="urn:microsoft.com/office/officeart/2018/5/layout/IconCircleLabelList"/>
    <dgm:cxn modelId="{D1E606E4-A81E-4BFC-8E5E-0A489AB7D70B}" type="presParOf" srcId="{A1CC25E5-2DDF-43E2-9288-B14273E0D9E1}" destId="{A4AD5A3F-C1EB-4889-B204-E084ACD4BEC7}" srcOrd="3" destOrd="0" presId="urn:microsoft.com/office/officeart/2018/5/layout/IconCircleLabelList"/>
    <dgm:cxn modelId="{DC5BFABD-CEB8-486F-AC3B-E402F72B33FF}" type="presParOf" srcId="{A1CC25E5-2DDF-43E2-9288-B14273E0D9E1}" destId="{481CB58C-597A-4126-9391-23591373FED0}" srcOrd="4" destOrd="0" presId="urn:microsoft.com/office/officeart/2018/5/layout/IconCircleLabelList"/>
    <dgm:cxn modelId="{820446C3-B91D-4356-AA36-5B4128F23A8C}" type="presParOf" srcId="{481CB58C-597A-4126-9391-23591373FED0}" destId="{B5EB0DE4-9BBC-42DD-8964-156F2DAB5321}" srcOrd="0" destOrd="0" presId="urn:microsoft.com/office/officeart/2018/5/layout/IconCircleLabelList"/>
    <dgm:cxn modelId="{54BD3D8A-D8C3-4799-B32D-4EA93829B733}" type="presParOf" srcId="{481CB58C-597A-4126-9391-23591373FED0}" destId="{D6DF529D-CF28-4ABF-B220-CC746AB0C9E3}" srcOrd="1" destOrd="0" presId="urn:microsoft.com/office/officeart/2018/5/layout/IconCircleLabelList"/>
    <dgm:cxn modelId="{90F3CCBD-9ECB-4A0C-A7AC-7F42CE35DFD0}" type="presParOf" srcId="{481CB58C-597A-4126-9391-23591373FED0}" destId="{8637BA00-CDAA-4802-80F4-2654EBCC6D48}" srcOrd="2" destOrd="0" presId="urn:microsoft.com/office/officeart/2018/5/layout/IconCircleLabelList"/>
    <dgm:cxn modelId="{1A7429EA-5516-4C03-B1CA-966DA7AA157B}" type="presParOf" srcId="{481CB58C-597A-4126-9391-23591373FED0}" destId="{7239F7A1-15F7-4F92-B258-6A0B63036E7F}" srcOrd="3" destOrd="0" presId="urn:microsoft.com/office/officeart/2018/5/layout/IconCircleLabelList"/>
    <dgm:cxn modelId="{B69AC383-D912-4C17-BC86-701671F42DFB}" type="presParOf" srcId="{A1CC25E5-2DDF-43E2-9288-B14273E0D9E1}" destId="{96063D0A-9841-4D07-A60E-EBEF7B6F5CCE}" srcOrd="5" destOrd="0" presId="urn:microsoft.com/office/officeart/2018/5/layout/IconCircleLabelList"/>
    <dgm:cxn modelId="{485B2697-B766-49D4-B618-19D24D50451A}" type="presParOf" srcId="{A1CC25E5-2DDF-43E2-9288-B14273E0D9E1}" destId="{8A792386-0759-4397-98A9-922450B74782}" srcOrd="6" destOrd="0" presId="urn:microsoft.com/office/officeart/2018/5/layout/IconCircleLabelList"/>
    <dgm:cxn modelId="{FFA54E2F-391B-45B7-8CEA-1CB2B473947B}" type="presParOf" srcId="{8A792386-0759-4397-98A9-922450B74782}" destId="{098C8D94-A33A-4087-B98A-6A93AAA379E7}" srcOrd="0" destOrd="0" presId="urn:microsoft.com/office/officeart/2018/5/layout/IconCircleLabelList"/>
    <dgm:cxn modelId="{6763975A-EE2B-48CA-AD1D-95CF5A8ADB01}" type="presParOf" srcId="{8A792386-0759-4397-98A9-922450B74782}" destId="{CE148FCF-E139-404D-ACAA-C37B8A92DC11}" srcOrd="1" destOrd="0" presId="urn:microsoft.com/office/officeart/2018/5/layout/IconCircleLabelList"/>
    <dgm:cxn modelId="{F1A6E8F7-5F63-4BF3-A034-4825B253B8E0}" type="presParOf" srcId="{8A792386-0759-4397-98A9-922450B74782}" destId="{9AB8A86C-86B2-4235-B1F1-7C2820AB974C}" srcOrd="2" destOrd="0" presId="urn:microsoft.com/office/officeart/2018/5/layout/IconCircleLabelList"/>
    <dgm:cxn modelId="{957EE615-B3E1-498D-ABFE-339E11E57A5E}" type="presParOf" srcId="{8A792386-0759-4397-98A9-922450B74782}" destId="{BCA287AB-732B-45B0-B1F1-94EC107A764A}" srcOrd="3" destOrd="0" presId="urn:microsoft.com/office/officeart/2018/5/layout/IconCircleLabelList"/>
    <dgm:cxn modelId="{54821DB2-7981-4636-B4D2-8B52404056D2}" type="presParOf" srcId="{A1CC25E5-2DDF-43E2-9288-B14273E0D9E1}" destId="{A757A774-6549-426D-9501-530BA6B43458}" srcOrd="7" destOrd="0" presId="urn:microsoft.com/office/officeart/2018/5/layout/IconCircleLabelList"/>
    <dgm:cxn modelId="{46C36795-8E4B-4EA2-AE02-A5DC11FC1206}" type="presParOf" srcId="{A1CC25E5-2DDF-43E2-9288-B14273E0D9E1}" destId="{60AE64E7-7488-44A9-A02A-9D6CBD845B84}" srcOrd="8" destOrd="0" presId="urn:microsoft.com/office/officeart/2018/5/layout/IconCircleLabelList"/>
    <dgm:cxn modelId="{2550CC74-0911-49B4-877C-00CD56CAFEDC}" type="presParOf" srcId="{60AE64E7-7488-44A9-A02A-9D6CBD845B84}" destId="{62001A76-1046-4240-90B1-AF563579423F}" srcOrd="0" destOrd="0" presId="urn:microsoft.com/office/officeart/2018/5/layout/IconCircleLabelList"/>
    <dgm:cxn modelId="{8A719C16-791C-4D68-B007-AECB4DE2B62B}" type="presParOf" srcId="{60AE64E7-7488-44A9-A02A-9D6CBD845B84}" destId="{30D65805-229F-4705-A39E-E2BDFB53A2F0}" srcOrd="1" destOrd="0" presId="urn:microsoft.com/office/officeart/2018/5/layout/IconCircleLabelList"/>
    <dgm:cxn modelId="{0644BFDA-244D-4B94-B554-1C4DED5A35CB}" type="presParOf" srcId="{60AE64E7-7488-44A9-A02A-9D6CBD845B84}" destId="{B43E0DF6-42F6-413B-85EC-7C8DF23C7A11}" srcOrd="2" destOrd="0" presId="urn:microsoft.com/office/officeart/2018/5/layout/IconCircleLabelList"/>
    <dgm:cxn modelId="{36C3C80E-6E36-4405-818E-914F02009446}" type="presParOf" srcId="{60AE64E7-7488-44A9-A02A-9D6CBD845B84}" destId="{97836A8E-AAAC-4C92-9D49-5CB25E73C14B}"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0FB5AA9-B62E-4E8F-B492-7244F1B58EED}"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4BB67EE6-A145-430B-ACB2-739C762D1B38}">
      <dgm:prSet custT="1"/>
      <dgm:spPr/>
      <dgm:t>
        <a:bodyPr/>
        <a:lstStyle/>
        <a:p>
          <a:pPr>
            <a:lnSpc>
              <a:spcPct val="100000"/>
            </a:lnSpc>
          </a:pPr>
          <a:r>
            <a:rPr lang="en-US" sz="2400" b="0" i="0" dirty="0">
              <a:latin typeface="Barlow Condensed" pitchFamily="2" charset="77"/>
            </a:rPr>
            <a:t>Have </a:t>
          </a:r>
          <a:r>
            <a:rPr lang="en-US" sz="2400" b="0" i="0" dirty="0">
              <a:solidFill>
                <a:schemeClr val="accent5"/>
              </a:solidFill>
              <a:latin typeface="Barlow Condensed" pitchFamily="2" charset="77"/>
            </a:rPr>
            <a:t>low fees</a:t>
          </a:r>
        </a:p>
      </dgm:t>
    </dgm:pt>
    <dgm:pt modelId="{4024CC36-1F98-482A-A519-62688CFD6275}" type="parTrans" cxnId="{E448E4B9-6C0A-49F9-AC18-4FE97DD025EA}">
      <dgm:prSet/>
      <dgm:spPr/>
      <dgm:t>
        <a:bodyPr/>
        <a:lstStyle/>
        <a:p>
          <a:endParaRPr lang="en-US"/>
        </a:p>
      </dgm:t>
    </dgm:pt>
    <dgm:pt modelId="{A27C4E31-0972-467C-94A8-4C2E10B82D79}" type="sibTrans" cxnId="{E448E4B9-6C0A-49F9-AC18-4FE97DD025EA}">
      <dgm:prSet/>
      <dgm:spPr/>
      <dgm:t>
        <a:bodyPr/>
        <a:lstStyle/>
        <a:p>
          <a:endParaRPr lang="en-US"/>
        </a:p>
      </dgm:t>
    </dgm:pt>
    <dgm:pt modelId="{6C1F7785-1FD9-4A9C-BB3B-0D6A9D59B5F9}">
      <dgm:prSet custT="1"/>
      <dgm:spPr/>
      <dgm:t>
        <a:bodyPr/>
        <a:lstStyle/>
        <a:p>
          <a:pPr>
            <a:lnSpc>
              <a:spcPct val="100000"/>
            </a:lnSpc>
          </a:pPr>
          <a:r>
            <a:rPr lang="en-US" sz="2400" b="0" i="0" dirty="0">
              <a:latin typeface="Barlow Condensed" pitchFamily="2" charset="77"/>
            </a:rPr>
            <a:t>You can sell if need </a:t>
          </a:r>
          <a:r>
            <a:rPr lang="en-US" sz="2400" b="0" i="0" dirty="0">
              <a:solidFill>
                <a:schemeClr val="accent5"/>
              </a:solidFill>
              <a:latin typeface="Barlow Condensed" pitchFamily="2" charset="77"/>
            </a:rPr>
            <a:t>access to cash</a:t>
          </a:r>
        </a:p>
      </dgm:t>
    </dgm:pt>
    <dgm:pt modelId="{37A27258-C049-48D6-8E6F-E8F16BAFF196}" type="parTrans" cxnId="{0B3FA33D-7016-443D-859E-CC2C398661FB}">
      <dgm:prSet/>
      <dgm:spPr/>
      <dgm:t>
        <a:bodyPr/>
        <a:lstStyle/>
        <a:p>
          <a:endParaRPr lang="en-US"/>
        </a:p>
      </dgm:t>
    </dgm:pt>
    <dgm:pt modelId="{A129D63A-40A6-48E9-BEEA-AC9C4A88E15D}" type="sibTrans" cxnId="{0B3FA33D-7016-443D-859E-CC2C398661FB}">
      <dgm:prSet/>
      <dgm:spPr/>
      <dgm:t>
        <a:bodyPr/>
        <a:lstStyle/>
        <a:p>
          <a:endParaRPr lang="en-US"/>
        </a:p>
      </dgm:t>
    </dgm:pt>
    <dgm:pt modelId="{12B26D9E-65FF-4816-A11B-B2EEFF8BD272}">
      <dgm:prSet custT="1"/>
      <dgm:spPr/>
      <dgm:t>
        <a:bodyPr/>
        <a:lstStyle/>
        <a:p>
          <a:pPr>
            <a:lnSpc>
              <a:spcPct val="100000"/>
            </a:lnSpc>
          </a:pPr>
          <a:r>
            <a:rPr lang="en-US" sz="2400" b="0" i="0" dirty="0">
              <a:latin typeface="Barlow Condensed" pitchFamily="2" charset="77"/>
            </a:rPr>
            <a:t>Offer </a:t>
          </a:r>
          <a:r>
            <a:rPr lang="en-US" sz="2400" b="0" i="0" dirty="0">
              <a:solidFill>
                <a:schemeClr val="accent5"/>
              </a:solidFill>
              <a:latin typeface="Barlow Condensed" pitchFamily="2" charset="77"/>
            </a:rPr>
            <a:t>diversification</a:t>
          </a:r>
          <a:r>
            <a:rPr lang="en-US" sz="2400" b="0" i="0" dirty="0">
              <a:latin typeface="Barlow Condensed" pitchFamily="2" charset="77"/>
            </a:rPr>
            <a:t> /investments are spread around</a:t>
          </a:r>
        </a:p>
      </dgm:t>
    </dgm:pt>
    <dgm:pt modelId="{CDBFDB64-DC09-48F6-BB16-4FCD40DC0780}" type="parTrans" cxnId="{1A04DDF0-A0AE-40B1-8303-4DAA98AE744A}">
      <dgm:prSet/>
      <dgm:spPr/>
      <dgm:t>
        <a:bodyPr/>
        <a:lstStyle/>
        <a:p>
          <a:endParaRPr lang="en-US"/>
        </a:p>
      </dgm:t>
    </dgm:pt>
    <dgm:pt modelId="{3AA5577D-14DB-4103-922D-0C1359CC5EAE}" type="sibTrans" cxnId="{1A04DDF0-A0AE-40B1-8303-4DAA98AE744A}">
      <dgm:prSet/>
      <dgm:spPr/>
      <dgm:t>
        <a:bodyPr/>
        <a:lstStyle/>
        <a:p>
          <a:endParaRPr lang="en-US"/>
        </a:p>
      </dgm:t>
    </dgm:pt>
    <dgm:pt modelId="{4F8DB647-3DF6-418A-B0B1-0E19F21DEACF}">
      <dgm:prSet custT="1"/>
      <dgm:spPr/>
      <dgm:t>
        <a:bodyPr/>
        <a:lstStyle/>
        <a:p>
          <a:pPr>
            <a:lnSpc>
              <a:spcPct val="100000"/>
            </a:lnSpc>
          </a:pPr>
          <a:r>
            <a:rPr lang="en-US" sz="2400" b="0" i="0" dirty="0">
              <a:latin typeface="Barlow Condensed" pitchFamily="2" charset="77"/>
            </a:rPr>
            <a:t>Investments /offer </a:t>
          </a:r>
          <a:r>
            <a:rPr lang="en-US" sz="2400" b="0" i="0" dirty="0">
              <a:solidFill>
                <a:schemeClr val="accent5"/>
              </a:solidFill>
              <a:latin typeface="Barlow Condensed" pitchFamily="2" charset="77"/>
            </a:rPr>
            <a:t>balance of opportunity </a:t>
          </a:r>
          <a:r>
            <a:rPr lang="en-US" sz="2400" b="0" i="0" dirty="0">
              <a:latin typeface="Barlow Condensed" pitchFamily="2" charset="77"/>
            </a:rPr>
            <a:t>for some </a:t>
          </a:r>
          <a:r>
            <a:rPr lang="en-US" sz="2400" b="0" i="0" dirty="0">
              <a:solidFill>
                <a:schemeClr val="accent5"/>
              </a:solidFill>
              <a:latin typeface="Barlow Condensed" pitchFamily="2" charset="77"/>
            </a:rPr>
            <a:t>growth</a:t>
          </a:r>
          <a:r>
            <a:rPr lang="en-US" sz="2400" b="0" i="0" dirty="0">
              <a:latin typeface="Barlow Condensed" pitchFamily="2" charset="77"/>
            </a:rPr>
            <a:t> with modest </a:t>
          </a:r>
          <a:r>
            <a:rPr lang="en-US" sz="2400" b="0" i="0" dirty="0">
              <a:solidFill>
                <a:schemeClr val="accent5"/>
              </a:solidFill>
              <a:latin typeface="Barlow Condensed" pitchFamily="2" charset="77"/>
            </a:rPr>
            <a:t>risk</a:t>
          </a:r>
          <a:r>
            <a:rPr lang="en-US" sz="2400" b="0" i="0" dirty="0">
              <a:latin typeface="Barlow Condensed" pitchFamily="2" charset="77"/>
            </a:rPr>
            <a:t> you can adjust</a:t>
          </a:r>
        </a:p>
      </dgm:t>
    </dgm:pt>
    <dgm:pt modelId="{73FFDDAE-D167-4AC5-B392-309A6A638E10}" type="parTrans" cxnId="{0B4965C2-B21D-4883-B699-172BE3CFD377}">
      <dgm:prSet/>
      <dgm:spPr/>
      <dgm:t>
        <a:bodyPr/>
        <a:lstStyle/>
        <a:p>
          <a:endParaRPr lang="en-US"/>
        </a:p>
      </dgm:t>
    </dgm:pt>
    <dgm:pt modelId="{507AC1DA-1F49-4BF4-84B3-357E74B33F46}" type="sibTrans" cxnId="{0B4965C2-B21D-4883-B699-172BE3CFD377}">
      <dgm:prSet/>
      <dgm:spPr/>
      <dgm:t>
        <a:bodyPr/>
        <a:lstStyle/>
        <a:p>
          <a:endParaRPr lang="en-US"/>
        </a:p>
      </dgm:t>
    </dgm:pt>
    <dgm:pt modelId="{D86D2416-4893-4727-867C-FF49C3EFE986}" type="pres">
      <dgm:prSet presAssocID="{60FB5AA9-B62E-4E8F-B492-7244F1B58EED}" presName="root" presStyleCnt="0">
        <dgm:presLayoutVars>
          <dgm:dir/>
          <dgm:resizeHandles val="exact"/>
        </dgm:presLayoutVars>
      </dgm:prSet>
      <dgm:spPr/>
    </dgm:pt>
    <dgm:pt modelId="{C5778513-F2CE-44D8-B74E-41856ECEA9C7}" type="pres">
      <dgm:prSet presAssocID="{4BB67EE6-A145-430B-ACB2-739C762D1B38}" presName="compNode" presStyleCnt="0"/>
      <dgm:spPr/>
    </dgm:pt>
    <dgm:pt modelId="{C0EA76EE-73BD-41EE-8667-25E371F5FE2C}" type="pres">
      <dgm:prSet presAssocID="{4BB67EE6-A145-430B-ACB2-739C762D1B38}" presName="bgRect" presStyleLbl="bgShp" presStyleIdx="0" presStyleCnt="4" custFlipHor="1"/>
      <dgm:spPr>
        <a:prstGeom prst="snip1Rect">
          <a:avLst/>
        </a:prstGeom>
      </dgm:spPr>
    </dgm:pt>
    <dgm:pt modelId="{69BE4AF5-CE2D-49B8-8DD5-FEC42CFCC531}" type="pres">
      <dgm:prSet presAssocID="{4BB67EE6-A145-430B-ACB2-739C762D1B38}" presName="iconRect" presStyleLbl="node1" presStyleIdx="0" presStyleCnt="4" custScaleX="159187" custScaleY="159187" custLinFactNeighborX="28717"/>
      <dgm:spPr>
        <a:blipFill>
          <a:blip xmlns:r="http://schemas.openxmlformats.org/officeDocument/2006/relationships" r:embed="rId1"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Speedometer Low with solid fill"/>
        </a:ext>
      </dgm:extLst>
    </dgm:pt>
    <dgm:pt modelId="{26E47D80-994B-4230-894B-2F51803F0AE5}" type="pres">
      <dgm:prSet presAssocID="{4BB67EE6-A145-430B-ACB2-739C762D1B38}" presName="spaceRect" presStyleCnt="0"/>
      <dgm:spPr/>
    </dgm:pt>
    <dgm:pt modelId="{3DAFD7B0-0B9D-40CB-8979-7EE8236BBD7E}" type="pres">
      <dgm:prSet presAssocID="{4BB67EE6-A145-430B-ACB2-739C762D1B38}" presName="parTx" presStyleLbl="revTx" presStyleIdx="0" presStyleCnt="4" custScaleX="97934">
        <dgm:presLayoutVars>
          <dgm:chMax val="0"/>
          <dgm:chPref val="0"/>
        </dgm:presLayoutVars>
      </dgm:prSet>
      <dgm:spPr/>
    </dgm:pt>
    <dgm:pt modelId="{1B304308-834F-43A3-9775-FC26A4160F92}" type="pres">
      <dgm:prSet presAssocID="{A27C4E31-0972-467C-94A8-4C2E10B82D79}" presName="sibTrans" presStyleCnt="0"/>
      <dgm:spPr/>
    </dgm:pt>
    <dgm:pt modelId="{21228827-CE2F-409B-9F12-19D7171A3B55}" type="pres">
      <dgm:prSet presAssocID="{6C1F7785-1FD9-4A9C-BB3B-0D6A9D59B5F9}" presName="compNode" presStyleCnt="0"/>
      <dgm:spPr/>
    </dgm:pt>
    <dgm:pt modelId="{C1573080-4907-403F-99DD-1301F51FC975}" type="pres">
      <dgm:prSet presAssocID="{6C1F7785-1FD9-4A9C-BB3B-0D6A9D59B5F9}" presName="bgRect" presStyleLbl="bgShp" presStyleIdx="1" presStyleCnt="4" custFlipHor="1"/>
      <dgm:spPr>
        <a:prstGeom prst="snip1Rect">
          <a:avLst/>
        </a:prstGeom>
      </dgm:spPr>
    </dgm:pt>
    <dgm:pt modelId="{8F028EB9-C81A-4EB6-8BE2-595A7DB0E7DA}" type="pres">
      <dgm:prSet presAssocID="{6C1F7785-1FD9-4A9C-BB3B-0D6A9D59B5F9}" presName="iconRect" presStyleLbl="node1" presStyleIdx="1" presStyleCnt="4" custScaleX="159187" custScaleY="159187" custLinFactNeighborX="28717"/>
      <dgm:spPr>
        <a:blipFill>
          <a:blip xmlns:r="http://schemas.openxmlformats.org/officeDocument/2006/relationships"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Register with solid fill"/>
        </a:ext>
      </dgm:extLst>
    </dgm:pt>
    <dgm:pt modelId="{ECFA129A-EE1D-4A63-A98A-0469D9AD7AB4}" type="pres">
      <dgm:prSet presAssocID="{6C1F7785-1FD9-4A9C-BB3B-0D6A9D59B5F9}" presName="spaceRect" presStyleCnt="0"/>
      <dgm:spPr/>
    </dgm:pt>
    <dgm:pt modelId="{92043D09-AB2C-48C4-AFA0-65A9CF645804}" type="pres">
      <dgm:prSet presAssocID="{6C1F7785-1FD9-4A9C-BB3B-0D6A9D59B5F9}" presName="parTx" presStyleLbl="revTx" presStyleIdx="1" presStyleCnt="4" custScaleX="97934">
        <dgm:presLayoutVars>
          <dgm:chMax val="0"/>
          <dgm:chPref val="0"/>
        </dgm:presLayoutVars>
      </dgm:prSet>
      <dgm:spPr/>
    </dgm:pt>
    <dgm:pt modelId="{CC5A94E1-0A71-4D81-9EEA-B821644D1E1C}" type="pres">
      <dgm:prSet presAssocID="{A129D63A-40A6-48E9-BEEA-AC9C4A88E15D}" presName="sibTrans" presStyleCnt="0"/>
      <dgm:spPr/>
    </dgm:pt>
    <dgm:pt modelId="{92C7A7F5-4F60-473B-861F-86A931684BEF}" type="pres">
      <dgm:prSet presAssocID="{12B26D9E-65FF-4816-A11B-B2EEFF8BD272}" presName="compNode" presStyleCnt="0"/>
      <dgm:spPr/>
    </dgm:pt>
    <dgm:pt modelId="{DD63511F-34AC-4B71-B585-B65444EA5DF7}" type="pres">
      <dgm:prSet presAssocID="{12B26D9E-65FF-4816-A11B-B2EEFF8BD272}" presName="bgRect" presStyleLbl="bgShp" presStyleIdx="2" presStyleCnt="4" custFlipHor="1"/>
      <dgm:spPr>
        <a:prstGeom prst="snip1Rect">
          <a:avLst/>
        </a:prstGeom>
      </dgm:spPr>
    </dgm:pt>
    <dgm:pt modelId="{A267578B-B0AA-4371-B8EA-8145A54D53E7}" type="pres">
      <dgm:prSet presAssocID="{12B26D9E-65FF-4816-A11B-B2EEFF8BD272}" presName="iconRect" presStyleLbl="node1" presStyleIdx="2" presStyleCnt="4" custFlipHor="1" custScaleX="159187" custScaleY="159187" custLinFactNeighborX="28717"/>
      <dgm:spPr>
        <a:blipFill>
          <a:blip xmlns:r="http://schemas.openxmlformats.org/officeDocument/2006/relationships"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Network diagram with solid fill"/>
        </a:ext>
      </dgm:extLst>
    </dgm:pt>
    <dgm:pt modelId="{7BE3C38C-89EF-4A65-9C53-13EFCB0F8B68}" type="pres">
      <dgm:prSet presAssocID="{12B26D9E-65FF-4816-A11B-B2EEFF8BD272}" presName="spaceRect" presStyleCnt="0"/>
      <dgm:spPr/>
    </dgm:pt>
    <dgm:pt modelId="{DBEDBDA4-4B04-4B33-83BB-896F17AA87F9}" type="pres">
      <dgm:prSet presAssocID="{12B26D9E-65FF-4816-A11B-B2EEFF8BD272}" presName="parTx" presStyleLbl="revTx" presStyleIdx="2" presStyleCnt="4" custScaleX="97908">
        <dgm:presLayoutVars>
          <dgm:chMax val="0"/>
          <dgm:chPref val="0"/>
        </dgm:presLayoutVars>
      </dgm:prSet>
      <dgm:spPr/>
    </dgm:pt>
    <dgm:pt modelId="{3C5C8FE7-6649-4BA7-917B-6DD8746BCE2E}" type="pres">
      <dgm:prSet presAssocID="{3AA5577D-14DB-4103-922D-0C1359CC5EAE}" presName="sibTrans" presStyleCnt="0"/>
      <dgm:spPr/>
    </dgm:pt>
    <dgm:pt modelId="{6581411D-0B5D-452E-AFBD-C51E5E3983A8}" type="pres">
      <dgm:prSet presAssocID="{4F8DB647-3DF6-418A-B0B1-0E19F21DEACF}" presName="compNode" presStyleCnt="0"/>
      <dgm:spPr/>
    </dgm:pt>
    <dgm:pt modelId="{657069FE-1BE5-4E6B-BA4F-12F19E3F200B}" type="pres">
      <dgm:prSet presAssocID="{4F8DB647-3DF6-418A-B0B1-0E19F21DEACF}" presName="bgRect" presStyleLbl="bgShp" presStyleIdx="3" presStyleCnt="4" custFlipHor="1"/>
      <dgm:spPr>
        <a:prstGeom prst="snip1Rect">
          <a:avLst/>
        </a:prstGeom>
      </dgm:spPr>
    </dgm:pt>
    <dgm:pt modelId="{97247767-D07A-4FD7-B45F-6C3349E99AD2}" type="pres">
      <dgm:prSet presAssocID="{4F8DB647-3DF6-418A-B0B1-0E19F21DEACF}" presName="iconRect" presStyleLbl="node1" presStyleIdx="3" presStyleCnt="4" custScaleX="159187" custScaleY="159187" custLinFactNeighborX="28717"/>
      <dgm:spPr>
        <a:blipFill>
          <a:blip xmlns:r="http://schemas.openxmlformats.org/officeDocument/2006/relationships"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Bar graph with upward trend with solid fill"/>
        </a:ext>
      </dgm:extLst>
    </dgm:pt>
    <dgm:pt modelId="{A3284780-3EA0-4FC1-95CC-B86AA0DFA7CB}" type="pres">
      <dgm:prSet presAssocID="{4F8DB647-3DF6-418A-B0B1-0E19F21DEACF}" presName="spaceRect" presStyleCnt="0"/>
      <dgm:spPr/>
    </dgm:pt>
    <dgm:pt modelId="{591D17ED-E444-4724-A28A-DDC38F084AB3}" type="pres">
      <dgm:prSet presAssocID="{4F8DB647-3DF6-418A-B0B1-0E19F21DEACF}" presName="parTx" presStyleLbl="revTx" presStyleIdx="3" presStyleCnt="4" custScaleX="99194">
        <dgm:presLayoutVars>
          <dgm:chMax val="0"/>
          <dgm:chPref val="0"/>
        </dgm:presLayoutVars>
      </dgm:prSet>
      <dgm:spPr/>
    </dgm:pt>
  </dgm:ptLst>
  <dgm:cxnLst>
    <dgm:cxn modelId="{290C9B08-27B6-45DC-93AB-9EE94BA00AC8}" type="presOf" srcId="{60FB5AA9-B62E-4E8F-B492-7244F1B58EED}" destId="{D86D2416-4893-4727-867C-FF49C3EFE986}" srcOrd="0" destOrd="0" presId="urn:microsoft.com/office/officeart/2018/2/layout/IconVerticalSolidList"/>
    <dgm:cxn modelId="{624B6B14-DB9B-4722-B41B-D364F4482AD5}" type="presOf" srcId="{6C1F7785-1FD9-4A9C-BB3B-0D6A9D59B5F9}" destId="{92043D09-AB2C-48C4-AFA0-65A9CF645804}" srcOrd="0" destOrd="0" presId="urn:microsoft.com/office/officeart/2018/2/layout/IconVerticalSolidList"/>
    <dgm:cxn modelId="{0B3FA33D-7016-443D-859E-CC2C398661FB}" srcId="{60FB5AA9-B62E-4E8F-B492-7244F1B58EED}" destId="{6C1F7785-1FD9-4A9C-BB3B-0D6A9D59B5F9}" srcOrd="1" destOrd="0" parTransId="{37A27258-C049-48D6-8E6F-E8F16BAFF196}" sibTransId="{A129D63A-40A6-48E9-BEEA-AC9C4A88E15D}"/>
    <dgm:cxn modelId="{72599C7E-E01D-4447-86D1-5401B1566FD1}" type="presOf" srcId="{12B26D9E-65FF-4816-A11B-B2EEFF8BD272}" destId="{DBEDBDA4-4B04-4B33-83BB-896F17AA87F9}" srcOrd="0" destOrd="0" presId="urn:microsoft.com/office/officeart/2018/2/layout/IconVerticalSolidList"/>
    <dgm:cxn modelId="{247B7498-2A02-4128-BFA4-65113E162681}" type="presOf" srcId="{4F8DB647-3DF6-418A-B0B1-0E19F21DEACF}" destId="{591D17ED-E444-4724-A28A-DDC38F084AB3}" srcOrd="0" destOrd="0" presId="urn:microsoft.com/office/officeart/2018/2/layout/IconVerticalSolidList"/>
    <dgm:cxn modelId="{E448E4B9-6C0A-49F9-AC18-4FE97DD025EA}" srcId="{60FB5AA9-B62E-4E8F-B492-7244F1B58EED}" destId="{4BB67EE6-A145-430B-ACB2-739C762D1B38}" srcOrd="0" destOrd="0" parTransId="{4024CC36-1F98-482A-A519-62688CFD6275}" sibTransId="{A27C4E31-0972-467C-94A8-4C2E10B82D79}"/>
    <dgm:cxn modelId="{0B4965C2-B21D-4883-B699-172BE3CFD377}" srcId="{60FB5AA9-B62E-4E8F-B492-7244F1B58EED}" destId="{4F8DB647-3DF6-418A-B0B1-0E19F21DEACF}" srcOrd="3" destOrd="0" parTransId="{73FFDDAE-D167-4AC5-B392-309A6A638E10}" sibTransId="{507AC1DA-1F49-4BF4-84B3-357E74B33F46}"/>
    <dgm:cxn modelId="{676567E3-ADC6-449E-A5E7-23F1CDA624E3}" type="presOf" srcId="{4BB67EE6-A145-430B-ACB2-739C762D1B38}" destId="{3DAFD7B0-0B9D-40CB-8979-7EE8236BBD7E}" srcOrd="0" destOrd="0" presId="urn:microsoft.com/office/officeart/2018/2/layout/IconVerticalSolidList"/>
    <dgm:cxn modelId="{1A04DDF0-A0AE-40B1-8303-4DAA98AE744A}" srcId="{60FB5AA9-B62E-4E8F-B492-7244F1B58EED}" destId="{12B26D9E-65FF-4816-A11B-B2EEFF8BD272}" srcOrd="2" destOrd="0" parTransId="{CDBFDB64-DC09-48F6-BB16-4FCD40DC0780}" sibTransId="{3AA5577D-14DB-4103-922D-0C1359CC5EAE}"/>
    <dgm:cxn modelId="{CB1106FF-33AB-4E88-938C-33F0C55CFF18}" type="presParOf" srcId="{D86D2416-4893-4727-867C-FF49C3EFE986}" destId="{C5778513-F2CE-44D8-B74E-41856ECEA9C7}" srcOrd="0" destOrd="0" presId="urn:microsoft.com/office/officeart/2018/2/layout/IconVerticalSolidList"/>
    <dgm:cxn modelId="{048B1D80-3D52-4F75-B935-9BE395551431}" type="presParOf" srcId="{C5778513-F2CE-44D8-B74E-41856ECEA9C7}" destId="{C0EA76EE-73BD-41EE-8667-25E371F5FE2C}" srcOrd="0" destOrd="0" presId="urn:microsoft.com/office/officeart/2018/2/layout/IconVerticalSolidList"/>
    <dgm:cxn modelId="{E16BE192-CCD5-4703-A31B-C5B397BA8CEC}" type="presParOf" srcId="{C5778513-F2CE-44D8-B74E-41856ECEA9C7}" destId="{69BE4AF5-CE2D-49B8-8DD5-FEC42CFCC531}" srcOrd="1" destOrd="0" presId="urn:microsoft.com/office/officeart/2018/2/layout/IconVerticalSolidList"/>
    <dgm:cxn modelId="{F4F2C965-2B46-424F-A088-16CB3D2F018D}" type="presParOf" srcId="{C5778513-F2CE-44D8-B74E-41856ECEA9C7}" destId="{26E47D80-994B-4230-894B-2F51803F0AE5}" srcOrd="2" destOrd="0" presId="urn:microsoft.com/office/officeart/2018/2/layout/IconVerticalSolidList"/>
    <dgm:cxn modelId="{8573DB85-DCD7-4FBF-8B3B-8DEA8F0A5409}" type="presParOf" srcId="{C5778513-F2CE-44D8-B74E-41856ECEA9C7}" destId="{3DAFD7B0-0B9D-40CB-8979-7EE8236BBD7E}" srcOrd="3" destOrd="0" presId="urn:microsoft.com/office/officeart/2018/2/layout/IconVerticalSolidList"/>
    <dgm:cxn modelId="{B3302A2E-156E-4DDA-AC52-02EF0B45684F}" type="presParOf" srcId="{D86D2416-4893-4727-867C-FF49C3EFE986}" destId="{1B304308-834F-43A3-9775-FC26A4160F92}" srcOrd="1" destOrd="0" presId="urn:microsoft.com/office/officeart/2018/2/layout/IconVerticalSolidList"/>
    <dgm:cxn modelId="{58437D45-8FFB-4354-BF6C-ABF4DBB5FFC4}" type="presParOf" srcId="{D86D2416-4893-4727-867C-FF49C3EFE986}" destId="{21228827-CE2F-409B-9F12-19D7171A3B55}" srcOrd="2" destOrd="0" presId="urn:microsoft.com/office/officeart/2018/2/layout/IconVerticalSolidList"/>
    <dgm:cxn modelId="{D7406FC7-0F94-4AD9-9C24-0F9C25832135}" type="presParOf" srcId="{21228827-CE2F-409B-9F12-19D7171A3B55}" destId="{C1573080-4907-403F-99DD-1301F51FC975}" srcOrd="0" destOrd="0" presId="urn:microsoft.com/office/officeart/2018/2/layout/IconVerticalSolidList"/>
    <dgm:cxn modelId="{567C4682-267D-4BE4-8EEF-8874853CC5B0}" type="presParOf" srcId="{21228827-CE2F-409B-9F12-19D7171A3B55}" destId="{8F028EB9-C81A-4EB6-8BE2-595A7DB0E7DA}" srcOrd="1" destOrd="0" presId="urn:microsoft.com/office/officeart/2018/2/layout/IconVerticalSolidList"/>
    <dgm:cxn modelId="{CB28F48E-FD6B-4008-87C9-78F9EEA4D5E7}" type="presParOf" srcId="{21228827-CE2F-409B-9F12-19D7171A3B55}" destId="{ECFA129A-EE1D-4A63-A98A-0469D9AD7AB4}" srcOrd="2" destOrd="0" presId="urn:microsoft.com/office/officeart/2018/2/layout/IconVerticalSolidList"/>
    <dgm:cxn modelId="{BDCB09C2-4BFB-4963-A681-45C50F7E088E}" type="presParOf" srcId="{21228827-CE2F-409B-9F12-19D7171A3B55}" destId="{92043D09-AB2C-48C4-AFA0-65A9CF645804}" srcOrd="3" destOrd="0" presId="urn:microsoft.com/office/officeart/2018/2/layout/IconVerticalSolidList"/>
    <dgm:cxn modelId="{0BF17579-C8FD-400E-ACC5-69F58212AB98}" type="presParOf" srcId="{D86D2416-4893-4727-867C-FF49C3EFE986}" destId="{CC5A94E1-0A71-4D81-9EEA-B821644D1E1C}" srcOrd="3" destOrd="0" presId="urn:microsoft.com/office/officeart/2018/2/layout/IconVerticalSolidList"/>
    <dgm:cxn modelId="{2C2F59B9-1E26-4B30-99EA-BEB5FBDD7104}" type="presParOf" srcId="{D86D2416-4893-4727-867C-FF49C3EFE986}" destId="{92C7A7F5-4F60-473B-861F-86A931684BEF}" srcOrd="4" destOrd="0" presId="urn:microsoft.com/office/officeart/2018/2/layout/IconVerticalSolidList"/>
    <dgm:cxn modelId="{AB49ED77-F196-448A-B6A9-9CC415CB242C}" type="presParOf" srcId="{92C7A7F5-4F60-473B-861F-86A931684BEF}" destId="{DD63511F-34AC-4B71-B585-B65444EA5DF7}" srcOrd="0" destOrd="0" presId="urn:microsoft.com/office/officeart/2018/2/layout/IconVerticalSolidList"/>
    <dgm:cxn modelId="{D1EE6A44-69C0-4ED5-A957-854C27CB8E5D}" type="presParOf" srcId="{92C7A7F5-4F60-473B-861F-86A931684BEF}" destId="{A267578B-B0AA-4371-B8EA-8145A54D53E7}" srcOrd="1" destOrd="0" presId="urn:microsoft.com/office/officeart/2018/2/layout/IconVerticalSolidList"/>
    <dgm:cxn modelId="{CDB771FE-F658-48DC-A1D5-BE9F5DAEC55A}" type="presParOf" srcId="{92C7A7F5-4F60-473B-861F-86A931684BEF}" destId="{7BE3C38C-89EF-4A65-9C53-13EFCB0F8B68}" srcOrd="2" destOrd="0" presId="urn:microsoft.com/office/officeart/2018/2/layout/IconVerticalSolidList"/>
    <dgm:cxn modelId="{D93F524D-A8B1-4FE5-B661-05A857801431}" type="presParOf" srcId="{92C7A7F5-4F60-473B-861F-86A931684BEF}" destId="{DBEDBDA4-4B04-4B33-83BB-896F17AA87F9}" srcOrd="3" destOrd="0" presId="urn:microsoft.com/office/officeart/2018/2/layout/IconVerticalSolidList"/>
    <dgm:cxn modelId="{7C9CE3A5-6C3B-4085-9537-4AC6CBB11561}" type="presParOf" srcId="{D86D2416-4893-4727-867C-FF49C3EFE986}" destId="{3C5C8FE7-6649-4BA7-917B-6DD8746BCE2E}" srcOrd="5" destOrd="0" presId="urn:microsoft.com/office/officeart/2018/2/layout/IconVerticalSolidList"/>
    <dgm:cxn modelId="{E339EA56-8E0C-46EE-90C9-99A94C26E21D}" type="presParOf" srcId="{D86D2416-4893-4727-867C-FF49C3EFE986}" destId="{6581411D-0B5D-452E-AFBD-C51E5E3983A8}" srcOrd="6" destOrd="0" presId="urn:microsoft.com/office/officeart/2018/2/layout/IconVerticalSolidList"/>
    <dgm:cxn modelId="{CD85FA89-2F86-45F4-877B-03B44ECCDD3F}" type="presParOf" srcId="{6581411D-0B5D-452E-AFBD-C51E5E3983A8}" destId="{657069FE-1BE5-4E6B-BA4F-12F19E3F200B}" srcOrd="0" destOrd="0" presId="urn:microsoft.com/office/officeart/2018/2/layout/IconVerticalSolidList"/>
    <dgm:cxn modelId="{B5882CFB-B679-4063-A801-9A36FE15D230}" type="presParOf" srcId="{6581411D-0B5D-452E-AFBD-C51E5E3983A8}" destId="{97247767-D07A-4FD7-B45F-6C3349E99AD2}" srcOrd="1" destOrd="0" presId="urn:microsoft.com/office/officeart/2018/2/layout/IconVerticalSolidList"/>
    <dgm:cxn modelId="{55235CA1-7F71-48B3-AA12-81D595F4159D}" type="presParOf" srcId="{6581411D-0B5D-452E-AFBD-C51E5E3983A8}" destId="{A3284780-3EA0-4FC1-95CC-B86AA0DFA7CB}" srcOrd="2" destOrd="0" presId="urn:microsoft.com/office/officeart/2018/2/layout/IconVerticalSolidList"/>
    <dgm:cxn modelId="{C3638957-EB0C-4102-851F-8F306D903CAB}" type="presParOf" srcId="{6581411D-0B5D-452E-AFBD-C51E5E3983A8}" destId="{591D17ED-E444-4724-A28A-DDC38F084AB3}"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0FB5AA9-B62E-4E8F-B492-7244F1B58EED}"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4BB67EE6-A145-430B-ACB2-739C762D1B38}">
      <dgm:prSet custT="1"/>
      <dgm:spPr/>
      <dgm:t>
        <a:bodyPr/>
        <a:lstStyle/>
        <a:p>
          <a:pPr>
            <a:lnSpc>
              <a:spcPct val="100000"/>
            </a:lnSpc>
          </a:pPr>
          <a:r>
            <a:rPr lang="en-US" sz="2400" b="0" i="0" dirty="0">
              <a:latin typeface="Barlow Condensed" pitchFamily="2" charset="77"/>
            </a:rPr>
            <a:t>Generate a </a:t>
          </a:r>
          <a:r>
            <a:rPr lang="en-US" sz="2400" b="0" i="0" dirty="0">
              <a:solidFill>
                <a:schemeClr val="accent5"/>
              </a:solidFill>
              <a:latin typeface="Barlow Condensed" pitchFamily="2" charset="77"/>
            </a:rPr>
            <a:t>steady income stream in retirement</a:t>
          </a:r>
        </a:p>
      </dgm:t>
    </dgm:pt>
    <dgm:pt modelId="{4024CC36-1F98-482A-A519-62688CFD6275}" type="parTrans" cxnId="{E448E4B9-6C0A-49F9-AC18-4FE97DD025EA}">
      <dgm:prSet/>
      <dgm:spPr/>
      <dgm:t>
        <a:bodyPr/>
        <a:lstStyle/>
        <a:p>
          <a:endParaRPr lang="en-US" b="0" i="0">
            <a:latin typeface="Barlow Condensed" pitchFamily="2" charset="77"/>
          </a:endParaRPr>
        </a:p>
      </dgm:t>
    </dgm:pt>
    <dgm:pt modelId="{A27C4E31-0972-467C-94A8-4C2E10B82D79}" type="sibTrans" cxnId="{E448E4B9-6C0A-49F9-AC18-4FE97DD025EA}">
      <dgm:prSet/>
      <dgm:spPr/>
      <dgm:t>
        <a:bodyPr/>
        <a:lstStyle/>
        <a:p>
          <a:endParaRPr lang="en-US" b="0" i="0">
            <a:latin typeface="Barlow Condensed" pitchFamily="2" charset="77"/>
          </a:endParaRPr>
        </a:p>
      </dgm:t>
    </dgm:pt>
    <dgm:pt modelId="{6C1F7785-1FD9-4A9C-BB3B-0D6A9D59B5F9}">
      <dgm:prSet custT="1"/>
      <dgm:spPr/>
      <dgm:t>
        <a:bodyPr/>
        <a:lstStyle/>
        <a:p>
          <a:pPr>
            <a:lnSpc>
              <a:spcPct val="100000"/>
            </a:lnSpc>
          </a:pPr>
          <a:r>
            <a:rPr lang="en-US" sz="2400" b="0" i="0" dirty="0">
              <a:latin typeface="Barlow Condensed" pitchFamily="2" charset="77"/>
            </a:rPr>
            <a:t>Provide </a:t>
          </a:r>
          <a:r>
            <a:rPr lang="en-US" sz="2400" b="0" i="0" dirty="0">
              <a:solidFill>
                <a:schemeClr val="accent5"/>
              </a:solidFill>
              <a:latin typeface="Barlow Condensed" pitchFamily="2" charset="77"/>
            </a:rPr>
            <a:t>guaranteed income </a:t>
          </a:r>
          <a:r>
            <a:rPr lang="en-US" sz="2400" b="0" i="0" dirty="0">
              <a:latin typeface="Barlow Condensed" pitchFamily="2" charset="77"/>
            </a:rPr>
            <a:t>for as </a:t>
          </a:r>
          <a:r>
            <a:rPr lang="en-US" sz="2400" b="0" i="0" dirty="0">
              <a:solidFill>
                <a:schemeClr val="accent5"/>
              </a:solidFill>
              <a:latin typeface="Barlow Condensed" pitchFamily="2" charset="77"/>
            </a:rPr>
            <a:t>long as you live</a:t>
          </a:r>
        </a:p>
      </dgm:t>
    </dgm:pt>
    <dgm:pt modelId="{37A27258-C049-48D6-8E6F-E8F16BAFF196}" type="parTrans" cxnId="{0B3FA33D-7016-443D-859E-CC2C398661FB}">
      <dgm:prSet/>
      <dgm:spPr/>
      <dgm:t>
        <a:bodyPr/>
        <a:lstStyle/>
        <a:p>
          <a:endParaRPr lang="en-US" b="0" i="0">
            <a:latin typeface="Barlow Condensed" pitchFamily="2" charset="77"/>
          </a:endParaRPr>
        </a:p>
      </dgm:t>
    </dgm:pt>
    <dgm:pt modelId="{A129D63A-40A6-48E9-BEEA-AC9C4A88E15D}" type="sibTrans" cxnId="{0B3FA33D-7016-443D-859E-CC2C398661FB}">
      <dgm:prSet/>
      <dgm:spPr/>
      <dgm:t>
        <a:bodyPr/>
        <a:lstStyle/>
        <a:p>
          <a:endParaRPr lang="en-US" b="0" i="0">
            <a:latin typeface="Barlow Condensed" pitchFamily="2" charset="77"/>
          </a:endParaRPr>
        </a:p>
      </dgm:t>
    </dgm:pt>
    <dgm:pt modelId="{12B26D9E-65FF-4816-A11B-B2EEFF8BD272}">
      <dgm:prSet custT="1"/>
      <dgm:spPr/>
      <dgm:t>
        <a:bodyPr/>
        <a:lstStyle/>
        <a:p>
          <a:pPr>
            <a:lnSpc>
              <a:spcPct val="100000"/>
            </a:lnSpc>
          </a:pPr>
          <a:r>
            <a:rPr lang="en-US" sz="2400" b="0" i="0" dirty="0">
              <a:latin typeface="Barlow Condensed" pitchFamily="2" charset="77"/>
            </a:rPr>
            <a:t>Provide a </a:t>
          </a:r>
          <a:r>
            <a:rPr lang="en-US" sz="2400" b="0" i="0" dirty="0">
              <a:solidFill>
                <a:schemeClr val="accent5"/>
              </a:solidFill>
              <a:latin typeface="Barlow Condensed" pitchFamily="2" charset="77"/>
            </a:rPr>
            <a:t>stable rate of return</a:t>
          </a:r>
        </a:p>
      </dgm:t>
    </dgm:pt>
    <dgm:pt modelId="{CDBFDB64-DC09-48F6-BB16-4FCD40DC0780}" type="parTrans" cxnId="{1A04DDF0-A0AE-40B1-8303-4DAA98AE744A}">
      <dgm:prSet/>
      <dgm:spPr/>
      <dgm:t>
        <a:bodyPr/>
        <a:lstStyle/>
        <a:p>
          <a:endParaRPr lang="en-US" b="0" i="0">
            <a:latin typeface="Barlow Condensed" pitchFamily="2" charset="77"/>
          </a:endParaRPr>
        </a:p>
      </dgm:t>
    </dgm:pt>
    <dgm:pt modelId="{3AA5577D-14DB-4103-922D-0C1359CC5EAE}" type="sibTrans" cxnId="{1A04DDF0-A0AE-40B1-8303-4DAA98AE744A}">
      <dgm:prSet/>
      <dgm:spPr/>
      <dgm:t>
        <a:bodyPr/>
        <a:lstStyle/>
        <a:p>
          <a:endParaRPr lang="en-US" b="0" i="0">
            <a:latin typeface="Barlow Condensed" pitchFamily="2" charset="77"/>
          </a:endParaRPr>
        </a:p>
      </dgm:t>
    </dgm:pt>
    <dgm:pt modelId="{4F8DB647-3DF6-418A-B0B1-0E19F21DEACF}">
      <dgm:prSet custT="1"/>
      <dgm:spPr/>
      <dgm:t>
        <a:bodyPr/>
        <a:lstStyle/>
        <a:p>
          <a:pPr>
            <a:lnSpc>
              <a:spcPct val="100000"/>
            </a:lnSpc>
          </a:pPr>
          <a:r>
            <a:rPr lang="en-US" sz="2400" b="0" i="0" dirty="0">
              <a:latin typeface="Barlow Condensed" pitchFamily="2" charset="77"/>
            </a:rPr>
            <a:t>Won’t lose the original money you invested </a:t>
          </a:r>
          <a:r>
            <a:rPr lang="en-US" sz="2400" b="0" i="0" dirty="0">
              <a:solidFill>
                <a:schemeClr val="accent5"/>
              </a:solidFill>
              <a:latin typeface="Barlow Condensed" pitchFamily="2" charset="77"/>
            </a:rPr>
            <a:t>(principal protection)</a:t>
          </a:r>
        </a:p>
      </dgm:t>
    </dgm:pt>
    <dgm:pt modelId="{73FFDDAE-D167-4AC5-B392-309A6A638E10}" type="parTrans" cxnId="{0B4965C2-B21D-4883-B699-172BE3CFD377}">
      <dgm:prSet/>
      <dgm:spPr/>
      <dgm:t>
        <a:bodyPr/>
        <a:lstStyle/>
        <a:p>
          <a:endParaRPr lang="en-US" b="0" i="0">
            <a:latin typeface="Barlow Condensed" pitchFamily="2" charset="77"/>
          </a:endParaRPr>
        </a:p>
      </dgm:t>
    </dgm:pt>
    <dgm:pt modelId="{507AC1DA-1F49-4BF4-84B3-357E74B33F46}" type="sibTrans" cxnId="{0B4965C2-B21D-4883-B699-172BE3CFD377}">
      <dgm:prSet/>
      <dgm:spPr/>
      <dgm:t>
        <a:bodyPr/>
        <a:lstStyle/>
        <a:p>
          <a:endParaRPr lang="en-US" b="0" i="0">
            <a:latin typeface="Barlow Condensed" pitchFamily="2" charset="77"/>
          </a:endParaRPr>
        </a:p>
      </dgm:t>
    </dgm:pt>
    <dgm:pt modelId="{D86D2416-4893-4727-867C-FF49C3EFE986}" type="pres">
      <dgm:prSet presAssocID="{60FB5AA9-B62E-4E8F-B492-7244F1B58EED}" presName="root" presStyleCnt="0">
        <dgm:presLayoutVars>
          <dgm:dir/>
          <dgm:resizeHandles val="exact"/>
        </dgm:presLayoutVars>
      </dgm:prSet>
      <dgm:spPr/>
    </dgm:pt>
    <dgm:pt modelId="{C5778513-F2CE-44D8-B74E-41856ECEA9C7}" type="pres">
      <dgm:prSet presAssocID="{4BB67EE6-A145-430B-ACB2-739C762D1B38}" presName="compNode" presStyleCnt="0"/>
      <dgm:spPr/>
    </dgm:pt>
    <dgm:pt modelId="{C0EA76EE-73BD-41EE-8667-25E371F5FE2C}" type="pres">
      <dgm:prSet presAssocID="{4BB67EE6-A145-430B-ACB2-739C762D1B38}" presName="bgRect" presStyleLbl="bgShp" presStyleIdx="0" presStyleCnt="4" custFlipHor="1"/>
      <dgm:spPr>
        <a:prstGeom prst="snip1Rect">
          <a:avLst/>
        </a:prstGeom>
      </dgm:spPr>
    </dgm:pt>
    <dgm:pt modelId="{69BE4AF5-CE2D-49B8-8DD5-FEC42CFCC531}" type="pres">
      <dgm:prSet presAssocID="{4BB67EE6-A145-430B-ACB2-739C762D1B38}" presName="iconRect" presStyleLbl="node1" presStyleIdx="0" presStyleCnt="4" custScaleX="159187" custScaleY="159187" custLinFactNeighborX="28717"/>
      <dgm:spPr>
        <a:blipFill>
          <a:blip xmlns:r="http://schemas.openxmlformats.org/officeDocument/2006/relationships" r:embed="rId1"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pward trend"/>
        </a:ext>
      </dgm:extLst>
    </dgm:pt>
    <dgm:pt modelId="{26E47D80-994B-4230-894B-2F51803F0AE5}" type="pres">
      <dgm:prSet presAssocID="{4BB67EE6-A145-430B-ACB2-739C762D1B38}" presName="spaceRect" presStyleCnt="0"/>
      <dgm:spPr/>
    </dgm:pt>
    <dgm:pt modelId="{3DAFD7B0-0B9D-40CB-8979-7EE8236BBD7E}" type="pres">
      <dgm:prSet presAssocID="{4BB67EE6-A145-430B-ACB2-739C762D1B38}" presName="parTx" presStyleLbl="revTx" presStyleIdx="0" presStyleCnt="4" custScaleX="97934">
        <dgm:presLayoutVars>
          <dgm:chMax val="0"/>
          <dgm:chPref val="0"/>
        </dgm:presLayoutVars>
      </dgm:prSet>
      <dgm:spPr/>
    </dgm:pt>
    <dgm:pt modelId="{1B304308-834F-43A3-9775-FC26A4160F92}" type="pres">
      <dgm:prSet presAssocID="{A27C4E31-0972-467C-94A8-4C2E10B82D79}" presName="sibTrans" presStyleCnt="0"/>
      <dgm:spPr/>
    </dgm:pt>
    <dgm:pt modelId="{21228827-CE2F-409B-9F12-19D7171A3B55}" type="pres">
      <dgm:prSet presAssocID="{6C1F7785-1FD9-4A9C-BB3B-0D6A9D59B5F9}" presName="compNode" presStyleCnt="0"/>
      <dgm:spPr/>
    </dgm:pt>
    <dgm:pt modelId="{C1573080-4907-403F-99DD-1301F51FC975}" type="pres">
      <dgm:prSet presAssocID="{6C1F7785-1FD9-4A9C-BB3B-0D6A9D59B5F9}" presName="bgRect" presStyleLbl="bgShp" presStyleIdx="1" presStyleCnt="4" custFlipHor="1"/>
      <dgm:spPr>
        <a:prstGeom prst="snip1Rect">
          <a:avLst/>
        </a:prstGeom>
      </dgm:spPr>
    </dgm:pt>
    <dgm:pt modelId="{8F028EB9-C81A-4EB6-8BE2-595A7DB0E7DA}" type="pres">
      <dgm:prSet presAssocID="{6C1F7785-1FD9-4A9C-BB3B-0D6A9D59B5F9}" presName="iconRect" presStyleLbl="node1" presStyleIdx="1" presStyleCnt="4" custScaleX="159187" custScaleY="159187" custLinFactNeighborX="28717"/>
      <dgm:spPr>
        <a:blipFill>
          <a:blip xmlns:r="http://schemas.openxmlformats.org/officeDocument/2006/relationships"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oney"/>
        </a:ext>
      </dgm:extLst>
    </dgm:pt>
    <dgm:pt modelId="{ECFA129A-EE1D-4A63-A98A-0469D9AD7AB4}" type="pres">
      <dgm:prSet presAssocID="{6C1F7785-1FD9-4A9C-BB3B-0D6A9D59B5F9}" presName="spaceRect" presStyleCnt="0"/>
      <dgm:spPr/>
    </dgm:pt>
    <dgm:pt modelId="{92043D09-AB2C-48C4-AFA0-65A9CF645804}" type="pres">
      <dgm:prSet presAssocID="{6C1F7785-1FD9-4A9C-BB3B-0D6A9D59B5F9}" presName="parTx" presStyleLbl="revTx" presStyleIdx="1" presStyleCnt="4" custScaleX="97934">
        <dgm:presLayoutVars>
          <dgm:chMax val="0"/>
          <dgm:chPref val="0"/>
        </dgm:presLayoutVars>
      </dgm:prSet>
      <dgm:spPr/>
    </dgm:pt>
    <dgm:pt modelId="{CC5A94E1-0A71-4D81-9EEA-B821644D1E1C}" type="pres">
      <dgm:prSet presAssocID="{A129D63A-40A6-48E9-BEEA-AC9C4A88E15D}" presName="sibTrans" presStyleCnt="0"/>
      <dgm:spPr/>
    </dgm:pt>
    <dgm:pt modelId="{92C7A7F5-4F60-473B-861F-86A931684BEF}" type="pres">
      <dgm:prSet presAssocID="{12B26D9E-65FF-4816-A11B-B2EEFF8BD272}" presName="compNode" presStyleCnt="0"/>
      <dgm:spPr/>
    </dgm:pt>
    <dgm:pt modelId="{DD63511F-34AC-4B71-B585-B65444EA5DF7}" type="pres">
      <dgm:prSet presAssocID="{12B26D9E-65FF-4816-A11B-B2EEFF8BD272}" presName="bgRect" presStyleLbl="bgShp" presStyleIdx="2" presStyleCnt="4" custFlipHor="1"/>
      <dgm:spPr>
        <a:prstGeom prst="snip1Rect">
          <a:avLst/>
        </a:prstGeom>
      </dgm:spPr>
    </dgm:pt>
    <dgm:pt modelId="{A267578B-B0AA-4371-B8EA-8145A54D53E7}" type="pres">
      <dgm:prSet presAssocID="{12B26D9E-65FF-4816-A11B-B2EEFF8BD272}" presName="iconRect" presStyleLbl="node1" presStyleIdx="2" presStyleCnt="4" custScaleX="131110" custScaleY="131110" custLinFactNeighborX="28717"/>
      <dgm:spPr>
        <a:blipFill>
          <a:blip xmlns:r="http://schemas.openxmlformats.org/officeDocument/2006/relationships"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7BE3C38C-89EF-4A65-9C53-13EFCB0F8B68}" type="pres">
      <dgm:prSet presAssocID="{12B26D9E-65FF-4816-A11B-B2EEFF8BD272}" presName="spaceRect" presStyleCnt="0"/>
      <dgm:spPr/>
    </dgm:pt>
    <dgm:pt modelId="{DBEDBDA4-4B04-4B33-83BB-896F17AA87F9}" type="pres">
      <dgm:prSet presAssocID="{12B26D9E-65FF-4816-A11B-B2EEFF8BD272}" presName="parTx" presStyleLbl="revTx" presStyleIdx="2" presStyleCnt="4" custScaleX="97908">
        <dgm:presLayoutVars>
          <dgm:chMax val="0"/>
          <dgm:chPref val="0"/>
        </dgm:presLayoutVars>
      </dgm:prSet>
      <dgm:spPr/>
    </dgm:pt>
    <dgm:pt modelId="{3C5C8FE7-6649-4BA7-917B-6DD8746BCE2E}" type="pres">
      <dgm:prSet presAssocID="{3AA5577D-14DB-4103-922D-0C1359CC5EAE}" presName="sibTrans" presStyleCnt="0"/>
      <dgm:spPr/>
    </dgm:pt>
    <dgm:pt modelId="{6581411D-0B5D-452E-AFBD-C51E5E3983A8}" type="pres">
      <dgm:prSet presAssocID="{4F8DB647-3DF6-418A-B0B1-0E19F21DEACF}" presName="compNode" presStyleCnt="0"/>
      <dgm:spPr/>
    </dgm:pt>
    <dgm:pt modelId="{657069FE-1BE5-4E6B-BA4F-12F19E3F200B}" type="pres">
      <dgm:prSet presAssocID="{4F8DB647-3DF6-418A-B0B1-0E19F21DEACF}" presName="bgRect" presStyleLbl="bgShp" presStyleIdx="3" presStyleCnt="4" custFlipHor="1"/>
      <dgm:spPr>
        <a:prstGeom prst="snip1Rect">
          <a:avLst/>
        </a:prstGeom>
      </dgm:spPr>
    </dgm:pt>
    <dgm:pt modelId="{97247767-D07A-4FD7-B45F-6C3349E99AD2}" type="pres">
      <dgm:prSet presAssocID="{4F8DB647-3DF6-418A-B0B1-0E19F21DEACF}" presName="iconRect" presStyleLbl="node1" presStyleIdx="3" presStyleCnt="4" custScaleX="159187" custScaleY="159187" custLinFactNeighborX="28717"/>
      <dgm:spPr>
        <a:blipFill>
          <a:blip xmlns:r="http://schemas.openxmlformats.org/officeDocument/2006/relationships"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ollar"/>
        </a:ext>
      </dgm:extLst>
    </dgm:pt>
    <dgm:pt modelId="{A3284780-3EA0-4FC1-95CC-B86AA0DFA7CB}" type="pres">
      <dgm:prSet presAssocID="{4F8DB647-3DF6-418A-B0B1-0E19F21DEACF}" presName="spaceRect" presStyleCnt="0"/>
      <dgm:spPr/>
    </dgm:pt>
    <dgm:pt modelId="{591D17ED-E444-4724-A28A-DDC38F084AB3}" type="pres">
      <dgm:prSet presAssocID="{4F8DB647-3DF6-418A-B0B1-0E19F21DEACF}" presName="parTx" presStyleLbl="revTx" presStyleIdx="3" presStyleCnt="4" custScaleX="97934">
        <dgm:presLayoutVars>
          <dgm:chMax val="0"/>
          <dgm:chPref val="0"/>
        </dgm:presLayoutVars>
      </dgm:prSet>
      <dgm:spPr/>
    </dgm:pt>
  </dgm:ptLst>
  <dgm:cxnLst>
    <dgm:cxn modelId="{290C9B08-27B6-45DC-93AB-9EE94BA00AC8}" type="presOf" srcId="{60FB5AA9-B62E-4E8F-B492-7244F1B58EED}" destId="{D86D2416-4893-4727-867C-FF49C3EFE986}" srcOrd="0" destOrd="0" presId="urn:microsoft.com/office/officeart/2018/2/layout/IconVerticalSolidList"/>
    <dgm:cxn modelId="{624B6B14-DB9B-4722-B41B-D364F4482AD5}" type="presOf" srcId="{6C1F7785-1FD9-4A9C-BB3B-0D6A9D59B5F9}" destId="{92043D09-AB2C-48C4-AFA0-65A9CF645804}" srcOrd="0" destOrd="0" presId="urn:microsoft.com/office/officeart/2018/2/layout/IconVerticalSolidList"/>
    <dgm:cxn modelId="{0B3FA33D-7016-443D-859E-CC2C398661FB}" srcId="{60FB5AA9-B62E-4E8F-B492-7244F1B58EED}" destId="{6C1F7785-1FD9-4A9C-BB3B-0D6A9D59B5F9}" srcOrd="1" destOrd="0" parTransId="{37A27258-C049-48D6-8E6F-E8F16BAFF196}" sibTransId="{A129D63A-40A6-48E9-BEEA-AC9C4A88E15D}"/>
    <dgm:cxn modelId="{72599C7E-E01D-4447-86D1-5401B1566FD1}" type="presOf" srcId="{12B26D9E-65FF-4816-A11B-B2EEFF8BD272}" destId="{DBEDBDA4-4B04-4B33-83BB-896F17AA87F9}" srcOrd="0" destOrd="0" presId="urn:microsoft.com/office/officeart/2018/2/layout/IconVerticalSolidList"/>
    <dgm:cxn modelId="{247B7498-2A02-4128-BFA4-65113E162681}" type="presOf" srcId="{4F8DB647-3DF6-418A-B0B1-0E19F21DEACF}" destId="{591D17ED-E444-4724-A28A-DDC38F084AB3}" srcOrd="0" destOrd="0" presId="urn:microsoft.com/office/officeart/2018/2/layout/IconVerticalSolidList"/>
    <dgm:cxn modelId="{E448E4B9-6C0A-49F9-AC18-4FE97DD025EA}" srcId="{60FB5AA9-B62E-4E8F-B492-7244F1B58EED}" destId="{4BB67EE6-A145-430B-ACB2-739C762D1B38}" srcOrd="0" destOrd="0" parTransId="{4024CC36-1F98-482A-A519-62688CFD6275}" sibTransId="{A27C4E31-0972-467C-94A8-4C2E10B82D79}"/>
    <dgm:cxn modelId="{0B4965C2-B21D-4883-B699-172BE3CFD377}" srcId="{60FB5AA9-B62E-4E8F-B492-7244F1B58EED}" destId="{4F8DB647-3DF6-418A-B0B1-0E19F21DEACF}" srcOrd="3" destOrd="0" parTransId="{73FFDDAE-D167-4AC5-B392-309A6A638E10}" sibTransId="{507AC1DA-1F49-4BF4-84B3-357E74B33F46}"/>
    <dgm:cxn modelId="{676567E3-ADC6-449E-A5E7-23F1CDA624E3}" type="presOf" srcId="{4BB67EE6-A145-430B-ACB2-739C762D1B38}" destId="{3DAFD7B0-0B9D-40CB-8979-7EE8236BBD7E}" srcOrd="0" destOrd="0" presId="urn:microsoft.com/office/officeart/2018/2/layout/IconVerticalSolidList"/>
    <dgm:cxn modelId="{1A04DDF0-A0AE-40B1-8303-4DAA98AE744A}" srcId="{60FB5AA9-B62E-4E8F-B492-7244F1B58EED}" destId="{12B26D9E-65FF-4816-A11B-B2EEFF8BD272}" srcOrd="2" destOrd="0" parTransId="{CDBFDB64-DC09-48F6-BB16-4FCD40DC0780}" sibTransId="{3AA5577D-14DB-4103-922D-0C1359CC5EAE}"/>
    <dgm:cxn modelId="{CB1106FF-33AB-4E88-938C-33F0C55CFF18}" type="presParOf" srcId="{D86D2416-4893-4727-867C-FF49C3EFE986}" destId="{C5778513-F2CE-44D8-B74E-41856ECEA9C7}" srcOrd="0" destOrd="0" presId="urn:microsoft.com/office/officeart/2018/2/layout/IconVerticalSolidList"/>
    <dgm:cxn modelId="{048B1D80-3D52-4F75-B935-9BE395551431}" type="presParOf" srcId="{C5778513-F2CE-44D8-B74E-41856ECEA9C7}" destId="{C0EA76EE-73BD-41EE-8667-25E371F5FE2C}" srcOrd="0" destOrd="0" presId="urn:microsoft.com/office/officeart/2018/2/layout/IconVerticalSolidList"/>
    <dgm:cxn modelId="{E16BE192-CCD5-4703-A31B-C5B397BA8CEC}" type="presParOf" srcId="{C5778513-F2CE-44D8-B74E-41856ECEA9C7}" destId="{69BE4AF5-CE2D-49B8-8DD5-FEC42CFCC531}" srcOrd="1" destOrd="0" presId="urn:microsoft.com/office/officeart/2018/2/layout/IconVerticalSolidList"/>
    <dgm:cxn modelId="{F4F2C965-2B46-424F-A088-16CB3D2F018D}" type="presParOf" srcId="{C5778513-F2CE-44D8-B74E-41856ECEA9C7}" destId="{26E47D80-994B-4230-894B-2F51803F0AE5}" srcOrd="2" destOrd="0" presId="urn:microsoft.com/office/officeart/2018/2/layout/IconVerticalSolidList"/>
    <dgm:cxn modelId="{8573DB85-DCD7-4FBF-8B3B-8DEA8F0A5409}" type="presParOf" srcId="{C5778513-F2CE-44D8-B74E-41856ECEA9C7}" destId="{3DAFD7B0-0B9D-40CB-8979-7EE8236BBD7E}" srcOrd="3" destOrd="0" presId="urn:microsoft.com/office/officeart/2018/2/layout/IconVerticalSolidList"/>
    <dgm:cxn modelId="{B3302A2E-156E-4DDA-AC52-02EF0B45684F}" type="presParOf" srcId="{D86D2416-4893-4727-867C-FF49C3EFE986}" destId="{1B304308-834F-43A3-9775-FC26A4160F92}" srcOrd="1" destOrd="0" presId="urn:microsoft.com/office/officeart/2018/2/layout/IconVerticalSolidList"/>
    <dgm:cxn modelId="{58437D45-8FFB-4354-BF6C-ABF4DBB5FFC4}" type="presParOf" srcId="{D86D2416-4893-4727-867C-FF49C3EFE986}" destId="{21228827-CE2F-409B-9F12-19D7171A3B55}" srcOrd="2" destOrd="0" presId="urn:microsoft.com/office/officeart/2018/2/layout/IconVerticalSolidList"/>
    <dgm:cxn modelId="{D7406FC7-0F94-4AD9-9C24-0F9C25832135}" type="presParOf" srcId="{21228827-CE2F-409B-9F12-19D7171A3B55}" destId="{C1573080-4907-403F-99DD-1301F51FC975}" srcOrd="0" destOrd="0" presId="urn:microsoft.com/office/officeart/2018/2/layout/IconVerticalSolidList"/>
    <dgm:cxn modelId="{567C4682-267D-4BE4-8EEF-8874853CC5B0}" type="presParOf" srcId="{21228827-CE2F-409B-9F12-19D7171A3B55}" destId="{8F028EB9-C81A-4EB6-8BE2-595A7DB0E7DA}" srcOrd="1" destOrd="0" presId="urn:microsoft.com/office/officeart/2018/2/layout/IconVerticalSolidList"/>
    <dgm:cxn modelId="{CB28F48E-FD6B-4008-87C9-78F9EEA4D5E7}" type="presParOf" srcId="{21228827-CE2F-409B-9F12-19D7171A3B55}" destId="{ECFA129A-EE1D-4A63-A98A-0469D9AD7AB4}" srcOrd="2" destOrd="0" presId="urn:microsoft.com/office/officeart/2018/2/layout/IconVerticalSolidList"/>
    <dgm:cxn modelId="{BDCB09C2-4BFB-4963-A681-45C50F7E088E}" type="presParOf" srcId="{21228827-CE2F-409B-9F12-19D7171A3B55}" destId="{92043D09-AB2C-48C4-AFA0-65A9CF645804}" srcOrd="3" destOrd="0" presId="urn:microsoft.com/office/officeart/2018/2/layout/IconVerticalSolidList"/>
    <dgm:cxn modelId="{0BF17579-C8FD-400E-ACC5-69F58212AB98}" type="presParOf" srcId="{D86D2416-4893-4727-867C-FF49C3EFE986}" destId="{CC5A94E1-0A71-4D81-9EEA-B821644D1E1C}" srcOrd="3" destOrd="0" presId="urn:microsoft.com/office/officeart/2018/2/layout/IconVerticalSolidList"/>
    <dgm:cxn modelId="{2C2F59B9-1E26-4B30-99EA-BEB5FBDD7104}" type="presParOf" srcId="{D86D2416-4893-4727-867C-FF49C3EFE986}" destId="{92C7A7F5-4F60-473B-861F-86A931684BEF}" srcOrd="4" destOrd="0" presId="urn:microsoft.com/office/officeart/2018/2/layout/IconVerticalSolidList"/>
    <dgm:cxn modelId="{AB49ED77-F196-448A-B6A9-9CC415CB242C}" type="presParOf" srcId="{92C7A7F5-4F60-473B-861F-86A931684BEF}" destId="{DD63511F-34AC-4B71-B585-B65444EA5DF7}" srcOrd="0" destOrd="0" presId="urn:microsoft.com/office/officeart/2018/2/layout/IconVerticalSolidList"/>
    <dgm:cxn modelId="{D1EE6A44-69C0-4ED5-A957-854C27CB8E5D}" type="presParOf" srcId="{92C7A7F5-4F60-473B-861F-86A931684BEF}" destId="{A267578B-B0AA-4371-B8EA-8145A54D53E7}" srcOrd="1" destOrd="0" presId="urn:microsoft.com/office/officeart/2018/2/layout/IconVerticalSolidList"/>
    <dgm:cxn modelId="{CDB771FE-F658-48DC-A1D5-BE9F5DAEC55A}" type="presParOf" srcId="{92C7A7F5-4F60-473B-861F-86A931684BEF}" destId="{7BE3C38C-89EF-4A65-9C53-13EFCB0F8B68}" srcOrd="2" destOrd="0" presId="urn:microsoft.com/office/officeart/2018/2/layout/IconVerticalSolidList"/>
    <dgm:cxn modelId="{D93F524D-A8B1-4FE5-B661-05A857801431}" type="presParOf" srcId="{92C7A7F5-4F60-473B-861F-86A931684BEF}" destId="{DBEDBDA4-4B04-4B33-83BB-896F17AA87F9}" srcOrd="3" destOrd="0" presId="urn:microsoft.com/office/officeart/2018/2/layout/IconVerticalSolidList"/>
    <dgm:cxn modelId="{7C9CE3A5-6C3B-4085-9537-4AC6CBB11561}" type="presParOf" srcId="{D86D2416-4893-4727-867C-FF49C3EFE986}" destId="{3C5C8FE7-6649-4BA7-917B-6DD8746BCE2E}" srcOrd="5" destOrd="0" presId="urn:microsoft.com/office/officeart/2018/2/layout/IconVerticalSolidList"/>
    <dgm:cxn modelId="{E339EA56-8E0C-46EE-90C9-99A94C26E21D}" type="presParOf" srcId="{D86D2416-4893-4727-867C-FF49C3EFE986}" destId="{6581411D-0B5D-452E-AFBD-C51E5E3983A8}" srcOrd="6" destOrd="0" presId="urn:microsoft.com/office/officeart/2018/2/layout/IconVerticalSolidList"/>
    <dgm:cxn modelId="{CD85FA89-2F86-45F4-877B-03B44ECCDD3F}" type="presParOf" srcId="{6581411D-0B5D-452E-AFBD-C51E5E3983A8}" destId="{657069FE-1BE5-4E6B-BA4F-12F19E3F200B}" srcOrd="0" destOrd="0" presId="urn:microsoft.com/office/officeart/2018/2/layout/IconVerticalSolidList"/>
    <dgm:cxn modelId="{B5882CFB-B679-4063-A801-9A36FE15D230}" type="presParOf" srcId="{6581411D-0B5D-452E-AFBD-C51E5E3983A8}" destId="{97247767-D07A-4FD7-B45F-6C3349E99AD2}" srcOrd="1" destOrd="0" presId="urn:microsoft.com/office/officeart/2018/2/layout/IconVerticalSolidList"/>
    <dgm:cxn modelId="{55235CA1-7F71-48B3-AA12-81D595F4159D}" type="presParOf" srcId="{6581411D-0B5D-452E-AFBD-C51E5E3983A8}" destId="{A3284780-3EA0-4FC1-95CC-B86AA0DFA7CB}" srcOrd="2" destOrd="0" presId="urn:microsoft.com/office/officeart/2018/2/layout/IconVerticalSolidList"/>
    <dgm:cxn modelId="{C3638957-EB0C-4102-851F-8F306D903CAB}" type="presParOf" srcId="{6581411D-0B5D-452E-AFBD-C51E5E3983A8}" destId="{591D17ED-E444-4724-A28A-DDC38F084AB3}"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0FB5AA9-B62E-4E8F-B492-7244F1B58EED}"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4BB67EE6-A145-430B-ACB2-739C762D1B38}">
      <dgm:prSet custT="1"/>
      <dgm:spPr/>
      <dgm:t>
        <a:bodyPr/>
        <a:lstStyle/>
        <a:p>
          <a:pPr>
            <a:lnSpc>
              <a:spcPct val="100000"/>
            </a:lnSpc>
          </a:pPr>
          <a:r>
            <a:rPr lang="en-US" sz="2400" b="0" i="0" dirty="0">
              <a:latin typeface="Barlow Condensed" pitchFamily="2" charset="77"/>
            </a:rPr>
            <a:t>Working to </a:t>
          </a:r>
          <a:r>
            <a:rPr lang="en-US" sz="2400" b="0" i="0" dirty="0">
              <a:solidFill>
                <a:schemeClr val="accent5"/>
              </a:solidFill>
              <a:latin typeface="Barlow Condensed" pitchFamily="2" charset="77"/>
            </a:rPr>
            <a:t>create a financial plan</a:t>
          </a:r>
        </a:p>
      </dgm:t>
    </dgm:pt>
    <dgm:pt modelId="{4024CC36-1F98-482A-A519-62688CFD6275}" type="parTrans" cxnId="{E448E4B9-6C0A-49F9-AC18-4FE97DD025EA}">
      <dgm:prSet/>
      <dgm:spPr/>
      <dgm:t>
        <a:bodyPr/>
        <a:lstStyle/>
        <a:p>
          <a:endParaRPr lang="en-US" b="0" i="0">
            <a:latin typeface="Barlow Condensed" pitchFamily="2" charset="77"/>
          </a:endParaRPr>
        </a:p>
      </dgm:t>
    </dgm:pt>
    <dgm:pt modelId="{A27C4E31-0972-467C-94A8-4C2E10B82D79}" type="sibTrans" cxnId="{E448E4B9-6C0A-49F9-AC18-4FE97DD025EA}">
      <dgm:prSet/>
      <dgm:spPr/>
      <dgm:t>
        <a:bodyPr/>
        <a:lstStyle/>
        <a:p>
          <a:endParaRPr lang="en-US" b="0" i="0">
            <a:latin typeface="Barlow Condensed" pitchFamily="2" charset="77"/>
          </a:endParaRPr>
        </a:p>
      </dgm:t>
    </dgm:pt>
    <dgm:pt modelId="{6C1F7785-1FD9-4A9C-BB3B-0D6A9D59B5F9}">
      <dgm:prSet custT="1"/>
      <dgm:spPr/>
      <dgm:t>
        <a:bodyPr/>
        <a:lstStyle/>
        <a:p>
          <a:pPr>
            <a:lnSpc>
              <a:spcPct val="100000"/>
            </a:lnSpc>
          </a:pPr>
          <a:r>
            <a:rPr lang="en-US" sz="2400" b="0" i="0" dirty="0">
              <a:latin typeface="Barlow Condensed" pitchFamily="2" charset="77"/>
            </a:rPr>
            <a:t>Working to </a:t>
          </a:r>
          <a:r>
            <a:rPr lang="en-US" sz="2400" b="0" i="0" dirty="0">
              <a:solidFill>
                <a:schemeClr val="accent5"/>
              </a:solidFill>
              <a:latin typeface="Barlow Condensed" pitchFamily="2" charset="77"/>
            </a:rPr>
            <a:t>create a retirement income plan</a:t>
          </a:r>
        </a:p>
      </dgm:t>
    </dgm:pt>
    <dgm:pt modelId="{37A27258-C049-48D6-8E6F-E8F16BAFF196}" type="parTrans" cxnId="{0B3FA33D-7016-443D-859E-CC2C398661FB}">
      <dgm:prSet/>
      <dgm:spPr/>
      <dgm:t>
        <a:bodyPr/>
        <a:lstStyle/>
        <a:p>
          <a:endParaRPr lang="en-US" b="0" i="0">
            <a:latin typeface="Barlow Condensed" pitchFamily="2" charset="77"/>
          </a:endParaRPr>
        </a:p>
      </dgm:t>
    </dgm:pt>
    <dgm:pt modelId="{A129D63A-40A6-48E9-BEEA-AC9C4A88E15D}" type="sibTrans" cxnId="{0B3FA33D-7016-443D-859E-CC2C398661FB}">
      <dgm:prSet/>
      <dgm:spPr/>
      <dgm:t>
        <a:bodyPr/>
        <a:lstStyle/>
        <a:p>
          <a:endParaRPr lang="en-US" b="0" i="0">
            <a:latin typeface="Barlow Condensed" pitchFamily="2" charset="77"/>
          </a:endParaRPr>
        </a:p>
      </dgm:t>
    </dgm:pt>
    <dgm:pt modelId="{12B26D9E-65FF-4816-A11B-B2EEFF8BD272}">
      <dgm:prSet custT="1"/>
      <dgm:spPr/>
      <dgm:t>
        <a:bodyPr/>
        <a:lstStyle/>
        <a:p>
          <a:pPr>
            <a:lnSpc>
              <a:spcPct val="100000"/>
            </a:lnSpc>
          </a:pPr>
          <a:r>
            <a:rPr lang="en-US" sz="2400" b="0" i="0" dirty="0">
              <a:latin typeface="Barlow Condensed" pitchFamily="2" charset="77"/>
            </a:rPr>
            <a:t>Investments that are </a:t>
          </a:r>
          <a:r>
            <a:rPr lang="en-US" sz="2400" b="0" i="0" dirty="0">
              <a:solidFill>
                <a:schemeClr val="accent5"/>
              </a:solidFill>
              <a:latin typeface="Barlow Condensed" pitchFamily="2" charset="77"/>
            </a:rPr>
            <a:t>recommended by a financial professional</a:t>
          </a:r>
        </a:p>
      </dgm:t>
    </dgm:pt>
    <dgm:pt modelId="{CDBFDB64-DC09-48F6-BB16-4FCD40DC0780}" type="parTrans" cxnId="{1A04DDF0-A0AE-40B1-8303-4DAA98AE744A}">
      <dgm:prSet/>
      <dgm:spPr/>
      <dgm:t>
        <a:bodyPr/>
        <a:lstStyle/>
        <a:p>
          <a:endParaRPr lang="en-US" b="0" i="0">
            <a:latin typeface="Barlow Condensed" pitchFamily="2" charset="77"/>
          </a:endParaRPr>
        </a:p>
      </dgm:t>
    </dgm:pt>
    <dgm:pt modelId="{3AA5577D-14DB-4103-922D-0C1359CC5EAE}" type="sibTrans" cxnId="{1A04DDF0-A0AE-40B1-8303-4DAA98AE744A}">
      <dgm:prSet/>
      <dgm:spPr/>
      <dgm:t>
        <a:bodyPr/>
        <a:lstStyle/>
        <a:p>
          <a:endParaRPr lang="en-US" b="0" i="0">
            <a:latin typeface="Barlow Condensed" pitchFamily="2" charset="77"/>
          </a:endParaRPr>
        </a:p>
      </dgm:t>
    </dgm:pt>
    <dgm:pt modelId="{D86D2416-4893-4727-867C-FF49C3EFE986}" type="pres">
      <dgm:prSet presAssocID="{60FB5AA9-B62E-4E8F-B492-7244F1B58EED}" presName="root" presStyleCnt="0">
        <dgm:presLayoutVars>
          <dgm:dir/>
          <dgm:resizeHandles val="exact"/>
        </dgm:presLayoutVars>
      </dgm:prSet>
      <dgm:spPr/>
    </dgm:pt>
    <dgm:pt modelId="{C5778513-F2CE-44D8-B74E-41856ECEA9C7}" type="pres">
      <dgm:prSet presAssocID="{4BB67EE6-A145-430B-ACB2-739C762D1B38}" presName="compNode" presStyleCnt="0"/>
      <dgm:spPr/>
    </dgm:pt>
    <dgm:pt modelId="{C0EA76EE-73BD-41EE-8667-25E371F5FE2C}" type="pres">
      <dgm:prSet presAssocID="{4BB67EE6-A145-430B-ACB2-739C762D1B38}" presName="bgRect" presStyleLbl="bgShp" presStyleIdx="0" presStyleCnt="3" custFlipHor="1"/>
      <dgm:spPr>
        <a:prstGeom prst="snip1Rect">
          <a:avLst/>
        </a:prstGeom>
      </dgm:spPr>
    </dgm:pt>
    <dgm:pt modelId="{69BE4AF5-CE2D-49B8-8DD5-FEC42CFCC531}" type="pres">
      <dgm:prSet presAssocID="{4BB67EE6-A145-430B-ACB2-739C762D1B38}" presName="iconRect" presStyleLbl="node1" presStyleIdx="0" presStyleCnt="3" custScaleX="159187" custScaleY="159187" custLinFactNeighborX="28717"/>
      <dgm:spPr>
        <a:blipFill>
          <a:blip xmlns:r="http://schemas.openxmlformats.org/officeDocument/2006/relationships" r:embed="rId1"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List with solid fill"/>
        </a:ext>
      </dgm:extLst>
    </dgm:pt>
    <dgm:pt modelId="{26E47D80-994B-4230-894B-2F51803F0AE5}" type="pres">
      <dgm:prSet presAssocID="{4BB67EE6-A145-430B-ACB2-739C762D1B38}" presName="spaceRect" presStyleCnt="0"/>
      <dgm:spPr/>
    </dgm:pt>
    <dgm:pt modelId="{3DAFD7B0-0B9D-40CB-8979-7EE8236BBD7E}" type="pres">
      <dgm:prSet presAssocID="{4BB67EE6-A145-430B-ACB2-739C762D1B38}" presName="parTx" presStyleLbl="revTx" presStyleIdx="0" presStyleCnt="3" custScaleX="97934">
        <dgm:presLayoutVars>
          <dgm:chMax val="0"/>
          <dgm:chPref val="0"/>
        </dgm:presLayoutVars>
      </dgm:prSet>
      <dgm:spPr/>
    </dgm:pt>
    <dgm:pt modelId="{1B304308-834F-43A3-9775-FC26A4160F92}" type="pres">
      <dgm:prSet presAssocID="{A27C4E31-0972-467C-94A8-4C2E10B82D79}" presName="sibTrans" presStyleCnt="0"/>
      <dgm:spPr/>
    </dgm:pt>
    <dgm:pt modelId="{21228827-CE2F-409B-9F12-19D7171A3B55}" type="pres">
      <dgm:prSet presAssocID="{6C1F7785-1FD9-4A9C-BB3B-0D6A9D59B5F9}" presName="compNode" presStyleCnt="0"/>
      <dgm:spPr/>
    </dgm:pt>
    <dgm:pt modelId="{C1573080-4907-403F-99DD-1301F51FC975}" type="pres">
      <dgm:prSet presAssocID="{6C1F7785-1FD9-4A9C-BB3B-0D6A9D59B5F9}" presName="bgRect" presStyleLbl="bgShp" presStyleIdx="1" presStyleCnt="3" custFlipHor="1"/>
      <dgm:spPr>
        <a:prstGeom prst="snip1Rect">
          <a:avLst/>
        </a:prstGeom>
      </dgm:spPr>
    </dgm:pt>
    <dgm:pt modelId="{8F028EB9-C81A-4EB6-8BE2-595A7DB0E7DA}" type="pres">
      <dgm:prSet presAssocID="{6C1F7785-1FD9-4A9C-BB3B-0D6A9D59B5F9}" presName="iconRect" presStyleLbl="node1" presStyleIdx="1" presStyleCnt="3" custScaleX="159187" custScaleY="159187" custLinFactNeighborX="28717"/>
      <dgm:spPr>
        <a:blipFill>
          <a:blip xmlns:r="http://schemas.openxmlformats.org/officeDocument/2006/relationships"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Piggy Bank with solid fill"/>
        </a:ext>
      </dgm:extLst>
    </dgm:pt>
    <dgm:pt modelId="{ECFA129A-EE1D-4A63-A98A-0469D9AD7AB4}" type="pres">
      <dgm:prSet presAssocID="{6C1F7785-1FD9-4A9C-BB3B-0D6A9D59B5F9}" presName="spaceRect" presStyleCnt="0"/>
      <dgm:spPr/>
    </dgm:pt>
    <dgm:pt modelId="{92043D09-AB2C-48C4-AFA0-65A9CF645804}" type="pres">
      <dgm:prSet presAssocID="{6C1F7785-1FD9-4A9C-BB3B-0D6A9D59B5F9}" presName="parTx" presStyleLbl="revTx" presStyleIdx="1" presStyleCnt="3" custScaleX="97934">
        <dgm:presLayoutVars>
          <dgm:chMax val="0"/>
          <dgm:chPref val="0"/>
        </dgm:presLayoutVars>
      </dgm:prSet>
      <dgm:spPr/>
    </dgm:pt>
    <dgm:pt modelId="{CC5A94E1-0A71-4D81-9EEA-B821644D1E1C}" type="pres">
      <dgm:prSet presAssocID="{A129D63A-40A6-48E9-BEEA-AC9C4A88E15D}" presName="sibTrans" presStyleCnt="0"/>
      <dgm:spPr/>
    </dgm:pt>
    <dgm:pt modelId="{92C7A7F5-4F60-473B-861F-86A931684BEF}" type="pres">
      <dgm:prSet presAssocID="{12B26D9E-65FF-4816-A11B-B2EEFF8BD272}" presName="compNode" presStyleCnt="0"/>
      <dgm:spPr/>
    </dgm:pt>
    <dgm:pt modelId="{DD63511F-34AC-4B71-B585-B65444EA5DF7}" type="pres">
      <dgm:prSet presAssocID="{12B26D9E-65FF-4816-A11B-B2EEFF8BD272}" presName="bgRect" presStyleLbl="bgShp" presStyleIdx="2" presStyleCnt="3" custFlipHor="1"/>
      <dgm:spPr>
        <a:prstGeom prst="snip1Rect">
          <a:avLst/>
        </a:prstGeom>
      </dgm:spPr>
    </dgm:pt>
    <dgm:pt modelId="{A267578B-B0AA-4371-B8EA-8145A54D53E7}" type="pres">
      <dgm:prSet presAssocID="{12B26D9E-65FF-4816-A11B-B2EEFF8BD272}" presName="iconRect" presStyleLbl="node1" presStyleIdx="2" presStyleCnt="3" custScaleX="159187" custScaleY="159187" custLinFactNeighborX="28717"/>
      <dgm:spPr>
        <a:blipFill>
          <a:blip xmlns:r="http://schemas.openxmlformats.org/officeDocument/2006/relationships"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Group brainstorm with solid fill"/>
        </a:ext>
      </dgm:extLst>
    </dgm:pt>
    <dgm:pt modelId="{7BE3C38C-89EF-4A65-9C53-13EFCB0F8B68}" type="pres">
      <dgm:prSet presAssocID="{12B26D9E-65FF-4816-A11B-B2EEFF8BD272}" presName="spaceRect" presStyleCnt="0"/>
      <dgm:spPr/>
    </dgm:pt>
    <dgm:pt modelId="{DBEDBDA4-4B04-4B33-83BB-896F17AA87F9}" type="pres">
      <dgm:prSet presAssocID="{12B26D9E-65FF-4816-A11B-B2EEFF8BD272}" presName="parTx" presStyleLbl="revTx" presStyleIdx="2" presStyleCnt="3" custScaleX="97908">
        <dgm:presLayoutVars>
          <dgm:chMax val="0"/>
          <dgm:chPref val="0"/>
        </dgm:presLayoutVars>
      </dgm:prSet>
      <dgm:spPr/>
    </dgm:pt>
  </dgm:ptLst>
  <dgm:cxnLst>
    <dgm:cxn modelId="{290C9B08-27B6-45DC-93AB-9EE94BA00AC8}" type="presOf" srcId="{60FB5AA9-B62E-4E8F-B492-7244F1B58EED}" destId="{D86D2416-4893-4727-867C-FF49C3EFE986}" srcOrd="0" destOrd="0" presId="urn:microsoft.com/office/officeart/2018/2/layout/IconVerticalSolidList"/>
    <dgm:cxn modelId="{624B6B14-DB9B-4722-B41B-D364F4482AD5}" type="presOf" srcId="{6C1F7785-1FD9-4A9C-BB3B-0D6A9D59B5F9}" destId="{92043D09-AB2C-48C4-AFA0-65A9CF645804}" srcOrd="0" destOrd="0" presId="urn:microsoft.com/office/officeart/2018/2/layout/IconVerticalSolidList"/>
    <dgm:cxn modelId="{0B3FA33D-7016-443D-859E-CC2C398661FB}" srcId="{60FB5AA9-B62E-4E8F-B492-7244F1B58EED}" destId="{6C1F7785-1FD9-4A9C-BB3B-0D6A9D59B5F9}" srcOrd="1" destOrd="0" parTransId="{37A27258-C049-48D6-8E6F-E8F16BAFF196}" sibTransId="{A129D63A-40A6-48E9-BEEA-AC9C4A88E15D}"/>
    <dgm:cxn modelId="{72599C7E-E01D-4447-86D1-5401B1566FD1}" type="presOf" srcId="{12B26D9E-65FF-4816-A11B-B2EEFF8BD272}" destId="{DBEDBDA4-4B04-4B33-83BB-896F17AA87F9}" srcOrd="0" destOrd="0" presId="urn:microsoft.com/office/officeart/2018/2/layout/IconVerticalSolidList"/>
    <dgm:cxn modelId="{E448E4B9-6C0A-49F9-AC18-4FE97DD025EA}" srcId="{60FB5AA9-B62E-4E8F-B492-7244F1B58EED}" destId="{4BB67EE6-A145-430B-ACB2-739C762D1B38}" srcOrd="0" destOrd="0" parTransId="{4024CC36-1F98-482A-A519-62688CFD6275}" sibTransId="{A27C4E31-0972-467C-94A8-4C2E10B82D79}"/>
    <dgm:cxn modelId="{676567E3-ADC6-449E-A5E7-23F1CDA624E3}" type="presOf" srcId="{4BB67EE6-A145-430B-ACB2-739C762D1B38}" destId="{3DAFD7B0-0B9D-40CB-8979-7EE8236BBD7E}" srcOrd="0" destOrd="0" presId="urn:microsoft.com/office/officeart/2018/2/layout/IconVerticalSolidList"/>
    <dgm:cxn modelId="{1A04DDF0-A0AE-40B1-8303-4DAA98AE744A}" srcId="{60FB5AA9-B62E-4E8F-B492-7244F1B58EED}" destId="{12B26D9E-65FF-4816-A11B-B2EEFF8BD272}" srcOrd="2" destOrd="0" parTransId="{CDBFDB64-DC09-48F6-BB16-4FCD40DC0780}" sibTransId="{3AA5577D-14DB-4103-922D-0C1359CC5EAE}"/>
    <dgm:cxn modelId="{CB1106FF-33AB-4E88-938C-33F0C55CFF18}" type="presParOf" srcId="{D86D2416-4893-4727-867C-FF49C3EFE986}" destId="{C5778513-F2CE-44D8-B74E-41856ECEA9C7}" srcOrd="0" destOrd="0" presId="urn:microsoft.com/office/officeart/2018/2/layout/IconVerticalSolidList"/>
    <dgm:cxn modelId="{048B1D80-3D52-4F75-B935-9BE395551431}" type="presParOf" srcId="{C5778513-F2CE-44D8-B74E-41856ECEA9C7}" destId="{C0EA76EE-73BD-41EE-8667-25E371F5FE2C}" srcOrd="0" destOrd="0" presId="urn:microsoft.com/office/officeart/2018/2/layout/IconVerticalSolidList"/>
    <dgm:cxn modelId="{E16BE192-CCD5-4703-A31B-C5B397BA8CEC}" type="presParOf" srcId="{C5778513-F2CE-44D8-B74E-41856ECEA9C7}" destId="{69BE4AF5-CE2D-49B8-8DD5-FEC42CFCC531}" srcOrd="1" destOrd="0" presId="urn:microsoft.com/office/officeart/2018/2/layout/IconVerticalSolidList"/>
    <dgm:cxn modelId="{F4F2C965-2B46-424F-A088-16CB3D2F018D}" type="presParOf" srcId="{C5778513-F2CE-44D8-B74E-41856ECEA9C7}" destId="{26E47D80-994B-4230-894B-2F51803F0AE5}" srcOrd="2" destOrd="0" presId="urn:microsoft.com/office/officeart/2018/2/layout/IconVerticalSolidList"/>
    <dgm:cxn modelId="{8573DB85-DCD7-4FBF-8B3B-8DEA8F0A5409}" type="presParOf" srcId="{C5778513-F2CE-44D8-B74E-41856ECEA9C7}" destId="{3DAFD7B0-0B9D-40CB-8979-7EE8236BBD7E}" srcOrd="3" destOrd="0" presId="urn:microsoft.com/office/officeart/2018/2/layout/IconVerticalSolidList"/>
    <dgm:cxn modelId="{B3302A2E-156E-4DDA-AC52-02EF0B45684F}" type="presParOf" srcId="{D86D2416-4893-4727-867C-FF49C3EFE986}" destId="{1B304308-834F-43A3-9775-FC26A4160F92}" srcOrd="1" destOrd="0" presId="urn:microsoft.com/office/officeart/2018/2/layout/IconVerticalSolidList"/>
    <dgm:cxn modelId="{58437D45-8FFB-4354-BF6C-ABF4DBB5FFC4}" type="presParOf" srcId="{D86D2416-4893-4727-867C-FF49C3EFE986}" destId="{21228827-CE2F-409B-9F12-19D7171A3B55}" srcOrd="2" destOrd="0" presId="urn:microsoft.com/office/officeart/2018/2/layout/IconVerticalSolidList"/>
    <dgm:cxn modelId="{D7406FC7-0F94-4AD9-9C24-0F9C25832135}" type="presParOf" srcId="{21228827-CE2F-409B-9F12-19D7171A3B55}" destId="{C1573080-4907-403F-99DD-1301F51FC975}" srcOrd="0" destOrd="0" presId="urn:microsoft.com/office/officeart/2018/2/layout/IconVerticalSolidList"/>
    <dgm:cxn modelId="{567C4682-267D-4BE4-8EEF-8874853CC5B0}" type="presParOf" srcId="{21228827-CE2F-409B-9F12-19D7171A3B55}" destId="{8F028EB9-C81A-4EB6-8BE2-595A7DB0E7DA}" srcOrd="1" destOrd="0" presId="urn:microsoft.com/office/officeart/2018/2/layout/IconVerticalSolidList"/>
    <dgm:cxn modelId="{CB28F48E-FD6B-4008-87C9-78F9EEA4D5E7}" type="presParOf" srcId="{21228827-CE2F-409B-9F12-19D7171A3B55}" destId="{ECFA129A-EE1D-4A63-A98A-0469D9AD7AB4}" srcOrd="2" destOrd="0" presId="urn:microsoft.com/office/officeart/2018/2/layout/IconVerticalSolidList"/>
    <dgm:cxn modelId="{BDCB09C2-4BFB-4963-A681-45C50F7E088E}" type="presParOf" srcId="{21228827-CE2F-409B-9F12-19D7171A3B55}" destId="{92043D09-AB2C-48C4-AFA0-65A9CF645804}" srcOrd="3" destOrd="0" presId="urn:microsoft.com/office/officeart/2018/2/layout/IconVerticalSolidList"/>
    <dgm:cxn modelId="{0BF17579-C8FD-400E-ACC5-69F58212AB98}" type="presParOf" srcId="{D86D2416-4893-4727-867C-FF49C3EFE986}" destId="{CC5A94E1-0A71-4D81-9EEA-B821644D1E1C}" srcOrd="3" destOrd="0" presId="urn:microsoft.com/office/officeart/2018/2/layout/IconVerticalSolidList"/>
    <dgm:cxn modelId="{2C2F59B9-1E26-4B30-99EA-BEB5FBDD7104}" type="presParOf" srcId="{D86D2416-4893-4727-867C-FF49C3EFE986}" destId="{92C7A7F5-4F60-473B-861F-86A931684BEF}" srcOrd="4" destOrd="0" presId="urn:microsoft.com/office/officeart/2018/2/layout/IconVerticalSolidList"/>
    <dgm:cxn modelId="{AB49ED77-F196-448A-B6A9-9CC415CB242C}" type="presParOf" srcId="{92C7A7F5-4F60-473B-861F-86A931684BEF}" destId="{DD63511F-34AC-4B71-B585-B65444EA5DF7}" srcOrd="0" destOrd="0" presId="urn:microsoft.com/office/officeart/2018/2/layout/IconVerticalSolidList"/>
    <dgm:cxn modelId="{D1EE6A44-69C0-4ED5-A957-854C27CB8E5D}" type="presParOf" srcId="{92C7A7F5-4F60-473B-861F-86A931684BEF}" destId="{A267578B-B0AA-4371-B8EA-8145A54D53E7}" srcOrd="1" destOrd="0" presId="urn:microsoft.com/office/officeart/2018/2/layout/IconVerticalSolidList"/>
    <dgm:cxn modelId="{CDB771FE-F658-48DC-A1D5-BE9F5DAEC55A}" type="presParOf" srcId="{92C7A7F5-4F60-473B-861F-86A931684BEF}" destId="{7BE3C38C-89EF-4A65-9C53-13EFCB0F8B68}" srcOrd="2" destOrd="0" presId="urn:microsoft.com/office/officeart/2018/2/layout/IconVerticalSolidList"/>
    <dgm:cxn modelId="{D93F524D-A8B1-4FE5-B661-05A857801431}" type="presParOf" srcId="{92C7A7F5-4F60-473B-861F-86A931684BEF}" destId="{DBEDBDA4-4B04-4B33-83BB-896F17AA87F9}"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AA38830-897B-3C4B-8FAC-B54E4141252C}" type="doc">
      <dgm:prSet loTypeId="urn:microsoft.com/office/officeart/2009/layout/ReverseList" loCatId="" qsTypeId="urn:microsoft.com/office/officeart/2005/8/quickstyle/simple1" qsCatId="simple" csTypeId="urn:microsoft.com/office/officeart/2005/8/colors/colorful1" csCatId="colorful" phldr="1"/>
      <dgm:spPr/>
      <dgm:t>
        <a:bodyPr/>
        <a:lstStyle/>
        <a:p>
          <a:endParaRPr lang="en-US"/>
        </a:p>
      </dgm:t>
    </dgm:pt>
    <dgm:pt modelId="{69925EEF-9006-8641-93E1-DC3D879AFA20}">
      <dgm:prSet phldrT="[Text]" custT="1"/>
      <dgm:spPr>
        <a:solidFill>
          <a:srgbClr val="FFD100"/>
        </a:solidFill>
        <a:ln>
          <a:noFill/>
        </a:ln>
      </dgm:spPr>
      <dgm:t>
        <a:bodyPr lIns="164592" rIns="182880"/>
        <a:lstStyle/>
        <a:p>
          <a:pPr algn="ctr"/>
          <a:r>
            <a:rPr lang="en-US" sz="4400" b="1" i="0" dirty="0">
              <a:solidFill>
                <a:schemeClr val="tx1"/>
              </a:solidFill>
              <a:latin typeface="Barlow Semi Condensed" pitchFamily="2" charset="77"/>
            </a:rPr>
            <a:t>NEW</a:t>
          </a:r>
          <a:endParaRPr lang="en-US" sz="3600" b="1" i="0" dirty="0">
            <a:solidFill>
              <a:schemeClr val="tx1"/>
            </a:solidFill>
            <a:latin typeface="Barlow Semi Condensed" pitchFamily="2" charset="77"/>
          </a:endParaRPr>
        </a:p>
      </dgm:t>
    </dgm:pt>
    <dgm:pt modelId="{35B3D577-1DF6-B946-8F5B-62A2FEEE4DB3}" type="parTrans" cxnId="{B55F6CB4-641E-CC4D-82C3-BB819E3DA5EB}">
      <dgm:prSet/>
      <dgm:spPr/>
      <dgm:t>
        <a:bodyPr/>
        <a:lstStyle/>
        <a:p>
          <a:endParaRPr lang="en-US"/>
        </a:p>
      </dgm:t>
    </dgm:pt>
    <dgm:pt modelId="{2681C5A6-4445-1048-9BD1-197BD45E8C1D}" type="sibTrans" cxnId="{B55F6CB4-641E-CC4D-82C3-BB819E3DA5EB}">
      <dgm:prSet/>
      <dgm:spPr>
        <a:solidFill>
          <a:srgbClr val="D59440"/>
        </a:solidFill>
      </dgm:spPr>
      <dgm:t>
        <a:bodyPr/>
        <a:lstStyle/>
        <a:p>
          <a:endParaRPr lang="en-US"/>
        </a:p>
      </dgm:t>
    </dgm:pt>
    <dgm:pt modelId="{C2A5A02D-ACE8-9044-A039-BF0C8813E19B}">
      <dgm:prSet phldrT="[Text]" custT="1"/>
      <dgm:spPr>
        <a:solidFill>
          <a:srgbClr val="FFD100"/>
        </a:solidFill>
        <a:ln>
          <a:noFill/>
        </a:ln>
      </dgm:spPr>
      <dgm:t>
        <a:bodyPr lIns="164592" tIns="128016" rIns="182880" anchor="ctr"/>
        <a:lstStyle/>
        <a:p>
          <a:pPr marL="0" indent="6350" algn="ctr">
            <a:buNone/>
            <a:tabLst/>
          </a:pPr>
          <a:r>
            <a:rPr lang="en-US" sz="3600" b="1" i="0" dirty="0">
              <a:latin typeface="Barlow Condensed SemiBold" pitchFamily="2" charset="77"/>
            </a:rPr>
            <a:t>Market ups &amp; downs</a:t>
          </a:r>
        </a:p>
      </dgm:t>
    </dgm:pt>
    <dgm:pt modelId="{1709903D-2A76-944E-A12F-A384A63586DD}" type="parTrans" cxnId="{D974C212-636D-B340-82C7-220038494326}">
      <dgm:prSet/>
      <dgm:spPr/>
      <dgm:t>
        <a:bodyPr/>
        <a:lstStyle/>
        <a:p>
          <a:endParaRPr lang="en-US"/>
        </a:p>
      </dgm:t>
    </dgm:pt>
    <dgm:pt modelId="{ED7C91C5-623A-2C46-B700-89FD375232C9}" type="sibTrans" cxnId="{D974C212-636D-B340-82C7-220038494326}">
      <dgm:prSet/>
      <dgm:spPr/>
      <dgm:t>
        <a:bodyPr/>
        <a:lstStyle/>
        <a:p>
          <a:endParaRPr lang="en-US"/>
        </a:p>
      </dgm:t>
    </dgm:pt>
    <dgm:pt modelId="{590EA509-9D90-1B42-A743-E48F39CA781D}">
      <dgm:prSet phldrT="[Text]" custT="1"/>
      <dgm:spPr>
        <a:solidFill>
          <a:schemeClr val="accent2"/>
        </a:solidFill>
        <a:ln>
          <a:noFill/>
        </a:ln>
      </dgm:spPr>
      <dgm:t>
        <a:bodyPr/>
        <a:lstStyle/>
        <a:p>
          <a:pPr algn="ctr"/>
          <a:r>
            <a:rPr lang="en-US" sz="4400" b="1" i="0" dirty="0">
              <a:solidFill>
                <a:schemeClr val="tx1"/>
              </a:solidFill>
              <a:latin typeface="Barlow Semi Condensed" pitchFamily="2" charset="77"/>
            </a:rPr>
            <a:t>OLD</a:t>
          </a:r>
        </a:p>
      </dgm:t>
    </dgm:pt>
    <dgm:pt modelId="{520AB359-CF83-4749-9B4A-4F4F1E12DB33}" type="parTrans" cxnId="{C823A676-5C80-FF43-A587-7D9A5CE48A5C}">
      <dgm:prSet/>
      <dgm:spPr/>
      <dgm:t>
        <a:bodyPr/>
        <a:lstStyle/>
        <a:p>
          <a:endParaRPr lang="en-US"/>
        </a:p>
      </dgm:t>
    </dgm:pt>
    <dgm:pt modelId="{599D9145-9BA2-7340-9203-DC9AA51B293B}" type="sibTrans" cxnId="{C823A676-5C80-FF43-A587-7D9A5CE48A5C}">
      <dgm:prSet/>
      <dgm:spPr/>
      <dgm:t>
        <a:bodyPr/>
        <a:lstStyle/>
        <a:p>
          <a:endParaRPr lang="en-US"/>
        </a:p>
      </dgm:t>
    </dgm:pt>
    <dgm:pt modelId="{75F70860-C805-764D-A4C1-6A472AEAF5BA}">
      <dgm:prSet phldrT="[Text]" custT="1"/>
      <dgm:spPr>
        <a:solidFill>
          <a:schemeClr val="accent2"/>
        </a:solidFill>
        <a:ln>
          <a:noFill/>
        </a:ln>
      </dgm:spPr>
      <dgm:t>
        <a:bodyPr lIns="128016" tIns="128016" rIns="128016" anchor="ctr"/>
        <a:lstStyle/>
        <a:p>
          <a:pPr marL="0" indent="6350" algn="ctr">
            <a:buNone/>
            <a:tabLst/>
          </a:pPr>
          <a:r>
            <a:rPr lang="en-US" sz="2400" b="1" i="0" dirty="0">
              <a:latin typeface="Barlow Condensed SemiBold" pitchFamily="2" charset="77"/>
            </a:rPr>
            <a:t>Market volatility</a:t>
          </a:r>
        </a:p>
      </dgm:t>
    </dgm:pt>
    <dgm:pt modelId="{F86B2B53-3688-F145-A811-EB997653A110}" type="parTrans" cxnId="{72FF6500-DD1F-1844-84DE-68E676F2990A}">
      <dgm:prSet/>
      <dgm:spPr/>
      <dgm:t>
        <a:bodyPr/>
        <a:lstStyle/>
        <a:p>
          <a:endParaRPr lang="en-US"/>
        </a:p>
      </dgm:t>
    </dgm:pt>
    <dgm:pt modelId="{AC3A73EB-6F88-174F-9E88-306E50E39C99}" type="sibTrans" cxnId="{72FF6500-DD1F-1844-84DE-68E676F2990A}">
      <dgm:prSet/>
      <dgm:spPr/>
      <dgm:t>
        <a:bodyPr/>
        <a:lstStyle/>
        <a:p>
          <a:endParaRPr lang="en-US"/>
        </a:p>
      </dgm:t>
    </dgm:pt>
    <dgm:pt modelId="{92F94B4A-86DF-7945-B5E2-AA5ABBC48C24}" type="pres">
      <dgm:prSet presAssocID="{4AA38830-897B-3C4B-8FAC-B54E4141252C}" presName="Name0" presStyleCnt="0">
        <dgm:presLayoutVars>
          <dgm:chMax val="2"/>
          <dgm:chPref val="2"/>
          <dgm:animLvl val="lvl"/>
        </dgm:presLayoutVars>
      </dgm:prSet>
      <dgm:spPr/>
    </dgm:pt>
    <dgm:pt modelId="{1AAC5E4C-5653-D846-B2F3-4147D0E64CAE}" type="pres">
      <dgm:prSet presAssocID="{4AA38830-897B-3C4B-8FAC-B54E4141252C}" presName="LeftText" presStyleLbl="revTx" presStyleIdx="0" presStyleCnt="0">
        <dgm:presLayoutVars>
          <dgm:bulletEnabled val="1"/>
        </dgm:presLayoutVars>
      </dgm:prSet>
      <dgm:spPr/>
    </dgm:pt>
    <dgm:pt modelId="{D9B2BF64-7602-1A41-988C-996702FDE161}" type="pres">
      <dgm:prSet presAssocID="{4AA38830-897B-3C4B-8FAC-B54E4141252C}" presName="LeftNode" presStyleLbl="bgImgPlace1" presStyleIdx="0" presStyleCnt="2" custScaleX="122626" custScaleY="116176" custLinFactNeighborX="-14699" custLinFactNeighborY="-1377">
        <dgm:presLayoutVars>
          <dgm:chMax val="2"/>
          <dgm:chPref val="2"/>
        </dgm:presLayoutVars>
      </dgm:prSet>
      <dgm:spPr>
        <a:prstGeom prst="snip1Rect">
          <a:avLst/>
        </a:prstGeom>
      </dgm:spPr>
    </dgm:pt>
    <dgm:pt modelId="{EB6AEBA4-3869-9846-AB7B-4F52696156F6}" type="pres">
      <dgm:prSet presAssocID="{4AA38830-897B-3C4B-8FAC-B54E4141252C}" presName="RightText" presStyleLbl="revTx" presStyleIdx="0" presStyleCnt="0">
        <dgm:presLayoutVars>
          <dgm:bulletEnabled val="1"/>
        </dgm:presLayoutVars>
      </dgm:prSet>
      <dgm:spPr/>
    </dgm:pt>
    <dgm:pt modelId="{2E241088-FB4A-0B4A-A714-AB437C45ADED}" type="pres">
      <dgm:prSet presAssocID="{4AA38830-897B-3C4B-8FAC-B54E4141252C}" presName="RightNode" presStyleLbl="bgImgPlace1" presStyleIdx="1" presStyleCnt="2" custScaleY="72562" custLinFactNeighborX="-2084" custLinFactNeighborY="-23047">
        <dgm:presLayoutVars>
          <dgm:chMax val="0"/>
          <dgm:chPref val="0"/>
        </dgm:presLayoutVars>
      </dgm:prSet>
      <dgm:spPr>
        <a:prstGeom prst="snip1Rect">
          <a:avLst/>
        </a:prstGeom>
      </dgm:spPr>
    </dgm:pt>
    <dgm:pt modelId="{E6C3C45E-CCA8-1641-B3F4-149DE55A43BD}" type="pres">
      <dgm:prSet presAssocID="{4AA38830-897B-3C4B-8FAC-B54E4141252C}" presName="TopArrow" presStyleLbl="node1" presStyleIdx="0" presStyleCnt="2" custFlipHor="1" custScaleX="149362" custScaleY="149362" custLinFactNeighborX="-10964" custLinFactNeighborY="-11093"/>
      <dgm:spPr>
        <a:solidFill>
          <a:schemeClr val="accent2"/>
        </a:solidFill>
        <a:ln>
          <a:noFill/>
        </a:ln>
      </dgm:spPr>
    </dgm:pt>
    <dgm:pt modelId="{1B7E5D50-AFA0-0744-B0F4-F38D1DB7927F}" type="pres">
      <dgm:prSet presAssocID="{4AA38830-897B-3C4B-8FAC-B54E4141252C}" presName="BottomArrow" presStyleLbl="node1" presStyleIdx="1" presStyleCnt="2"/>
      <dgm:spPr>
        <a:noFill/>
        <a:ln>
          <a:noFill/>
        </a:ln>
      </dgm:spPr>
    </dgm:pt>
  </dgm:ptLst>
  <dgm:cxnLst>
    <dgm:cxn modelId="{72FF6500-DD1F-1844-84DE-68E676F2990A}" srcId="{590EA509-9D90-1B42-A743-E48F39CA781D}" destId="{75F70860-C805-764D-A4C1-6A472AEAF5BA}" srcOrd="0" destOrd="0" parTransId="{F86B2B53-3688-F145-A811-EB997653A110}" sibTransId="{AC3A73EB-6F88-174F-9E88-306E50E39C99}"/>
    <dgm:cxn modelId="{01B8B80F-263E-ED4C-9445-D9F030412E4E}" type="presOf" srcId="{75F70860-C805-764D-A4C1-6A472AEAF5BA}" destId="{2E241088-FB4A-0B4A-A714-AB437C45ADED}" srcOrd="1" destOrd="1" presId="urn:microsoft.com/office/officeart/2009/layout/ReverseList"/>
    <dgm:cxn modelId="{D974C212-636D-B340-82C7-220038494326}" srcId="{69925EEF-9006-8641-93E1-DC3D879AFA20}" destId="{C2A5A02D-ACE8-9044-A039-BF0C8813E19B}" srcOrd="0" destOrd="0" parTransId="{1709903D-2A76-944E-A12F-A384A63586DD}" sibTransId="{ED7C91C5-623A-2C46-B700-89FD375232C9}"/>
    <dgm:cxn modelId="{EBFDF52F-BB96-574E-A3D8-3D1D02D4919D}" type="presOf" srcId="{590EA509-9D90-1B42-A743-E48F39CA781D}" destId="{2E241088-FB4A-0B4A-A714-AB437C45ADED}" srcOrd="1" destOrd="0" presId="urn:microsoft.com/office/officeart/2009/layout/ReverseList"/>
    <dgm:cxn modelId="{7C72C26F-C5DE-A24E-B57D-186033BA136C}" type="presOf" srcId="{C2A5A02D-ACE8-9044-A039-BF0C8813E19B}" destId="{1AAC5E4C-5653-D846-B2F3-4147D0E64CAE}" srcOrd="0" destOrd="1" presId="urn:microsoft.com/office/officeart/2009/layout/ReverseList"/>
    <dgm:cxn modelId="{0BBDE651-3EB8-BD48-8D5E-48B3BF5CBB80}" type="presOf" srcId="{69925EEF-9006-8641-93E1-DC3D879AFA20}" destId="{1AAC5E4C-5653-D846-B2F3-4147D0E64CAE}" srcOrd="0" destOrd="0" presId="urn:microsoft.com/office/officeart/2009/layout/ReverseList"/>
    <dgm:cxn modelId="{C823A676-5C80-FF43-A587-7D9A5CE48A5C}" srcId="{4AA38830-897B-3C4B-8FAC-B54E4141252C}" destId="{590EA509-9D90-1B42-A743-E48F39CA781D}" srcOrd="1" destOrd="0" parTransId="{520AB359-CF83-4749-9B4A-4F4F1E12DB33}" sibTransId="{599D9145-9BA2-7340-9203-DC9AA51B293B}"/>
    <dgm:cxn modelId="{D455299E-B471-FC42-85E5-56548D874E06}" type="presOf" srcId="{75F70860-C805-764D-A4C1-6A472AEAF5BA}" destId="{EB6AEBA4-3869-9846-AB7B-4F52696156F6}" srcOrd="0" destOrd="1" presId="urn:microsoft.com/office/officeart/2009/layout/ReverseList"/>
    <dgm:cxn modelId="{B55F6CB4-641E-CC4D-82C3-BB819E3DA5EB}" srcId="{4AA38830-897B-3C4B-8FAC-B54E4141252C}" destId="{69925EEF-9006-8641-93E1-DC3D879AFA20}" srcOrd="0" destOrd="0" parTransId="{35B3D577-1DF6-B946-8F5B-62A2FEEE4DB3}" sibTransId="{2681C5A6-4445-1048-9BD1-197BD45E8C1D}"/>
    <dgm:cxn modelId="{2D0B37B8-76C4-6F47-8C8B-67D6F2B0F6E9}" type="presOf" srcId="{69925EEF-9006-8641-93E1-DC3D879AFA20}" destId="{D9B2BF64-7602-1A41-988C-996702FDE161}" srcOrd="1" destOrd="0" presId="urn:microsoft.com/office/officeart/2009/layout/ReverseList"/>
    <dgm:cxn modelId="{2441E5C2-62A7-EA4D-BC07-D885119FDDB1}" type="presOf" srcId="{590EA509-9D90-1B42-A743-E48F39CA781D}" destId="{EB6AEBA4-3869-9846-AB7B-4F52696156F6}" srcOrd="0" destOrd="0" presId="urn:microsoft.com/office/officeart/2009/layout/ReverseList"/>
    <dgm:cxn modelId="{FA607FDD-286D-144E-8330-3540FD729ABF}" type="presOf" srcId="{C2A5A02D-ACE8-9044-A039-BF0C8813E19B}" destId="{D9B2BF64-7602-1A41-988C-996702FDE161}" srcOrd="1" destOrd="1" presId="urn:microsoft.com/office/officeart/2009/layout/ReverseList"/>
    <dgm:cxn modelId="{AE0D10F6-C919-0841-940C-01F03C78EB92}" type="presOf" srcId="{4AA38830-897B-3C4B-8FAC-B54E4141252C}" destId="{92F94B4A-86DF-7945-B5E2-AA5ABBC48C24}" srcOrd="0" destOrd="0" presId="urn:microsoft.com/office/officeart/2009/layout/ReverseList"/>
    <dgm:cxn modelId="{932421A1-CD00-7F45-A9AC-63E6F463D673}" type="presParOf" srcId="{92F94B4A-86DF-7945-B5E2-AA5ABBC48C24}" destId="{1AAC5E4C-5653-D846-B2F3-4147D0E64CAE}" srcOrd="0" destOrd="0" presId="urn:microsoft.com/office/officeart/2009/layout/ReverseList"/>
    <dgm:cxn modelId="{EB24FF5E-0819-E64B-ABA6-9C2CA697E83F}" type="presParOf" srcId="{92F94B4A-86DF-7945-B5E2-AA5ABBC48C24}" destId="{D9B2BF64-7602-1A41-988C-996702FDE161}" srcOrd="1" destOrd="0" presId="urn:microsoft.com/office/officeart/2009/layout/ReverseList"/>
    <dgm:cxn modelId="{30283012-9DDD-2B45-80FD-1F8797AC2007}" type="presParOf" srcId="{92F94B4A-86DF-7945-B5E2-AA5ABBC48C24}" destId="{EB6AEBA4-3869-9846-AB7B-4F52696156F6}" srcOrd="2" destOrd="0" presId="urn:microsoft.com/office/officeart/2009/layout/ReverseList"/>
    <dgm:cxn modelId="{AA0D4D64-7389-AF45-960C-5B3DAB582938}" type="presParOf" srcId="{92F94B4A-86DF-7945-B5E2-AA5ABBC48C24}" destId="{2E241088-FB4A-0B4A-A714-AB437C45ADED}" srcOrd="3" destOrd="0" presId="urn:microsoft.com/office/officeart/2009/layout/ReverseList"/>
    <dgm:cxn modelId="{704AB1A7-FCBE-554F-980E-DA1B55560F93}" type="presParOf" srcId="{92F94B4A-86DF-7945-B5E2-AA5ABBC48C24}" destId="{E6C3C45E-CCA8-1641-B3F4-149DE55A43BD}" srcOrd="4" destOrd="0" presId="urn:microsoft.com/office/officeart/2009/layout/ReverseList"/>
    <dgm:cxn modelId="{2A04C325-A007-E447-BF58-653388D82399}" type="presParOf" srcId="{92F94B4A-86DF-7945-B5E2-AA5ABBC48C24}" destId="{1B7E5D50-AFA0-0744-B0F4-F38D1DB7927F}" srcOrd="5" destOrd="0" presId="urn:microsoft.com/office/officeart/2009/layout/ReverseList"/>
  </dgm:cxnLst>
  <dgm:bg>
    <a:effectLst>
      <a:outerShdw blurRad="101600" dist="101600" dir="2700000" algn="ctr" rotWithShape="0">
        <a:srgbClr val="000000">
          <a:alpha val="20000"/>
        </a:srgb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AA38830-897B-3C4B-8FAC-B54E4141252C}" type="doc">
      <dgm:prSet loTypeId="urn:microsoft.com/office/officeart/2009/layout/ReverseList" loCatId="" qsTypeId="urn:microsoft.com/office/officeart/2005/8/quickstyle/simple1" qsCatId="simple" csTypeId="urn:microsoft.com/office/officeart/2005/8/colors/colorful1" csCatId="colorful" phldr="1"/>
      <dgm:spPr/>
      <dgm:t>
        <a:bodyPr/>
        <a:lstStyle/>
        <a:p>
          <a:endParaRPr lang="en-US"/>
        </a:p>
      </dgm:t>
    </dgm:pt>
    <dgm:pt modelId="{69925EEF-9006-8641-93E1-DC3D879AFA20}">
      <dgm:prSet phldrT="[Text]" custT="1"/>
      <dgm:spPr>
        <a:solidFill>
          <a:srgbClr val="FFD100"/>
        </a:solidFill>
        <a:ln>
          <a:noFill/>
        </a:ln>
      </dgm:spPr>
      <dgm:t>
        <a:bodyPr/>
        <a:lstStyle/>
        <a:p>
          <a:pPr algn="ctr"/>
          <a:r>
            <a:rPr lang="en-US" sz="4400" b="1" i="0" dirty="0">
              <a:solidFill>
                <a:schemeClr val="tx1"/>
              </a:solidFill>
              <a:latin typeface="Barlow Semi Condensed" pitchFamily="2" charset="77"/>
            </a:rPr>
            <a:t>NEW</a:t>
          </a:r>
          <a:endParaRPr lang="en-US" sz="3600" b="1" i="0" dirty="0">
            <a:solidFill>
              <a:schemeClr val="tx1"/>
            </a:solidFill>
            <a:latin typeface="Barlow Semi Condensed" pitchFamily="2" charset="77"/>
          </a:endParaRPr>
        </a:p>
      </dgm:t>
    </dgm:pt>
    <dgm:pt modelId="{35B3D577-1DF6-B946-8F5B-62A2FEEE4DB3}" type="parTrans" cxnId="{B55F6CB4-641E-CC4D-82C3-BB819E3DA5EB}">
      <dgm:prSet/>
      <dgm:spPr/>
      <dgm:t>
        <a:bodyPr/>
        <a:lstStyle/>
        <a:p>
          <a:endParaRPr lang="en-US"/>
        </a:p>
      </dgm:t>
    </dgm:pt>
    <dgm:pt modelId="{2681C5A6-4445-1048-9BD1-197BD45E8C1D}" type="sibTrans" cxnId="{B55F6CB4-641E-CC4D-82C3-BB819E3DA5EB}">
      <dgm:prSet/>
      <dgm:spPr>
        <a:solidFill>
          <a:srgbClr val="D59440"/>
        </a:solidFill>
      </dgm:spPr>
      <dgm:t>
        <a:bodyPr/>
        <a:lstStyle/>
        <a:p>
          <a:endParaRPr lang="en-US"/>
        </a:p>
      </dgm:t>
    </dgm:pt>
    <dgm:pt modelId="{C2A5A02D-ACE8-9044-A039-BF0C8813E19B}">
      <dgm:prSet phldrT="[Text]" custT="1"/>
      <dgm:spPr>
        <a:solidFill>
          <a:srgbClr val="FFD100"/>
        </a:solidFill>
        <a:ln>
          <a:noFill/>
        </a:ln>
      </dgm:spPr>
      <dgm:t>
        <a:bodyPr lIns="128016" tIns="128016" anchor="ctr"/>
        <a:lstStyle/>
        <a:p>
          <a:pPr marL="0" indent="6350" algn="ctr">
            <a:buNone/>
            <a:tabLst/>
          </a:pPr>
          <a:r>
            <a:rPr lang="en-US" sz="3600" b="1" i="0" dirty="0">
              <a:latin typeface="Barlow Condensed SemiBold" pitchFamily="2" charset="77"/>
            </a:rPr>
            <a:t>Optional benefit</a:t>
          </a:r>
        </a:p>
      </dgm:t>
    </dgm:pt>
    <dgm:pt modelId="{1709903D-2A76-944E-A12F-A384A63586DD}" type="parTrans" cxnId="{D974C212-636D-B340-82C7-220038494326}">
      <dgm:prSet/>
      <dgm:spPr/>
      <dgm:t>
        <a:bodyPr/>
        <a:lstStyle/>
        <a:p>
          <a:endParaRPr lang="en-US"/>
        </a:p>
      </dgm:t>
    </dgm:pt>
    <dgm:pt modelId="{ED7C91C5-623A-2C46-B700-89FD375232C9}" type="sibTrans" cxnId="{D974C212-636D-B340-82C7-220038494326}">
      <dgm:prSet/>
      <dgm:spPr/>
      <dgm:t>
        <a:bodyPr/>
        <a:lstStyle/>
        <a:p>
          <a:endParaRPr lang="en-US"/>
        </a:p>
      </dgm:t>
    </dgm:pt>
    <dgm:pt modelId="{590EA509-9D90-1B42-A743-E48F39CA781D}">
      <dgm:prSet phldrT="[Text]" custT="1"/>
      <dgm:spPr>
        <a:solidFill>
          <a:schemeClr val="accent2"/>
        </a:solidFill>
        <a:ln>
          <a:noFill/>
        </a:ln>
      </dgm:spPr>
      <dgm:t>
        <a:bodyPr/>
        <a:lstStyle/>
        <a:p>
          <a:pPr algn="ctr"/>
          <a:r>
            <a:rPr lang="en-US" sz="4400" b="1" i="0" dirty="0">
              <a:solidFill>
                <a:schemeClr val="tx1"/>
              </a:solidFill>
              <a:latin typeface="Barlow Semi Condensed" pitchFamily="2" charset="77"/>
            </a:rPr>
            <a:t>OLD</a:t>
          </a:r>
        </a:p>
      </dgm:t>
    </dgm:pt>
    <dgm:pt modelId="{520AB359-CF83-4749-9B4A-4F4F1E12DB33}" type="parTrans" cxnId="{C823A676-5C80-FF43-A587-7D9A5CE48A5C}">
      <dgm:prSet/>
      <dgm:spPr/>
      <dgm:t>
        <a:bodyPr/>
        <a:lstStyle/>
        <a:p>
          <a:endParaRPr lang="en-US"/>
        </a:p>
      </dgm:t>
    </dgm:pt>
    <dgm:pt modelId="{599D9145-9BA2-7340-9203-DC9AA51B293B}" type="sibTrans" cxnId="{C823A676-5C80-FF43-A587-7D9A5CE48A5C}">
      <dgm:prSet/>
      <dgm:spPr/>
      <dgm:t>
        <a:bodyPr/>
        <a:lstStyle/>
        <a:p>
          <a:endParaRPr lang="en-US"/>
        </a:p>
      </dgm:t>
    </dgm:pt>
    <dgm:pt modelId="{75F70860-C805-764D-A4C1-6A472AEAF5BA}">
      <dgm:prSet phldrT="[Text]" custT="1"/>
      <dgm:spPr>
        <a:solidFill>
          <a:schemeClr val="accent2"/>
        </a:solidFill>
        <a:ln>
          <a:noFill/>
        </a:ln>
      </dgm:spPr>
      <dgm:t>
        <a:bodyPr lIns="128016" tIns="128016" rIns="128016" anchor="ctr"/>
        <a:lstStyle/>
        <a:p>
          <a:pPr marL="0" indent="6350" algn="ctr">
            <a:buNone/>
            <a:tabLst/>
          </a:pPr>
          <a:r>
            <a:rPr lang="en-US" sz="2400" b="1" i="0" dirty="0">
              <a:latin typeface="Barlow Condensed SemiBold" pitchFamily="2" charset="77"/>
            </a:rPr>
            <a:t>Rider</a:t>
          </a:r>
        </a:p>
      </dgm:t>
    </dgm:pt>
    <dgm:pt modelId="{F86B2B53-3688-F145-A811-EB997653A110}" type="parTrans" cxnId="{72FF6500-DD1F-1844-84DE-68E676F2990A}">
      <dgm:prSet/>
      <dgm:spPr/>
      <dgm:t>
        <a:bodyPr/>
        <a:lstStyle/>
        <a:p>
          <a:endParaRPr lang="en-US"/>
        </a:p>
      </dgm:t>
    </dgm:pt>
    <dgm:pt modelId="{AC3A73EB-6F88-174F-9E88-306E50E39C99}" type="sibTrans" cxnId="{72FF6500-DD1F-1844-84DE-68E676F2990A}">
      <dgm:prSet/>
      <dgm:spPr/>
      <dgm:t>
        <a:bodyPr/>
        <a:lstStyle/>
        <a:p>
          <a:endParaRPr lang="en-US"/>
        </a:p>
      </dgm:t>
    </dgm:pt>
    <dgm:pt modelId="{92F94B4A-86DF-7945-B5E2-AA5ABBC48C24}" type="pres">
      <dgm:prSet presAssocID="{4AA38830-897B-3C4B-8FAC-B54E4141252C}" presName="Name0" presStyleCnt="0">
        <dgm:presLayoutVars>
          <dgm:chMax val="2"/>
          <dgm:chPref val="2"/>
          <dgm:animLvl val="lvl"/>
        </dgm:presLayoutVars>
      </dgm:prSet>
      <dgm:spPr/>
    </dgm:pt>
    <dgm:pt modelId="{1AAC5E4C-5653-D846-B2F3-4147D0E64CAE}" type="pres">
      <dgm:prSet presAssocID="{4AA38830-897B-3C4B-8FAC-B54E4141252C}" presName="LeftText" presStyleLbl="revTx" presStyleIdx="0" presStyleCnt="0">
        <dgm:presLayoutVars>
          <dgm:bulletEnabled val="1"/>
        </dgm:presLayoutVars>
      </dgm:prSet>
      <dgm:spPr/>
    </dgm:pt>
    <dgm:pt modelId="{D9B2BF64-7602-1A41-988C-996702FDE161}" type="pres">
      <dgm:prSet presAssocID="{4AA38830-897B-3C4B-8FAC-B54E4141252C}" presName="LeftNode" presStyleLbl="bgImgPlace1" presStyleIdx="0" presStyleCnt="2" custScaleX="122626" custScaleY="116176" custLinFactNeighborX="-14699" custLinFactNeighborY="-1377">
        <dgm:presLayoutVars>
          <dgm:chMax val="2"/>
          <dgm:chPref val="2"/>
        </dgm:presLayoutVars>
      </dgm:prSet>
      <dgm:spPr>
        <a:prstGeom prst="snip1Rect">
          <a:avLst/>
        </a:prstGeom>
      </dgm:spPr>
    </dgm:pt>
    <dgm:pt modelId="{EB6AEBA4-3869-9846-AB7B-4F52696156F6}" type="pres">
      <dgm:prSet presAssocID="{4AA38830-897B-3C4B-8FAC-B54E4141252C}" presName="RightText" presStyleLbl="revTx" presStyleIdx="0" presStyleCnt="0">
        <dgm:presLayoutVars>
          <dgm:bulletEnabled val="1"/>
        </dgm:presLayoutVars>
      </dgm:prSet>
      <dgm:spPr/>
    </dgm:pt>
    <dgm:pt modelId="{2E241088-FB4A-0B4A-A714-AB437C45ADED}" type="pres">
      <dgm:prSet presAssocID="{4AA38830-897B-3C4B-8FAC-B54E4141252C}" presName="RightNode" presStyleLbl="bgImgPlace1" presStyleIdx="1" presStyleCnt="2" custScaleY="72562" custLinFactNeighborX="-2084" custLinFactNeighborY="-23047">
        <dgm:presLayoutVars>
          <dgm:chMax val="0"/>
          <dgm:chPref val="0"/>
        </dgm:presLayoutVars>
      </dgm:prSet>
      <dgm:spPr>
        <a:prstGeom prst="snip1Rect">
          <a:avLst/>
        </a:prstGeom>
      </dgm:spPr>
    </dgm:pt>
    <dgm:pt modelId="{E6C3C45E-CCA8-1641-B3F4-149DE55A43BD}" type="pres">
      <dgm:prSet presAssocID="{4AA38830-897B-3C4B-8FAC-B54E4141252C}" presName="TopArrow" presStyleLbl="node1" presStyleIdx="0" presStyleCnt="2" custFlipHor="1" custScaleX="149362" custScaleY="149362" custLinFactNeighborX="-10964" custLinFactNeighborY="-11093"/>
      <dgm:spPr>
        <a:solidFill>
          <a:schemeClr val="accent2"/>
        </a:solidFill>
        <a:ln>
          <a:noFill/>
        </a:ln>
      </dgm:spPr>
    </dgm:pt>
    <dgm:pt modelId="{1B7E5D50-AFA0-0744-B0F4-F38D1DB7927F}" type="pres">
      <dgm:prSet presAssocID="{4AA38830-897B-3C4B-8FAC-B54E4141252C}" presName="BottomArrow" presStyleLbl="node1" presStyleIdx="1" presStyleCnt="2"/>
      <dgm:spPr>
        <a:noFill/>
        <a:ln>
          <a:noFill/>
        </a:ln>
      </dgm:spPr>
    </dgm:pt>
  </dgm:ptLst>
  <dgm:cxnLst>
    <dgm:cxn modelId="{72FF6500-DD1F-1844-84DE-68E676F2990A}" srcId="{590EA509-9D90-1B42-A743-E48F39CA781D}" destId="{75F70860-C805-764D-A4C1-6A472AEAF5BA}" srcOrd="0" destOrd="0" parTransId="{F86B2B53-3688-F145-A811-EB997653A110}" sibTransId="{AC3A73EB-6F88-174F-9E88-306E50E39C99}"/>
    <dgm:cxn modelId="{01B8B80F-263E-ED4C-9445-D9F030412E4E}" type="presOf" srcId="{75F70860-C805-764D-A4C1-6A472AEAF5BA}" destId="{2E241088-FB4A-0B4A-A714-AB437C45ADED}" srcOrd="1" destOrd="1" presId="urn:microsoft.com/office/officeart/2009/layout/ReverseList"/>
    <dgm:cxn modelId="{D974C212-636D-B340-82C7-220038494326}" srcId="{69925EEF-9006-8641-93E1-DC3D879AFA20}" destId="{C2A5A02D-ACE8-9044-A039-BF0C8813E19B}" srcOrd="0" destOrd="0" parTransId="{1709903D-2A76-944E-A12F-A384A63586DD}" sibTransId="{ED7C91C5-623A-2C46-B700-89FD375232C9}"/>
    <dgm:cxn modelId="{EBFDF52F-BB96-574E-A3D8-3D1D02D4919D}" type="presOf" srcId="{590EA509-9D90-1B42-A743-E48F39CA781D}" destId="{2E241088-FB4A-0B4A-A714-AB437C45ADED}" srcOrd="1" destOrd="0" presId="urn:microsoft.com/office/officeart/2009/layout/ReverseList"/>
    <dgm:cxn modelId="{7C72C26F-C5DE-A24E-B57D-186033BA136C}" type="presOf" srcId="{C2A5A02D-ACE8-9044-A039-BF0C8813E19B}" destId="{1AAC5E4C-5653-D846-B2F3-4147D0E64CAE}" srcOrd="0" destOrd="1" presId="urn:microsoft.com/office/officeart/2009/layout/ReverseList"/>
    <dgm:cxn modelId="{0BBDE651-3EB8-BD48-8D5E-48B3BF5CBB80}" type="presOf" srcId="{69925EEF-9006-8641-93E1-DC3D879AFA20}" destId="{1AAC5E4C-5653-D846-B2F3-4147D0E64CAE}" srcOrd="0" destOrd="0" presId="urn:microsoft.com/office/officeart/2009/layout/ReverseList"/>
    <dgm:cxn modelId="{C823A676-5C80-FF43-A587-7D9A5CE48A5C}" srcId="{4AA38830-897B-3C4B-8FAC-B54E4141252C}" destId="{590EA509-9D90-1B42-A743-E48F39CA781D}" srcOrd="1" destOrd="0" parTransId="{520AB359-CF83-4749-9B4A-4F4F1E12DB33}" sibTransId="{599D9145-9BA2-7340-9203-DC9AA51B293B}"/>
    <dgm:cxn modelId="{D455299E-B471-FC42-85E5-56548D874E06}" type="presOf" srcId="{75F70860-C805-764D-A4C1-6A472AEAF5BA}" destId="{EB6AEBA4-3869-9846-AB7B-4F52696156F6}" srcOrd="0" destOrd="1" presId="urn:microsoft.com/office/officeart/2009/layout/ReverseList"/>
    <dgm:cxn modelId="{B55F6CB4-641E-CC4D-82C3-BB819E3DA5EB}" srcId="{4AA38830-897B-3C4B-8FAC-B54E4141252C}" destId="{69925EEF-9006-8641-93E1-DC3D879AFA20}" srcOrd="0" destOrd="0" parTransId="{35B3D577-1DF6-B946-8F5B-62A2FEEE4DB3}" sibTransId="{2681C5A6-4445-1048-9BD1-197BD45E8C1D}"/>
    <dgm:cxn modelId="{2D0B37B8-76C4-6F47-8C8B-67D6F2B0F6E9}" type="presOf" srcId="{69925EEF-9006-8641-93E1-DC3D879AFA20}" destId="{D9B2BF64-7602-1A41-988C-996702FDE161}" srcOrd="1" destOrd="0" presId="urn:microsoft.com/office/officeart/2009/layout/ReverseList"/>
    <dgm:cxn modelId="{2441E5C2-62A7-EA4D-BC07-D885119FDDB1}" type="presOf" srcId="{590EA509-9D90-1B42-A743-E48F39CA781D}" destId="{EB6AEBA4-3869-9846-AB7B-4F52696156F6}" srcOrd="0" destOrd="0" presId="urn:microsoft.com/office/officeart/2009/layout/ReverseList"/>
    <dgm:cxn modelId="{FA607FDD-286D-144E-8330-3540FD729ABF}" type="presOf" srcId="{C2A5A02D-ACE8-9044-A039-BF0C8813E19B}" destId="{D9B2BF64-7602-1A41-988C-996702FDE161}" srcOrd="1" destOrd="1" presId="urn:microsoft.com/office/officeart/2009/layout/ReverseList"/>
    <dgm:cxn modelId="{AE0D10F6-C919-0841-940C-01F03C78EB92}" type="presOf" srcId="{4AA38830-897B-3C4B-8FAC-B54E4141252C}" destId="{92F94B4A-86DF-7945-B5E2-AA5ABBC48C24}" srcOrd="0" destOrd="0" presId="urn:microsoft.com/office/officeart/2009/layout/ReverseList"/>
    <dgm:cxn modelId="{932421A1-CD00-7F45-A9AC-63E6F463D673}" type="presParOf" srcId="{92F94B4A-86DF-7945-B5E2-AA5ABBC48C24}" destId="{1AAC5E4C-5653-D846-B2F3-4147D0E64CAE}" srcOrd="0" destOrd="0" presId="urn:microsoft.com/office/officeart/2009/layout/ReverseList"/>
    <dgm:cxn modelId="{EB24FF5E-0819-E64B-ABA6-9C2CA697E83F}" type="presParOf" srcId="{92F94B4A-86DF-7945-B5E2-AA5ABBC48C24}" destId="{D9B2BF64-7602-1A41-988C-996702FDE161}" srcOrd="1" destOrd="0" presId="urn:microsoft.com/office/officeart/2009/layout/ReverseList"/>
    <dgm:cxn modelId="{30283012-9DDD-2B45-80FD-1F8797AC2007}" type="presParOf" srcId="{92F94B4A-86DF-7945-B5E2-AA5ABBC48C24}" destId="{EB6AEBA4-3869-9846-AB7B-4F52696156F6}" srcOrd="2" destOrd="0" presId="urn:microsoft.com/office/officeart/2009/layout/ReverseList"/>
    <dgm:cxn modelId="{AA0D4D64-7389-AF45-960C-5B3DAB582938}" type="presParOf" srcId="{92F94B4A-86DF-7945-B5E2-AA5ABBC48C24}" destId="{2E241088-FB4A-0B4A-A714-AB437C45ADED}" srcOrd="3" destOrd="0" presId="urn:microsoft.com/office/officeart/2009/layout/ReverseList"/>
    <dgm:cxn modelId="{704AB1A7-FCBE-554F-980E-DA1B55560F93}" type="presParOf" srcId="{92F94B4A-86DF-7945-B5E2-AA5ABBC48C24}" destId="{E6C3C45E-CCA8-1641-B3F4-149DE55A43BD}" srcOrd="4" destOrd="0" presId="urn:microsoft.com/office/officeart/2009/layout/ReverseList"/>
    <dgm:cxn modelId="{2A04C325-A007-E447-BF58-653388D82399}" type="presParOf" srcId="{92F94B4A-86DF-7945-B5E2-AA5ABBC48C24}" destId="{1B7E5D50-AFA0-0744-B0F4-F38D1DB7927F}" srcOrd="5" destOrd="0" presId="urn:microsoft.com/office/officeart/2009/layout/ReverseList"/>
  </dgm:cxnLst>
  <dgm:bg>
    <a:effectLst>
      <a:outerShdw blurRad="101600" dist="101600" dir="2700000" algn="ctr" rotWithShape="0">
        <a:srgbClr val="000000">
          <a:alpha val="20000"/>
        </a:srgb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AA38830-897B-3C4B-8FAC-B54E4141252C}" type="doc">
      <dgm:prSet loTypeId="urn:microsoft.com/office/officeart/2009/layout/ReverseList" loCatId="" qsTypeId="urn:microsoft.com/office/officeart/2005/8/quickstyle/simple1" qsCatId="simple" csTypeId="urn:microsoft.com/office/officeart/2005/8/colors/colorful1" csCatId="colorful" phldr="1"/>
      <dgm:spPr/>
      <dgm:t>
        <a:bodyPr/>
        <a:lstStyle/>
        <a:p>
          <a:endParaRPr lang="en-US"/>
        </a:p>
      </dgm:t>
    </dgm:pt>
    <dgm:pt modelId="{69925EEF-9006-8641-93E1-DC3D879AFA20}">
      <dgm:prSet phldrT="[Text]" custT="1"/>
      <dgm:spPr>
        <a:solidFill>
          <a:srgbClr val="FFD100"/>
        </a:solidFill>
        <a:ln>
          <a:noFill/>
        </a:ln>
      </dgm:spPr>
      <dgm:t>
        <a:bodyPr lIns="164592" rIns="164592"/>
        <a:lstStyle/>
        <a:p>
          <a:pPr algn="ctr"/>
          <a:r>
            <a:rPr lang="en-US" sz="4400" b="1" i="0" dirty="0">
              <a:solidFill>
                <a:schemeClr val="tx1"/>
              </a:solidFill>
              <a:latin typeface="Barlow Semi Condensed" pitchFamily="2" charset="77"/>
            </a:rPr>
            <a:t>NEW</a:t>
          </a:r>
          <a:endParaRPr lang="en-US" sz="3600" b="1" i="0" dirty="0">
            <a:solidFill>
              <a:schemeClr val="tx1"/>
            </a:solidFill>
            <a:latin typeface="Barlow Semi Condensed" pitchFamily="2" charset="77"/>
          </a:endParaRPr>
        </a:p>
      </dgm:t>
    </dgm:pt>
    <dgm:pt modelId="{35B3D577-1DF6-B946-8F5B-62A2FEEE4DB3}" type="parTrans" cxnId="{B55F6CB4-641E-CC4D-82C3-BB819E3DA5EB}">
      <dgm:prSet/>
      <dgm:spPr/>
      <dgm:t>
        <a:bodyPr/>
        <a:lstStyle/>
        <a:p>
          <a:endParaRPr lang="en-US"/>
        </a:p>
      </dgm:t>
    </dgm:pt>
    <dgm:pt modelId="{2681C5A6-4445-1048-9BD1-197BD45E8C1D}" type="sibTrans" cxnId="{B55F6CB4-641E-CC4D-82C3-BB819E3DA5EB}">
      <dgm:prSet/>
      <dgm:spPr>
        <a:solidFill>
          <a:srgbClr val="D59440"/>
        </a:solidFill>
      </dgm:spPr>
      <dgm:t>
        <a:bodyPr/>
        <a:lstStyle/>
        <a:p>
          <a:endParaRPr lang="en-US"/>
        </a:p>
      </dgm:t>
    </dgm:pt>
    <dgm:pt modelId="{C2A5A02D-ACE8-9044-A039-BF0C8813E19B}">
      <dgm:prSet phldrT="[Text]" custT="1"/>
      <dgm:spPr>
        <a:solidFill>
          <a:srgbClr val="FFD100"/>
        </a:solidFill>
        <a:ln>
          <a:noFill/>
        </a:ln>
      </dgm:spPr>
      <dgm:t>
        <a:bodyPr lIns="164592" tIns="128016" rIns="164592" anchor="ctr"/>
        <a:lstStyle/>
        <a:p>
          <a:pPr marL="0" indent="6350" algn="ctr">
            <a:buNone/>
            <a:tabLst/>
          </a:pPr>
          <a:r>
            <a:rPr lang="en-US" sz="2800" b="1" i="0" dirty="0">
              <a:latin typeface="Barlow Condensed SemiBold" pitchFamily="2" charset="77"/>
            </a:rPr>
            <a:t>Beneficiary or Family benefit</a:t>
          </a:r>
        </a:p>
      </dgm:t>
    </dgm:pt>
    <dgm:pt modelId="{1709903D-2A76-944E-A12F-A384A63586DD}" type="parTrans" cxnId="{D974C212-636D-B340-82C7-220038494326}">
      <dgm:prSet/>
      <dgm:spPr/>
      <dgm:t>
        <a:bodyPr/>
        <a:lstStyle/>
        <a:p>
          <a:endParaRPr lang="en-US"/>
        </a:p>
      </dgm:t>
    </dgm:pt>
    <dgm:pt modelId="{ED7C91C5-623A-2C46-B700-89FD375232C9}" type="sibTrans" cxnId="{D974C212-636D-B340-82C7-220038494326}">
      <dgm:prSet/>
      <dgm:spPr/>
      <dgm:t>
        <a:bodyPr/>
        <a:lstStyle/>
        <a:p>
          <a:endParaRPr lang="en-US"/>
        </a:p>
      </dgm:t>
    </dgm:pt>
    <dgm:pt modelId="{590EA509-9D90-1B42-A743-E48F39CA781D}">
      <dgm:prSet phldrT="[Text]" custT="1"/>
      <dgm:spPr>
        <a:solidFill>
          <a:schemeClr val="accent2"/>
        </a:solidFill>
        <a:ln>
          <a:noFill/>
        </a:ln>
      </dgm:spPr>
      <dgm:t>
        <a:bodyPr/>
        <a:lstStyle/>
        <a:p>
          <a:pPr algn="ctr"/>
          <a:r>
            <a:rPr lang="en-US" sz="4400" b="1" i="0" dirty="0">
              <a:solidFill>
                <a:schemeClr val="tx1"/>
              </a:solidFill>
              <a:latin typeface="Barlow Semi Condensed" pitchFamily="2" charset="77"/>
            </a:rPr>
            <a:t>OLD</a:t>
          </a:r>
        </a:p>
      </dgm:t>
    </dgm:pt>
    <dgm:pt modelId="{520AB359-CF83-4749-9B4A-4F4F1E12DB33}" type="parTrans" cxnId="{C823A676-5C80-FF43-A587-7D9A5CE48A5C}">
      <dgm:prSet/>
      <dgm:spPr/>
      <dgm:t>
        <a:bodyPr/>
        <a:lstStyle/>
        <a:p>
          <a:endParaRPr lang="en-US"/>
        </a:p>
      </dgm:t>
    </dgm:pt>
    <dgm:pt modelId="{599D9145-9BA2-7340-9203-DC9AA51B293B}" type="sibTrans" cxnId="{C823A676-5C80-FF43-A587-7D9A5CE48A5C}">
      <dgm:prSet/>
      <dgm:spPr/>
      <dgm:t>
        <a:bodyPr/>
        <a:lstStyle/>
        <a:p>
          <a:endParaRPr lang="en-US"/>
        </a:p>
      </dgm:t>
    </dgm:pt>
    <dgm:pt modelId="{75F70860-C805-764D-A4C1-6A472AEAF5BA}">
      <dgm:prSet phldrT="[Text]" custT="1"/>
      <dgm:spPr>
        <a:solidFill>
          <a:schemeClr val="accent2"/>
        </a:solidFill>
        <a:ln>
          <a:noFill/>
        </a:ln>
      </dgm:spPr>
      <dgm:t>
        <a:bodyPr lIns="128016" tIns="128016" rIns="128016" anchor="ctr"/>
        <a:lstStyle/>
        <a:p>
          <a:pPr marL="0" indent="6350" algn="ctr">
            <a:buNone/>
            <a:tabLst/>
          </a:pPr>
          <a:r>
            <a:rPr lang="en-US" sz="2400" b="1" i="0" dirty="0">
              <a:latin typeface="Barlow Condensed SemiBold" pitchFamily="2" charset="77"/>
            </a:rPr>
            <a:t>Death benefit</a:t>
          </a:r>
        </a:p>
      </dgm:t>
    </dgm:pt>
    <dgm:pt modelId="{F86B2B53-3688-F145-A811-EB997653A110}" type="parTrans" cxnId="{72FF6500-DD1F-1844-84DE-68E676F2990A}">
      <dgm:prSet/>
      <dgm:spPr/>
      <dgm:t>
        <a:bodyPr/>
        <a:lstStyle/>
        <a:p>
          <a:endParaRPr lang="en-US"/>
        </a:p>
      </dgm:t>
    </dgm:pt>
    <dgm:pt modelId="{AC3A73EB-6F88-174F-9E88-306E50E39C99}" type="sibTrans" cxnId="{72FF6500-DD1F-1844-84DE-68E676F2990A}">
      <dgm:prSet/>
      <dgm:spPr/>
      <dgm:t>
        <a:bodyPr/>
        <a:lstStyle/>
        <a:p>
          <a:endParaRPr lang="en-US"/>
        </a:p>
      </dgm:t>
    </dgm:pt>
    <dgm:pt modelId="{92F94B4A-86DF-7945-B5E2-AA5ABBC48C24}" type="pres">
      <dgm:prSet presAssocID="{4AA38830-897B-3C4B-8FAC-B54E4141252C}" presName="Name0" presStyleCnt="0">
        <dgm:presLayoutVars>
          <dgm:chMax val="2"/>
          <dgm:chPref val="2"/>
          <dgm:animLvl val="lvl"/>
        </dgm:presLayoutVars>
      </dgm:prSet>
      <dgm:spPr/>
    </dgm:pt>
    <dgm:pt modelId="{1AAC5E4C-5653-D846-B2F3-4147D0E64CAE}" type="pres">
      <dgm:prSet presAssocID="{4AA38830-897B-3C4B-8FAC-B54E4141252C}" presName="LeftText" presStyleLbl="revTx" presStyleIdx="0" presStyleCnt="0">
        <dgm:presLayoutVars>
          <dgm:bulletEnabled val="1"/>
        </dgm:presLayoutVars>
      </dgm:prSet>
      <dgm:spPr/>
    </dgm:pt>
    <dgm:pt modelId="{D9B2BF64-7602-1A41-988C-996702FDE161}" type="pres">
      <dgm:prSet presAssocID="{4AA38830-897B-3C4B-8FAC-B54E4141252C}" presName="LeftNode" presStyleLbl="bgImgPlace1" presStyleIdx="0" presStyleCnt="2" custScaleX="122626" custScaleY="116176" custLinFactNeighborX="-14699" custLinFactNeighborY="-1377">
        <dgm:presLayoutVars>
          <dgm:chMax val="2"/>
          <dgm:chPref val="2"/>
        </dgm:presLayoutVars>
      </dgm:prSet>
      <dgm:spPr>
        <a:prstGeom prst="snip1Rect">
          <a:avLst/>
        </a:prstGeom>
      </dgm:spPr>
    </dgm:pt>
    <dgm:pt modelId="{EB6AEBA4-3869-9846-AB7B-4F52696156F6}" type="pres">
      <dgm:prSet presAssocID="{4AA38830-897B-3C4B-8FAC-B54E4141252C}" presName="RightText" presStyleLbl="revTx" presStyleIdx="0" presStyleCnt="0">
        <dgm:presLayoutVars>
          <dgm:bulletEnabled val="1"/>
        </dgm:presLayoutVars>
      </dgm:prSet>
      <dgm:spPr/>
    </dgm:pt>
    <dgm:pt modelId="{2E241088-FB4A-0B4A-A714-AB437C45ADED}" type="pres">
      <dgm:prSet presAssocID="{4AA38830-897B-3C4B-8FAC-B54E4141252C}" presName="RightNode" presStyleLbl="bgImgPlace1" presStyleIdx="1" presStyleCnt="2" custScaleY="72562" custLinFactNeighborX="-2084" custLinFactNeighborY="-23047">
        <dgm:presLayoutVars>
          <dgm:chMax val="0"/>
          <dgm:chPref val="0"/>
        </dgm:presLayoutVars>
      </dgm:prSet>
      <dgm:spPr>
        <a:prstGeom prst="snip1Rect">
          <a:avLst/>
        </a:prstGeom>
      </dgm:spPr>
    </dgm:pt>
    <dgm:pt modelId="{E6C3C45E-CCA8-1641-B3F4-149DE55A43BD}" type="pres">
      <dgm:prSet presAssocID="{4AA38830-897B-3C4B-8FAC-B54E4141252C}" presName="TopArrow" presStyleLbl="node1" presStyleIdx="0" presStyleCnt="2" custFlipHor="1" custScaleX="149362" custScaleY="149362" custLinFactNeighborX="-10964" custLinFactNeighborY="-11093"/>
      <dgm:spPr>
        <a:solidFill>
          <a:schemeClr val="accent2"/>
        </a:solidFill>
        <a:ln>
          <a:noFill/>
        </a:ln>
      </dgm:spPr>
    </dgm:pt>
    <dgm:pt modelId="{1B7E5D50-AFA0-0744-B0F4-F38D1DB7927F}" type="pres">
      <dgm:prSet presAssocID="{4AA38830-897B-3C4B-8FAC-B54E4141252C}" presName="BottomArrow" presStyleLbl="node1" presStyleIdx="1" presStyleCnt="2"/>
      <dgm:spPr>
        <a:noFill/>
        <a:ln>
          <a:noFill/>
        </a:ln>
      </dgm:spPr>
    </dgm:pt>
  </dgm:ptLst>
  <dgm:cxnLst>
    <dgm:cxn modelId="{72FF6500-DD1F-1844-84DE-68E676F2990A}" srcId="{590EA509-9D90-1B42-A743-E48F39CA781D}" destId="{75F70860-C805-764D-A4C1-6A472AEAF5BA}" srcOrd="0" destOrd="0" parTransId="{F86B2B53-3688-F145-A811-EB997653A110}" sibTransId="{AC3A73EB-6F88-174F-9E88-306E50E39C99}"/>
    <dgm:cxn modelId="{01B8B80F-263E-ED4C-9445-D9F030412E4E}" type="presOf" srcId="{75F70860-C805-764D-A4C1-6A472AEAF5BA}" destId="{2E241088-FB4A-0B4A-A714-AB437C45ADED}" srcOrd="1" destOrd="1" presId="urn:microsoft.com/office/officeart/2009/layout/ReverseList"/>
    <dgm:cxn modelId="{D974C212-636D-B340-82C7-220038494326}" srcId="{69925EEF-9006-8641-93E1-DC3D879AFA20}" destId="{C2A5A02D-ACE8-9044-A039-BF0C8813E19B}" srcOrd="0" destOrd="0" parTransId="{1709903D-2A76-944E-A12F-A384A63586DD}" sibTransId="{ED7C91C5-623A-2C46-B700-89FD375232C9}"/>
    <dgm:cxn modelId="{EBFDF52F-BB96-574E-A3D8-3D1D02D4919D}" type="presOf" srcId="{590EA509-9D90-1B42-A743-E48F39CA781D}" destId="{2E241088-FB4A-0B4A-A714-AB437C45ADED}" srcOrd="1" destOrd="0" presId="urn:microsoft.com/office/officeart/2009/layout/ReverseList"/>
    <dgm:cxn modelId="{7C72C26F-C5DE-A24E-B57D-186033BA136C}" type="presOf" srcId="{C2A5A02D-ACE8-9044-A039-BF0C8813E19B}" destId="{1AAC5E4C-5653-D846-B2F3-4147D0E64CAE}" srcOrd="0" destOrd="1" presId="urn:microsoft.com/office/officeart/2009/layout/ReverseList"/>
    <dgm:cxn modelId="{0BBDE651-3EB8-BD48-8D5E-48B3BF5CBB80}" type="presOf" srcId="{69925EEF-9006-8641-93E1-DC3D879AFA20}" destId="{1AAC5E4C-5653-D846-B2F3-4147D0E64CAE}" srcOrd="0" destOrd="0" presId="urn:microsoft.com/office/officeart/2009/layout/ReverseList"/>
    <dgm:cxn modelId="{C823A676-5C80-FF43-A587-7D9A5CE48A5C}" srcId="{4AA38830-897B-3C4B-8FAC-B54E4141252C}" destId="{590EA509-9D90-1B42-A743-E48F39CA781D}" srcOrd="1" destOrd="0" parTransId="{520AB359-CF83-4749-9B4A-4F4F1E12DB33}" sibTransId="{599D9145-9BA2-7340-9203-DC9AA51B293B}"/>
    <dgm:cxn modelId="{D455299E-B471-FC42-85E5-56548D874E06}" type="presOf" srcId="{75F70860-C805-764D-A4C1-6A472AEAF5BA}" destId="{EB6AEBA4-3869-9846-AB7B-4F52696156F6}" srcOrd="0" destOrd="1" presId="urn:microsoft.com/office/officeart/2009/layout/ReverseList"/>
    <dgm:cxn modelId="{B55F6CB4-641E-CC4D-82C3-BB819E3DA5EB}" srcId="{4AA38830-897B-3C4B-8FAC-B54E4141252C}" destId="{69925EEF-9006-8641-93E1-DC3D879AFA20}" srcOrd="0" destOrd="0" parTransId="{35B3D577-1DF6-B946-8F5B-62A2FEEE4DB3}" sibTransId="{2681C5A6-4445-1048-9BD1-197BD45E8C1D}"/>
    <dgm:cxn modelId="{2D0B37B8-76C4-6F47-8C8B-67D6F2B0F6E9}" type="presOf" srcId="{69925EEF-9006-8641-93E1-DC3D879AFA20}" destId="{D9B2BF64-7602-1A41-988C-996702FDE161}" srcOrd="1" destOrd="0" presId="urn:microsoft.com/office/officeart/2009/layout/ReverseList"/>
    <dgm:cxn modelId="{2441E5C2-62A7-EA4D-BC07-D885119FDDB1}" type="presOf" srcId="{590EA509-9D90-1B42-A743-E48F39CA781D}" destId="{EB6AEBA4-3869-9846-AB7B-4F52696156F6}" srcOrd="0" destOrd="0" presId="urn:microsoft.com/office/officeart/2009/layout/ReverseList"/>
    <dgm:cxn modelId="{FA607FDD-286D-144E-8330-3540FD729ABF}" type="presOf" srcId="{C2A5A02D-ACE8-9044-A039-BF0C8813E19B}" destId="{D9B2BF64-7602-1A41-988C-996702FDE161}" srcOrd="1" destOrd="1" presId="urn:microsoft.com/office/officeart/2009/layout/ReverseList"/>
    <dgm:cxn modelId="{AE0D10F6-C919-0841-940C-01F03C78EB92}" type="presOf" srcId="{4AA38830-897B-3C4B-8FAC-B54E4141252C}" destId="{92F94B4A-86DF-7945-B5E2-AA5ABBC48C24}" srcOrd="0" destOrd="0" presId="urn:microsoft.com/office/officeart/2009/layout/ReverseList"/>
    <dgm:cxn modelId="{932421A1-CD00-7F45-A9AC-63E6F463D673}" type="presParOf" srcId="{92F94B4A-86DF-7945-B5E2-AA5ABBC48C24}" destId="{1AAC5E4C-5653-D846-B2F3-4147D0E64CAE}" srcOrd="0" destOrd="0" presId="urn:microsoft.com/office/officeart/2009/layout/ReverseList"/>
    <dgm:cxn modelId="{EB24FF5E-0819-E64B-ABA6-9C2CA697E83F}" type="presParOf" srcId="{92F94B4A-86DF-7945-B5E2-AA5ABBC48C24}" destId="{D9B2BF64-7602-1A41-988C-996702FDE161}" srcOrd="1" destOrd="0" presId="urn:microsoft.com/office/officeart/2009/layout/ReverseList"/>
    <dgm:cxn modelId="{30283012-9DDD-2B45-80FD-1F8797AC2007}" type="presParOf" srcId="{92F94B4A-86DF-7945-B5E2-AA5ABBC48C24}" destId="{EB6AEBA4-3869-9846-AB7B-4F52696156F6}" srcOrd="2" destOrd="0" presId="urn:microsoft.com/office/officeart/2009/layout/ReverseList"/>
    <dgm:cxn modelId="{AA0D4D64-7389-AF45-960C-5B3DAB582938}" type="presParOf" srcId="{92F94B4A-86DF-7945-B5E2-AA5ABBC48C24}" destId="{2E241088-FB4A-0B4A-A714-AB437C45ADED}" srcOrd="3" destOrd="0" presId="urn:microsoft.com/office/officeart/2009/layout/ReverseList"/>
    <dgm:cxn modelId="{704AB1A7-FCBE-554F-980E-DA1B55560F93}" type="presParOf" srcId="{92F94B4A-86DF-7945-B5E2-AA5ABBC48C24}" destId="{E6C3C45E-CCA8-1641-B3F4-149DE55A43BD}" srcOrd="4" destOrd="0" presId="urn:microsoft.com/office/officeart/2009/layout/ReverseList"/>
    <dgm:cxn modelId="{2A04C325-A007-E447-BF58-653388D82399}" type="presParOf" srcId="{92F94B4A-86DF-7945-B5E2-AA5ABBC48C24}" destId="{1B7E5D50-AFA0-0744-B0F4-F38D1DB7927F}" srcOrd="5" destOrd="0" presId="urn:microsoft.com/office/officeart/2009/layout/ReverseList"/>
  </dgm:cxnLst>
  <dgm:bg>
    <a:effectLst>
      <a:outerShdw blurRad="101600" dist="101600" dir="2700000" algn="ctr" rotWithShape="0">
        <a:srgbClr val="000000">
          <a:alpha val="20000"/>
        </a:srgb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84D4DF0-632E-3F4B-8036-CD3828220C74}" type="doc">
      <dgm:prSet loTypeId="urn:microsoft.com/office/officeart/2008/layout/VerticalCurvedList" loCatId="" qsTypeId="urn:microsoft.com/office/officeart/2005/8/quickstyle/simple1" qsCatId="simple" csTypeId="urn:microsoft.com/office/officeart/2005/8/colors/colorful2" csCatId="colorful" phldr="1"/>
      <dgm:spPr/>
      <dgm:t>
        <a:bodyPr/>
        <a:lstStyle/>
        <a:p>
          <a:endParaRPr lang="en-US"/>
        </a:p>
      </dgm:t>
    </dgm:pt>
    <dgm:pt modelId="{F9FA693D-20EC-6042-91EB-B2870EFA41EB}">
      <dgm:prSet phldrT="[Text]" custT="1"/>
      <dgm:spPr>
        <a:solidFill>
          <a:srgbClr val="FFD100"/>
        </a:solidFill>
        <a:ln>
          <a:noFill/>
        </a:ln>
        <a:effectLst>
          <a:outerShdw blurRad="101600" dist="101600" dir="2700000" algn="ctr" rotWithShape="0">
            <a:srgbClr val="000000">
              <a:alpha val="20000"/>
            </a:srgbClr>
          </a:outerShdw>
        </a:effectLst>
      </dgm:spPr>
      <dgm:t>
        <a:bodyPr/>
        <a:lstStyle/>
        <a:p>
          <a:pPr>
            <a:buFont typeface="Symbol" pitchFamily="2" charset="2"/>
            <a:buChar char=""/>
          </a:pPr>
          <a:r>
            <a:rPr lang="en-US" sz="3200" b="1" i="0" dirty="0">
              <a:solidFill>
                <a:schemeClr val="tx1"/>
              </a:solidFill>
              <a:latin typeface="Barlow Condensed SemiBold" pitchFamily="2" charset="77"/>
            </a:rPr>
            <a:t>CAUTIOUS PREPARERS</a:t>
          </a:r>
        </a:p>
      </dgm:t>
    </dgm:pt>
    <dgm:pt modelId="{18454853-2753-E14E-A526-1123C650038D}" type="parTrans" cxnId="{42681C32-DCF0-9D49-865A-EC52B2C670E4}">
      <dgm:prSet/>
      <dgm:spPr/>
      <dgm:t>
        <a:bodyPr/>
        <a:lstStyle/>
        <a:p>
          <a:endParaRPr lang="en-US"/>
        </a:p>
      </dgm:t>
    </dgm:pt>
    <dgm:pt modelId="{02EC2AF4-C464-054A-ABD9-8D2086595F9B}" type="sibTrans" cxnId="{42681C32-DCF0-9D49-865A-EC52B2C670E4}">
      <dgm:prSet/>
      <dgm:spPr>
        <a:solidFill>
          <a:schemeClr val="accent3"/>
        </a:solidFill>
        <a:ln>
          <a:solidFill>
            <a:srgbClr val="FFD100"/>
          </a:solidFill>
        </a:ln>
      </dgm:spPr>
      <dgm:t>
        <a:bodyPr/>
        <a:lstStyle/>
        <a:p>
          <a:endParaRPr lang="en-US"/>
        </a:p>
      </dgm:t>
    </dgm:pt>
    <dgm:pt modelId="{01976BA5-65D6-024E-9C75-F1DBF967A073}">
      <dgm:prSet custT="1"/>
      <dgm:spPr>
        <a:solidFill>
          <a:srgbClr val="FFD100"/>
        </a:solidFill>
        <a:ln>
          <a:noFill/>
        </a:ln>
        <a:effectLst>
          <a:outerShdw blurRad="101600" dist="101600" dir="2700000" algn="ctr" rotWithShape="0">
            <a:srgbClr val="000000">
              <a:alpha val="20000"/>
            </a:srgbClr>
          </a:outerShdw>
        </a:effectLst>
      </dgm:spPr>
      <dgm:t>
        <a:bodyPr/>
        <a:lstStyle/>
        <a:p>
          <a:pPr>
            <a:buFont typeface="Symbol" pitchFamily="2" charset="2"/>
            <a:buChar char=""/>
          </a:pPr>
          <a:r>
            <a:rPr lang="en-US" sz="3200" b="1" i="0" dirty="0">
              <a:solidFill>
                <a:schemeClr val="tx1"/>
              </a:solidFill>
              <a:latin typeface="Barlow Condensed SemiBold" pitchFamily="2" charset="77"/>
            </a:rPr>
            <a:t>AMBITIOUS RISK TAKERS</a:t>
          </a:r>
        </a:p>
      </dgm:t>
    </dgm:pt>
    <dgm:pt modelId="{4D9244CF-C56F-E44F-A5A6-98C19295CFCA}" type="parTrans" cxnId="{AF7FF3F5-B3BF-454C-826C-E67C8502EF38}">
      <dgm:prSet/>
      <dgm:spPr/>
      <dgm:t>
        <a:bodyPr/>
        <a:lstStyle/>
        <a:p>
          <a:endParaRPr lang="en-US"/>
        </a:p>
      </dgm:t>
    </dgm:pt>
    <dgm:pt modelId="{37CAFCB6-7961-754F-AEDD-AB31465E6C66}" type="sibTrans" cxnId="{AF7FF3F5-B3BF-454C-826C-E67C8502EF38}">
      <dgm:prSet/>
      <dgm:spPr/>
      <dgm:t>
        <a:bodyPr/>
        <a:lstStyle/>
        <a:p>
          <a:endParaRPr lang="en-US"/>
        </a:p>
      </dgm:t>
    </dgm:pt>
    <dgm:pt modelId="{CA3DA742-2AC1-D741-9FE8-6807F71ED1FA}">
      <dgm:prSet custT="1"/>
      <dgm:spPr>
        <a:solidFill>
          <a:srgbClr val="FFD100"/>
        </a:solidFill>
        <a:ln>
          <a:noFill/>
        </a:ln>
        <a:effectLst>
          <a:outerShdw blurRad="101600" dist="101600" dir="2700000" algn="ctr" rotWithShape="0">
            <a:srgbClr val="000000">
              <a:alpha val="20000"/>
            </a:srgbClr>
          </a:outerShdw>
        </a:effectLst>
      </dgm:spPr>
      <dgm:t>
        <a:bodyPr/>
        <a:lstStyle/>
        <a:p>
          <a:pPr>
            <a:buFont typeface="Symbol" pitchFamily="2" charset="2"/>
            <a:buChar char=""/>
          </a:pPr>
          <a:r>
            <a:rPr lang="en-US" sz="3200" b="1" i="0" dirty="0">
              <a:solidFill>
                <a:schemeClr val="tx1"/>
              </a:solidFill>
              <a:latin typeface="Barlow Condensed SemiBold" pitchFamily="2" charset="77"/>
            </a:rPr>
            <a:t>PURPOSEFUL PLANNERS</a:t>
          </a:r>
        </a:p>
      </dgm:t>
    </dgm:pt>
    <dgm:pt modelId="{E3FB1B60-1D05-3041-A5C0-20ED11BF9624}" type="parTrans" cxnId="{A638250F-0F0A-ED49-91DB-724D68FBA666}">
      <dgm:prSet/>
      <dgm:spPr/>
      <dgm:t>
        <a:bodyPr/>
        <a:lstStyle/>
        <a:p>
          <a:endParaRPr lang="en-US"/>
        </a:p>
      </dgm:t>
    </dgm:pt>
    <dgm:pt modelId="{4E7CE182-EDC2-F34C-968B-7E1598F92BC4}" type="sibTrans" cxnId="{A638250F-0F0A-ED49-91DB-724D68FBA666}">
      <dgm:prSet/>
      <dgm:spPr/>
      <dgm:t>
        <a:bodyPr/>
        <a:lstStyle/>
        <a:p>
          <a:endParaRPr lang="en-US"/>
        </a:p>
      </dgm:t>
    </dgm:pt>
    <dgm:pt modelId="{2791D123-53E2-E244-A1C0-BD59F02B8678}">
      <dgm:prSet custT="1"/>
      <dgm:spPr>
        <a:solidFill>
          <a:schemeClr val="accent2"/>
        </a:solidFill>
        <a:ln>
          <a:noFill/>
        </a:ln>
        <a:effectLst>
          <a:outerShdw blurRad="101600" dist="101600" dir="2700000" algn="ctr" rotWithShape="0">
            <a:srgbClr val="000000">
              <a:alpha val="20000"/>
            </a:srgbClr>
          </a:outerShdw>
        </a:effectLst>
      </dgm:spPr>
      <dgm:t>
        <a:bodyPr/>
        <a:lstStyle/>
        <a:p>
          <a:pPr>
            <a:buFont typeface="Symbol" pitchFamily="2" charset="2"/>
            <a:buChar char=""/>
          </a:pPr>
          <a:r>
            <a:rPr lang="en-US" sz="3200" b="0" i="0" dirty="0">
              <a:solidFill>
                <a:schemeClr val="tx1"/>
              </a:solidFill>
              <a:latin typeface="Barlow Condensed" pitchFamily="2" charset="77"/>
            </a:rPr>
            <a:t>UNCERTAIN STRUGGLERS</a:t>
          </a:r>
        </a:p>
      </dgm:t>
    </dgm:pt>
    <dgm:pt modelId="{1931B221-C045-DF4C-964B-FD32B1E8DC3D}" type="parTrans" cxnId="{BD823AF4-085C-F842-9686-157B24D64F2C}">
      <dgm:prSet/>
      <dgm:spPr/>
      <dgm:t>
        <a:bodyPr/>
        <a:lstStyle/>
        <a:p>
          <a:endParaRPr lang="en-US"/>
        </a:p>
      </dgm:t>
    </dgm:pt>
    <dgm:pt modelId="{39CDAC00-099C-8A49-8EF9-F6345093904B}" type="sibTrans" cxnId="{BD823AF4-085C-F842-9686-157B24D64F2C}">
      <dgm:prSet/>
      <dgm:spPr/>
      <dgm:t>
        <a:bodyPr/>
        <a:lstStyle/>
        <a:p>
          <a:endParaRPr lang="en-US"/>
        </a:p>
      </dgm:t>
    </dgm:pt>
    <dgm:pt modelId="{FA484DEA-DB52-3044-AC3C-D82A8FDC9D88}">
      <dgm:prSet custT="1"/>
      <dgm:spPr>
        <a:solidFill>
          <a:schemeClr val="accent2"/>
        </a:solidFill>
        <a:ln>
          <a:noFill/>
        </a:ln>
        <a:effectLst>
          <a:outerShdw blurRad="101600" dist="101600" dir="2700000" algn="ctr" rotWithShape="0">
            <a:srgbClr val="000000">
              <a:alpha val="20000"/>
            </a:srgbClr>
          </a:outerShdw>
        </a:effectLst>
      </dgm:spPr>
      <dgm:t>
        <a:bodyPr/>
        <a:lstStyle/>
        <a:p>
          <a:pPr>
            <a:buFont typeface="Symbol" pitchFamily="2" charset="2"/>
            <a:buChar char=""/>
          </a:pPr>
          <a:r>
            <a:rPr lang="en-US" sz="3200" b="0" i="0" dirty="0">
              <a:solidFill>
                <a:schemeClr val="tx1"/>
              </a:solidFill>
              <a:latin typeface="Barlow Condensed" pitchFamily="2" charset="77"/>
            </a:rPr>
            <a:t>OPTIMISTIC DREAMERS</a:t>
          </a:r>
        </a:p>
      </dgm:t>
    </dgm:pt>
    <dgm:pt modelId="{0ADCA28C-AF5F-074B-9DF5-33BCEFC6C2F7}" type="parTrans" cxnId="{4E2F1A81-ADDE-184F-AEF8-866E78C658D5}">
      <dgm:prSet/>
      <dgm:spPr/>
      <dgm:t>
        <a:bodyPr/>
        <a:lstStyle/>
        <a:p>
          <a:endParaRPr lang="en-US"/>
        </a:p>
      </dgm:t>
    </dgm:pt>
    <dgm:pt modelId="{A6DDD33F-B16B-C645-A21A-0B9DBD483166}" type="sibTrans" cxnId="{4E2F1A81-ADDE-184F-AEF8-866E78C658D5}">
      <dgm:prSet/>
      <dgm:spPr/>
      <dgm:t>
        <a:bodyPr/>
        <a:lstStyle/>
        <a:p>
          <a:endParaRPr lang="en-US"/>
        </a:p>
      </dgm:t>
    </dgm:pt>
    <dgm:pt modelId="{1A20C783-6E58-C24A-8FD5-D28303901E89}" type="pres">
      <dgm:prSet presAssocID="{C84D4DF0-632E-3F4B-8036-CD3828220C74}" presName="Name0" presStyleCnt="0">
        <dgm:presLayoutVars>
          <dgm:chMax val="7"/>
          <dgm:chPref val="7"/>
          <dgm:dir/>
        </dgm:presLayoutVars>
      </dgm:prSet>
      <dgm:spPr/>
    </dgm:pt>
    <dgm:pt modelId="{BF452ECB-08AD-3745-8EB1-3E0F54037335}" type="pres">
      <dgm:prSet presAssocID="{C84D4DF0-632E-3F4B-8036-CD3828220C74}" presName="Name1" presStyleCnt="0"/>
      <dgm:spPr/>
    </dgm:pt>
    <dgm:pt modelId="{22351B1A-E11D-8449-9E46-7B8EEFD0027C}" type="pres">
      <dgm:prSet presAssocID="{C84D4DF0-632E-3F4B-8036-CD3828220C74}" presName="cycle" presStyleCnt="0"/>
      <dgm:spPr/>
    </dgm:pt>
    <dgm:pt modelId="{FAC7FF5B-49C0-8B4A-AFDB-34BB4177048E}" type="pres">
      <dgm:prSet presAssocID="{C84D4DF0-632E-3F4B-8036-CD3828220C74}" presName="srcNode" presStyleLbl="node1" presStyleIdx="0" presStyleCnt="5"/>
      <dgm:spPr/>
    </dgm:pt>
    <dgm:pt modelId="{CCBE9C9B-E58C-1844-96CF-9CFF74BEAEEA}" type="pres">
      <dgm:prSet presAssocID="{C84D4DF0-632E-3F4B-8036-CD3828220C74}" presName="conn" presStyleLbl="parChTrans1D2" presStyleIdx="0" presStyleCnt="1"/>
      <dgm:spPr/>
    </dgm:pt>
    <dgm:pt modelId="{077252CA-9E47-F94E-8688-AB0A9E3FFB04}" type="pres">
      <dgm:prSet presAssocID="{C84D4DF0-632E-3F4B-8036-CD3828220C74}" presName="extraNode" presStyleLbl="node1" presStyleIdx="0" presStyleCnt="5"/>
      <dgm:spPr/>
    </dgm:pt>
    <dgm:pt modelId="{4669AC27-2B81-2142-8BA8-548E87D1249A}" type="pres">
      <dgm:prSet presAssocID="{C84D4DF0-632E-3F4B-8036-CD3828220C74}" presName="dstNode" presStyleLbl="node1" presStyleIdx="0" presStyleCnt="5"/>
      <dgm:spPr/>
    </dgm:pt>
    <dgm:pt modelId="{AC82E161-458B-844E-B825-17A4B307AA40}" type="pres">
      <dgm:prSet presAssocID="{F9FA693D-20EC-6042-91EB-B2870EFA41EB}" presName="text_1" presStyleLbl="node1" presStyleIdx="0" presStyleCnt="5">
        <dgm:presLayoutVars>
          <dgm:bulletEnabled val="1"/>
        </dgm:presLayoutVars>
      </dgm:prSet>
      <dgm:spPr/>
    </dgm:pt>
    <dgm:pt modelId="{2AE9875D-BADC-F347-A5E5-6AE57CC62CC9}" type="pres">
      <dgm:prSet presAssocID="{F9FA693D-20EC-6042-91EB-B2870EFA41EB}" presName="accent_1" presStyleCnt="0"/>
      <dgm:spPr/>
    </dgm:pt>
    <dgm:pt modelId="{8509685D-36DA-8443-8909-B45964657AF7}" type="pres">
      <dgm:prSet presAssocID="{F9FA693D-20EC-6042-91EB-B2870EFA41EB}" presName="accentRepeatNode" presStyleLbl="solidFgAcc1" presStyleIdx="0" presStyleCnt="5"/>
      <dgm:spPr>
        <a:solidFill>
          <a:schemeClr val="accent5"/>
        </a:solidFill>
        <a:ln>
          <a:noFill/>
        </a:ln>
        <a:effectLst>
          <a:outerShdw blurRad="101600" dist="101600" dir="2700000" algn="ctr" rotWithShape="0">
            <a:srgbClr val="000000">
              <a:alpha val="20000"/>
            </a:srgbClr>
          </a:outerShdw>
        </a:effectLst>
      </dgm:spPr>
    </dgm:pt>
    <dgm:pt modelId="{15032C4B-7AF7-C94B-ABD5-189922D640C2}" type="pres">
      <dgm:prSet presAssocID="{01976BA5-65D6-024E-9C75-F1DBF967A073}" presName="text_2" presStyleLbl="node1" presStyleIdx="1" presStyleCnt="5">
        <dgm:presLayoutVars>
          <dgm:bulletEnabled val="1"/>
        </dgm:presLayoutVars>
      </dgm:prSet>
      <dgm:spPr/>
    </dgm:pt>
    <dgm:pt modelId="{EBB95688-0555-3640-AD14-67D3EB3C6A83}" type="pres">
      <dgm:prSet presAssocID="{01976BA5-65D6-024E-9C75-F1DBF967A073}" presName="accent_2" presStyleCnt="0"/>
      <dgm:spPr/>
    </dgm:pt>
    <dgm:pt modelId="{F3C262A7-4EF6-F94F-99DD-3C1D3280FE56}" type="pres">
      <dgm:prSet presAssocID="{01976BA5-65D6-024E-9C75-F1DBF967A073}" presName="accentRepeatNode" presStyleLbl="solidFgAcc1" presStyleIdx="1" presStyleCnt="5"/>
      <dgm:spPr>
        <a:solidFill>
          <a:schemeClr val="accent5"/>
        </a:solidFill>
        <a:ln>
          <a:noFill/>
        </a:ln>
        <a:effectLst>
          <a:outerShdw blurRad="101600" dist="101600" dir="2700000" algn="ctr" rotWithShape="0">
            <a:srgbClr val="000000">
              <a:alpha val="20000"/>
            </a:srgbClr>
          </a:outerShdw>
        </a:effectLst>
      </dgm:spPr>
    </dgm:pt>
    <dgm:pt modelId="{A73569FD-2F27-9345-B67F-FFE6EE7C42AA}" type="pres">
      <dgm:prSet presAssocID="{CA3DA742-2AC1-D741-9FE8-6807F71ED1FA}" presName="text_3" presStyleLbl="node1" presStyleIdx="2" presStyleCnt="5">
        <dgm:presLayoutVars>
          <dgm:bulletEnabled val="1"/>
        </dgm:presLayoutVars>
      </dgm:prSet>
      <dgm:spPr/>
    </dgm:pt>
    <dgm:pt modelId="{4BAF7603-9C23-3B44-8FC3-F82012DBEDF0}" type="pres">
      <dgm:prSet presAssocID="{CA3DA742-2AC1-D741-9FE8-6807F71ED1FA}" presName="accent_3" presStyleCnt="0"/>
      <dgm:spPr/>
    </dgm:pt>
    <dgm:pt modelId="{6B389B0E-D012-704F-B308-DF2AC81906CA}" type="pres">
      <dgm:prSet presAssocID="{CA3DA742-2AC1-D741-9FE8-6807F71ED1FA}" presName="accentRepeatNode" presStyleLbl="solidFgAcc1" presStyleIdx="2" presStyleCnt="5"/>
      <dgm:spPr>
        <a:solidFill>
          <a:schemeClr val="accent5"/>
        </a:solidFill>
        <a:ln>
          <a:noFill/>
        </a:ln>
        <a:effectLst>
          <a:outerShdw blurRad="101600" dist="101600" dir="2700000" algn="ctr" rotWithShape="0">
            <a:srgbClr val="000000">
              <a:alpha val="20000"/>
            </a:srgbClr>
          </a:outerShdw>
        </a:effectLst>
      </dgm:spPr>
    </dgm:pt>
    <dgm:pt modelId="{B8948AAA-7BAC-CC4F-9E9C-A94CB6855BCD}" type="pres">
      <dgm:prSet presAssocID="{2791D123-53E2-E244-A1C0-BD59F02B8678}" presName="text_4" presStyleLbl="node1" presStyleIdx="3" presStyleCnt="5">
        <dgm:presLayoutVars>
          <dgm:bulletEnabled val="1"/>
        </dgm:presLayoutVars>
      </dgm:prSet>
      <dgm:spPr/>
    </dgm:pt>
    <dgm:pt modelId="{77290B9E-CC45-E740-9D0B-2D572A6B7605}" type="pres">
      <dgm:prSet presAssocID="{2791D123-53E2-E244-A1C0-BD59F02B8678}" presName="accent_4" presStyleCnt="0"/>
      <dgm:spPr/>
    </dgm:pt>
    <dgm:pt modelId="{5C77948E-9A26-834B-84B5-42AB45558162}" type="pres">
      <dgm:prSet presAssocID="{2791D123-53E2-E244-A1C0-BD59F02B8678}" presName="accentRepeatNode" presStyleLbl="solidFgAcc1" presStyleIdx="3" presStyleCnt="5"/>
      <dgm:spPr>
        <a:solidFill>
          <a:schemeClr val="accent5"/>
        </a:solidFill>
        <a:ln>
          <a:noFill/>
        </a:ln>
        <a:effectLst>
          <a:outerShdw blurRad="101600" dist="101600" dir="2700000" algn="ctr" rotWithShape="0">
            <a:srgbClr val="000000">
              <a:alpha val="20000"/>
            </a:srgbClr>
          </a:outerShdw>
        </a:effectLst>
      </dgm:spPr>
    </dgm:pt>
    <dgm:pt modelId="{7745017E-12C0-DE4C-B1F6-EF8B0FCE1EFD}" type="pres">
      <dgm:prSet presAssocID="{FA484DEA-DB52-3044-AC3C-D82A8FDC9D88}" presName="text_5" presStyleLbl="node1" presStyleIdx="4" presStyleCnt="5">
        <dgm:presLayoutVars>
          <dgm:bulletEnabled val="1"/>
        </dgm:presLayoutVars>
      </dgm:prSet>
      <dgm:spPr/>
    </dgm:pt>
    <dgm:pt modelId="{B2F7531B-F566-5F46-A2EB-7371FF3EEF92}" type="pres">
      <dgm:prSet presAssocID="{FA484DEA-DB52-3044-AC3C-D82A8FDC9D88}" presName="accent_5" presStyleCnt="0"/>
      <dgm:spPr/>
    </dgm:pt>
    <dgm:pt modelId="{32488496-E1A8-5447-995A-DC025A7FF57B}" type="pres">
      <dgm:prSet presAssocID="{FA484DEA-DB52-3044-AC3C-D82A8FDC9D88}" presName="accentRepeatNode" presStyleLbl="solidFgAcc1" presStyleIdx="4" presStyleCnt="5"/>
      <dgm:spPr>
        <a:solidFill>
          <a:schemeClr val="accent5"/>
        </a:solidFill>
        <a:ln>
          <a:noFill/>
        </a:ln>
        <a:effectLst>
          <a:outerShdw blurRad="101600" dist="101600" dir="2700000" algn="ctr" rotWithShape="0">
            <a:srgbClr val="000000">
              <a:alpha val="20000"/>
            </a:srgbClr>
          </a:outerShdw>
        </a:effectLst>
      </dgm:spPr>
    </dgm:pt>
  </dgm:ptLst>
  <dgm:cxnLst>
    <dgm:cxn modelId="{1DF18705-ADC8-D04A-9489-8EBF5D2ECAE1}" type="presOf" srcId="{02EC2AF4-C464-054A-ABD9-8D2086595F9B}" destId="{CCBE9C9B-E58C-1844-96CF-9CFF74BEAEEA}" srcOrd="0" destOrd="0" presId="urn:microsoft.com/office/officeart/2008/layout/VerticalCurvedList"/>
    <dgm:cxn modelId="{64020C08-81B5-9B40-BAA3-7E15ABAE913A}" type="presOf" srcId="{2791D123-53E2-E244-A1C0-BD59F02B8678}" destId="{B8948AAA-7BAC-CC4F-9E9C-A94CB6855BCD}" srcOrd="0" destOrd="0" presId="urn:microsoft.com/office/officeart/2008/layout/VerticalCurvedList"/>
    <dgm:cxn modelId="{A638250F-0F0A-ED49-91DB-724D68FBA666}" srcId="{C84D4DF0-632E-3F4B-8036-CD3828220C74}" destId="{CA3DA742-2AC1-D741-9FE8-6807F71ED1FA}" srcOrd="2" destOrd="0" parTransId="{E3FB1B60-1D05-3041-A5C0-20ED11BF9624}" sibTransId="{4E7CE182-EDC2-F34C-968B-7E1598F92BC4}"/>
    <dgm:cxn modelId="{4018B313-C711-034F-8870-15A1F98E0C7C}" type="presOf" srcId="{CA3DA742-2AC1-D741-9FE8-6807F71ED1FA}" destId="{A73569FD-2F27-9345-B67F-FFE6EE7C42AA}" srcOrd="0" destOrd="0" presId="urn:microsoft.com/office/officeart/2008/layout/VerticalCurvedList"/>
    <dgm:cxn modelId="{42681C32-DCF0-9D49-865A-EC52B2C670E4}" srcId="{C84D4DF0-632E-3F4B-8036-CD3828220C74}" destId="{F9FA693D-20EC-6042-91EB-B2870EFA41EB}" srcOrd="0" destOrd="0" parTransId="{18454853-2753-E14E-A526-1123C650038D}" sibTransId="{02EC2AF4-C464-054A-ABD9-8D2086595F9B}"/>
    <dgm:cxn modelId="{B4A23670-5E17-DF40-B268-B0DB8844CF47}" type="presOf" srcId="{FA484DEA-DB52-3044-AC3C-D82A8FDC9D88}" destId="{7745017E-12C0-DE4C-B1F6-EF8B0FCE1EFD}" srcOrd="0" destOrd="0" presId="urn:microsoft.com/office/officeart/2008/layout/VerticalCurvedList"/>
    <dgm:cxn modelId="{21B3CE52-F125-7A40-B82B-0E905F083E4B}" type="presOf" srcId="{F9FA693D-20EC-6042-91EB-B2870EFA41EB}" destId="{AC82E161-458B-844E-B825-17A4B307AA40}" srcOrd="0" destOrd="0" presId="urn:microsoft.com/office/officeart/2008/layout/VerticalCurvedList"/>
    <dgm:cxn modelId="{F4AD6D75-70C8-A44C-BCDD-C7D4F1E5AB4C}" type="presOf" srcId="{01976BA5-65D6-024E-9C75-F1DBF967A073}" destId="{15032C4B-7AF7-C94B-ABD5-189922D640C2}" srcOrd="0" destOrd="0" presId="urn:microsoft.com/office/officeart/2008/layout/VerticalCurvedList"/>
    <dgm:cxn modelId="{4E2F1A81-ADDE-184F-AEF8-866E78C658D5}" srcId="{C84D4DF0-632E-3F4B-8036-CD3828220C74}" destId="{FA484DEA-DB52-3044-AC3C-D82A8FDC9D88}" srcOrd="4" destOrd="0" parTransId="{0ADCA28C-AF5F-074B-9DF5-33BCEFC6C2F7}" sibTransId="{A6DDD33F-B16B-C645-A21A-0B9DBD483166}"/>
    <dgm:cxn modelId="{D4F04DA6-6350-E146-BD1D-6B9B23175278}" type="presOf" srcId="{C84D4DF0-632E-3F4B-8036-CD3828220C74}" destId="{1A20C783-6E58-C24A-8FD5-D28303901E89}" srcOrd="0" destOrd="0" presId="urn:microsoft.com/office/officeart/2008/layout/VerticalCurvedList"/>
    <dgm:cxn modelId="{BD823AF4-085C-F842-9686-157B24D64F2C}" srcId="{C84D4DF0-632E-3F4B-8036-CD3828220C74}" destId="{2791D123-53E2-E244-A1C0-BD59F02B8678}" srcOrd="3" destOrd="0" parTransId="{1931B221-C045-DF4C-964B-FD32B1E8DC3D}" sibTransId="{39CDAC00-099C-8A49-8EF9-F6345093904B}"/>
    <dgm:cxn modelId="{AF7FF3F5-B3BF-454C-826C-E67C8502EF38}" srcId="{C84D4DF0-632E-3F4B-8036-CD3828220C74}" destId="{01976BA5-65D6-024E-9C75-F1DBF967A073}" srcOrd="1" destOrd="0" parTransId="{4D9244CF-C56F-E44F-A5A6-98C19295CFCA}" sibTransId="{37CAFCB6-7961-754F-AEDD-AB31465E6C66}"/>
    <dgm:cxn modelId="{79774B80-C5F4-004C-9843-821E2560293B}" type="presParOf" srcId="{1A20C783-6E58-C24A-8FD5-D28303901E89}" destId="{BF452ECB-08AD-3745-8EB1-3E0F54037335}" srcOrd="0" destOrd="0" presId="urn:microsoft.com/office/officeart/2008/layout/VerticalCurvedList"/>
    <dgm:cxn modelId="{B92154BD-1CE8-B142-B2E4-12EFE4576EE0}" type="presParOf" srcId="{BF452ECB-08AD-3745-8EB1-3E0F54037335}" destId="{22351B1A-E11D-8449-9E46-7B8EEFD0027C}" srcOrd="0" destOrd="0" presId="urn:microsoft.com/office/officeart/2008/layout/VerticalCurvedList"/>
    <dgm:cxn modelId="{46A2A139-0B36-8C4E-B803-B92D480722F4}" type="presParOf" srcId="{22351B1A-E11D-8449-9E46-7B8EEFD0027C}" destId="{FAC7FF5B-49C0-8B4A-AFDB-34BB4177048E}" srcOrd="0" destOrd="0" presId="urn:microsoft.com/office/officeart/2008/layout/VerticalCurvedList"/>
    <dgm:cxn modelId="{43C32967-BA67-A44B-89A2-46A9F5F5987D}" type="presParOf" srcId="{22351B1A-E11D-8449-9E46-7B8EEFD0027C}" destId="{CCBE9C9B-E58C-1844-96CF-9CFF74BEAEEA}" srcOrd="1" destOrd="0" presId="urn:microsoft.com/office/officeart/2008/layout/VerticalCurvedList"/>
    <dgm:cxn modelId="{6F988841-841D-2741-B2C7-E31A175AA056}" type="presParOf" srcId="{22351B1A-E11D-8449-9E46-7B8EEFD0027C}" destId="{077252CA-9E47-F94E-8688-AB0A9E3FFB04}" srcOrd="2" destOrd="0" presId="urn:microsoft.com/office/officeart/2008/layout/VerticalCurvedList"/>
    <dgm:cxn modelId="{FEDD7079-47C3-4748-91BF-3E8B582AF3A1}" type="presParOf" srcId="{22351B1A-E11D-8449-9E46-7B8EEFD0027C}" destId="{4669AC27-2B81-2142-8BA8-548E87D1249A}" srcOrd="3" destOrd="0" presId="urn:microsoft.com/office/officeart/2008/layout/VerticalCurvedList"/>
    <dgm:cxn modelId="{F8EFE3BD-DE8C-7049-961D-12B832376AC8}" type="presParOf" srcId="{BF452ECB-08AD-3745-8EB1-3E0F54037335}" destId="{AC82E161-458B-844E-B825-17A4B307AA40}" srcOrd="1" destOrd="0" presId="urn:microsoft.com/office/officeart/2008/layout/VerticalCurvedList"/>
    <dgm:cxn modelId="{74A54D4C-39EA-0A49-9645-5FA7BF1C05F6}" type="presParOf" srcId="{BF452ECB-08AD-3745-8EB1-3E0F54037335}" destId="{2AE9875D-BADC-F347-A5E5-6AE57CC62CC9}" srcOrd="2" destOrd="0" presId="urn:microsoft.com/office/officeart/2008/layout/VerticalCurvedList"/>
    <dgm:cxn modelId="{06B098F8-5F04-C04B-BF90-9679F34AC695}" type="presParOf" srcId="{2AE9875D-BADC-F347-A5E5-6AE57CC62CC9}" destId="{8509685D-36DA-8443-8909-B45964657AF7}" srcOrd="0" destOrd="0" presId="urn:microsoft.com/office/officeart/2008/layout/VerticalCurvedList"/>
    <dgm:cxn modelId="{6DE55843-F09E-D343-B3DA-AC54651F2E0D}" type="presParOf" srcId="{BF452ECB-08AD-3745-8EB1-3E0F54037335}" destId="{15032C4B-7AF7-C94B-ABD5-189922D640C2}" srcOrd="3" destOrd="0" presId="urn:microsoft.com/office/officeart/2008/layout/VerticalCurvedList"/>
    <dgm:cxn modelId="{3F1DD8E9-54D3-EF4F-93F5-ED0A0704AA90}" type="presParOf" srcId="{BF452ECB-08AD-3745-8EB1-3E0F54037335}" destId="{EBB95688-0555-3640-AD14-67D3EB3C6A83}" srcOrd="4" destOrd="0" presId="urn:microsoft.com/office/officeart/2008/layout/VerticalCurvedList"/>
    <dgm:cxn modelId="{A0949804-23A5-E442-8727-FBF9E89A5444}" type="presParOf" srcId="{EBB95688-0555-3640-AD14-67D3EB3C6A83}" destId="{F3C262A7-4EF6-F94F-99DD-3C1D3280FE56}" srcOrd="0" destOrd="0" presId="urn:microsoft.com/office/officeart/2008/layout/VerticalCurvedList"/>
    <dgm:cxn modelId="{4654D451-F8B5-874C-AEAB-5D9CFD9CDD6E}" type="presParOf" srcId="{BF452ECB-08AD-3745-8EB1-3E0F54037335}" destId="{A73569FD-2F27-9345-B67F-FFE6EE7C42AA}" srcOrd="5" destOrd="0" presId="urn:microsoft.com/office/officeart/2008/layout/VerticalCurvedList"/>
    <dgm:cxn modelId="{DA25D4EB-AAB3-EF41-A404-E635A719B152}" type="presParOf" srcId="{BF452ECB-08AD-3745-8EB1-3E0F54037335}" destId="{4BAF7603-9C23-3B44-8FC3-F82012DBEDF0}" srcOrd="6" destOrd="0" presId="urn:microsoft.com/office/officeart/2008/layout/VerticalCurvedList"/>
    <dgm:cxn modelId="{AA732B5E-1707-8F4E-9113-FEA39D57BA68}" type="presParOf" srcId="{4BAF7603-9C23-3B44-8FC3-F82012DBEDF0}" destId="{6B389B0E-D012-704F-B308-DF2AC81906CA}" srcOrd="0" destOrd="0" presId="urn:microsoft.com/office/officeart/2008/layout/VerticalCurvedList"/>
    <dgm:cxn modelId="{C6FA7C05-E640-8748-A9AB-DB59D45F829A}" type="presParOf" srcId="{BF452ECB-08AD-3745-8EB1-3E0F54037335}" destId="{B8948AAA-7BAC-CC4F-9E9C-A94CB6855BCD}" srcOrd="7" destOrd="0" presId="urn:microsoft.com/office/officeart/2008/layout/VerticalCurvedList"/>
    <dgm:cxn modelId="{3722A957-80DA-2F4E-9937-32DDF851AC47}" type="presParOf" srcId="{BF452ECB-08AD-3745-8EB1-3E0F54037335}" destId="{77290B9E-CC45-E740-9D0B-2D572A6B7605}" srcOrd="8" destOrd="0" presId="urn:microsoft.com/office/officeart/2008/layout/VerticalCurvedList"/>
    <dgm:cxn modelId="{0C8B471A-7420-304B-B70C-514C142C0A5A}" type="presParOf" srcId="{77290B9E-CC45-E740-9D0B-2D572A6B7605}" destId="{5C77948E-9A26-834B-84B5-42AB45558162}" srcOrd="0" destOrd="0" presId="urn:microsoft.com/office/officeart/2008/layout/VerticalCurvedList"/>
    <dgm:cxn modelId="{29521F4E-8425-E44B-896E-425ADFE2AE8C}" type="presParOf" srcId="{BF452ECB-08AD-3745-8EB1-3E0F54037335}" destId="{7745017E-12C0-DE4C-B1F6-EF8B0FCE1EFD}" srcOrd="9" destOrd="0" presId="urn:microsoft.com/office/officeart/2008/layout/VerticalCurvedList"/>
    <dgm:cxn modelId="{8EF5B1AE-C1D3-F94C-9A6F-4D6DDB5CB3F3}" type="presParOf" srcId="{BF452ECB-08AD-3745-8EB1-3E0F54037335}" destId="{B2F7531B-F566-5F46-A2EB-7371FF3EEF92}" srcOrd="10" destOrd="0" presId="urn:microsoft.com/office/officeart/2008/layout/VerticalCurvedList"/>
    <dgm:cxn modelId="{3D3BB11C-1530-2849-A33E-F6AD06883691}" type="presParOf" srcId="{B2F7531B-F566-5F46-A2EB-7371FF3EEF92}" destId="{32488496-E1A8-5447-995A-DC025A7FF57B}" srcOrd="0" destOrd="0" presId="urn:microsoft.com/office/officeart/2008/layout/VerticalCurvedList"/>
  </dgm:cxnLst>
  <dgm:bg>
    <a:effectLst>
      <a:outerShdw blurRad="101600" dist="101600" dir="2700000" algn="ctr" rotWithShape="0">
        <a:srgbClr val="000000">
          <a:alpha val="20000"/>
        </a:srgb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DB5541-3FE3-7149-AF9B-80FD87CEBBFF}">
      <dsp:nvSpPr>
        <dsp:cNvPr id="0" name=""/>
        <dsp:cNvSpPr/>
      </dsp:nvSpPr>
      <dsp:spPr>
        <a:xfrm flipH="1">
          <a:off x="473671" y="1281266"/>
          <a:ext cx="2560331" cy="1518399"/>
        </a:xfrm>
        <a:prstGeom prst="snip1Rect">
          <a:avLst/>
        </a:prstGeom>
        <a:solidFill>
          <a:schemeClr val="lt1">
            <a:alpha val="90000"/>
            <a:hueOff val="0"/>
            <a:satOff val="0"/>
            <a:lumOff val="0"/>
            <a:alphaOff val="0"/>
          </a:schemeClr>
        </a:solidFill>
        <a:ln w="12700" cap="flat" cmpd="sng" algn="ctr">
          <a:solidFill>
            <a:schemeClr val="accent2"/>
          </a:solid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dsp:style>
      <dsp:txBody>
        <a:bodyPr spcFirstLastPara="0" vert="horz" wrap="square" lIns="128016" tIns="128016" rIns="123825" bIns="123825" numCol="1" spcCol="1270" anchor="ctr" anchorCtr="0">
          <a:noAutofit/>
        </a:bodyPr>
        <a:lstStyle/>
        <a:p>
          <a:pPr marL="0" lvl="1" indent="6350" algn="ctr" defTabSz="1244600">
            <a:lnSpc>
              <a:spcPct val="90000"/>
            </a:lnSpc>
            <a:spcBef>
              <a:spcPct val="0"/>
            </a:spcBef>
            <a:spcAft>
              <a:spcPct val="15000"/>
            </a:spcAft>
            <a:buNone/>
            <a:tabLst/>
          </a:pPr>
          <a:r>
            <a:rPr lang="en-US" sz="2800" b="0" i="0" kern="1200" dirty="0">
              <a:latin typeface="Barlow Condensed Medium" pitchFamily="2" charset="77"/>
            </a:rPr>
            <a:t>Benefits sell, features tell</a:t>
          </a:r>
        </a:p>
      </dsp:txBody>
      <dsp:txXfrm>
        <a:off x="508614" y="1316209"/>
        <a:ext cx="2490445" cy="1123142"/>
      </dsp:txXfrm>
    </dsp:sp>
    <dsp:sp modelId="{E9A22D2A-AE6A-7344-809B-DBE5DB3590CA}">
      <dsp:nvSpPr>
        <dsp:cNvPr id="0" name=""/>
        <dsp:cNvSpPr/>
      </dsp:nvSpPr>
      <dsp:spPr>
        <a:xfrm>
          <a:off x="2087146" y="1468991"/>
          <a:ext cx="2553131" cy="2553131"/>
        </a:xfrm>
        <a:prstGeom prst="leftCircularArrow">
          <a:avLst>
            <a:gd name="adj1" fmla="val 2801"/>
            <a:gd name="adj2" fmla="val 341885"/>
            <a:gd name="adj3" fmla="val 2516040"/>
            <a:gd name="adj4" fmla="val 9423134"/>
            <a:gd name="adj5" fmla="val 3268"/>
          </a:avLst>
        </a:prstGeom>
        <a:solidFill>
          <a:schemeClr val="accent2"/>
        </a:solidFill>
        <a:ln>
          <a:noFill/>
        </a:ln>
        <a:effectLst>
          <a:outerShdw blurRad="101600" dist="101600" dir="2700000" algn="ctr" rotWithShape="0">
            <a:srgbClr val="000000">
              <a:alpha val="20000"/>
            </a:srgbClr>
          </a:outerShdw>
        </a:effectLst>
      </dsp:spPr>
      <dsp:style>
        <a:lnRef idx="0">
          <a:scrgbClr r="0" g="0" b="0"/>
        </a:lnRef>
        <a:fillRef idx="1">
          <a:scrgbClr r="0" g="0" b="0"/>
        </a:fillRef>
        <a:effectRef idx="0">
          <a:scrgbClr r="0" g="0" b="0"/>
        </a:effectRef>
        <a:fontRef idx="minor">
          <a:schemeClr val="lt1"/>
        </a:fontRef>
      </dsp:style>
    </dsp:sp>
    <dsp:sp modelId="{D8E8BA56-1B96-1C40-A66C-962220235D2A}">
      <dsp:nvSpPr>
        <dsp:cNvPr id="0" name=""/>
        <dsp:cNvSpPr/>
      </dsp:nvSpPr>
      <dsp:spPr>
        <a:xfrm>
          <a:off x="1181992" y="2371598"/>
          <a:ext cx="2155059" cy="856995"/>
        </a:xfrm>
        <a:prstGeom prst="roundRect">
          <a:avLst>
            <a:gd name="adj" fmla="val 10000"/>
          </a:avLst>
        </a:prstGeom>
        <a:solidFill>
          <a:schemeClr val="accent2"/>
        </a:solidFill>
        <a:ln w="12700" cap="flat" cmpd="sng" algn="ctr">
          <a:solidFill>
            <a:schemeClr val="accent2"/>
          </a:solid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50800" rIns="76200" bIns="50800" numCol="1" spcCol="1270" anchor="ctr" anchorCtr="0">
          <a:noAutofit/>
        </a:bodyPr>
        <a:lstStyle/>
        <a:p>
          <a:pPr marL="0" lvl="0" indent="0" algn="ctr" defTabSz="1778000">
            <a:lnSpc>
              <a:spcPct val="90000"/>
            </a:lnSpc>
            <a:spcBef>
              <a:spcPct val="0"/>
            </a:spcBef>
            <a:spcAft>
              <a:spcPct val="35000"/>
            </a:spcAft>
            <a:buNone/>
          </a:pPr>
          <a:r>
            <a:rPr lang="en-US" sz="4000" b="1" i="0" kern="1200" dirty="0">
              <a:solidFill>
                <a:schemeClr val="tx1"/>
              </a:solidFill>
              <a:latin typeface="Barlow Semi Condensed" pitchFamily="2" charset="77"/>
            </a:rPr>
            <a:t>OLD</a:t>
          </a:r>
          <a:endParaRPr lang="en-US" sz="3600" b="1" i="0" kern="1200" dirty="0">
            <a:solidFill>
              <a:schemeClr val="tx1"/>
            </a:solidFill>
            <a:latin typeface="Barlow Semi Condensed" pitchFamily="2" charset="77"/>
          </a:endParaRPr>
        </a:p>
      </dsp:txBody>
      <dsp:txXfrm>
        <a:off x="1207093" y="2396699"/>
        <a:ext cx="2104857" cy="806793"/>
      </dsp:txXfrm>
    </dsp:sp>
    <dsp:sp modelId="{DA398BAF-972A-D24B-9A36-91FACE121B6E}">
      <dsp:nvSpPr>
        <dsp:cNvPr id="0" name=""/>
        <dsp:cNvSpPr/>
      </dsp:nvSpPr>
      <dsp:spPr>
        <a:xfrm flipH="1">
          <a:off x="3576012" y="888273"/>
          <a:ext cx="2560331" cy="2302225"/>
        </a:xfrm>
        <a:prstGeom prst="snip1Rect">
          <a:avLst/>
        </a:prstGeom>
        <a:solidFill>
          <a:schemeClr val="lt1">
            <a:alpha val="90000"/>
            <a:hueOff val="0"/>
            <a:satOff val="0"/>
            <a:lumOff val="0"/>
            <a:alphaOff val="0"/>
          </a:schemeClr>
        </a:solidFill>
        <a:ln w="12700" cap="flat" cmpd="sng" algn="ctr">
          <a:solidFill>
            <a:srgbClr val="FFD100"/>
          </a:solid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dsp:style>
      <dsp:txBody>
        <a:bodyPr spcFirstLastPara="0" vert="horz" wrap="square" lIns="128016" tIns="128016" rIns="128016" bIns="123825" numCol="1" spcCol="1270" anchor="ctr" anchorCtr="0">
          <a:noAutofit/>
        </a:bodyPr>
        <a:lstStyle/>
        <a:p>
          <a:pPr marL="0" lvl="1" indent="6350" algn="ctr" defTabSz="1244600">
            <a:lnSpc>
              <a:spcPct val="90000"/>
            </a:lnSpc>
            <a:spcBef>
              <a:spcPct val="0"/>
            </a:spcBef>
            <a:spcAft>
              <a:spcPct val="15000"/>
            </a:spcAft>
            <a:buNone/>
            <a:tabLst/>
          </a:pPr>
          <a:r>
            <a:rPr lang="en-US" sz="2800" b="0" i="0" kern="1200" dirty="0">
              <a:latin typeface="Barlow Condensed Medium" pitchFamily="2" charset="77"/>
            </a:rPr>
            <a:t>People want the </a:t>
          </a:r>
          <a:r>
            <a:rPr lang="en-US" sz="2800" b="1" i="1" kern="1200" dirty="0">
              <a:solidFill>
                <a:schemeClr val="accent5"/>
              </a:solidFill>
              <a:latin typeface="Barlow Condensed SemiBold" pitchFamily="2" charset="77"/>
            </a:rPr>
            <a:t>feelings</a:t>
          </a:r>
          <a:r>
            <a:rPr lang="en-US" sz="2800" b="0" i="0" kern="1200" dirty="0">
              <a:latin typeface="Barlow Condensed Medium" pitchFamily="2" charset="77"/>
            </a:rPr>
            <a:t> a product delivers for them</a:t>
          </a:r>
        </a:p>
      </dsp:txBody>
      <dsp:txXfrm>
        <a:off x="3628993" y="1434588"/>
        <a:ext cx="2454369" cy="1702929"/>
      </dsp:txXfrm>
    </dsp:sp>
    <dsp:sp modelId="{C9F53060-5D4B-7845-989B-FA9913AE3E94}">
      <dsp:nvSpPr>
        <dsp:cNvPr id="0" name=""/>
        <dsp:cNvSpPr/>
      </dsp:nvSpPr>
      <dsp:spPr>
        <a:xfrm>
          <a:off x="4363359" y="451975"/>
          <a:ext cx="2155059" cy="856995"/>
        </a:xfrm>
        <a:prstGeom prst="roundRect">
          <a:avLst>
            <a:gd name="adj" fmla="val 10000"/>
          </a:avLst>
        </a:prstGeom>
        <a:solidFill>
          <a:srgbClr val="FFD100"/>
        </a:solidFill>
        <a:ln w="12700" cap="flat" cmpd="sng" algn="ctr">
          <a:solidFill>
            <a:srgbClr val="FFD100"/>
          </a:solid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45720" rIns="68580" bIns="45720" numCol="1" spcCol="1270" anchor="ctr" anchorCtr="0">
          <a:noAutofit/>
        </a:bodyPr>
        <a:lstStyle/>
        <a:p>
          <a:pPr marL="0" lvl="0" indent="0" algn="ctr" defTabSz="1600200">
            <a:lnSpc>
              <a:spcPct val="90000"/>
            </a:lnSpc>
            <a:spcBef>
              <a:spcPct val="0"/>
            </a:spcBef>
            <a:spcAft>
              <a:spcPct val="35000"/>
            </a:spcAft>
            <a:buNone/>
          </a:pPr>
          <a:r>
            <a:rPr lang="en-US" sz="3600" b="1" i="0" kern="1200" dirty="0">
              <a:solidFill>
                <a:schemeClr val="tx1"/>
              </a:solidFill>
              <a:latin typeface="Barlow Semi Condensed" pitchFamily="2" charset="77"/>
            </a:rPr>
            <a:t>NEW</a:t>
          </a:r>
          <a:endParaRPr lang="en-US" sz="3200" b="1" i="0" kern="1200" dirty="0">
            <a:solidFill>
              <a:schemeClr val="tx1"/>
            </a:solidFill>
            <a:latin typeface="Barlow Semi Condensed" pitchFamily="2" charset="77"/>
          </a:endParaRPr>
        </a:p>
      </dsp:txBody>
      <dsp:txXfrm>
        <a:off x="4388460" y="477076"/>
        <a:ext cx="2104857" cy="80679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E6F2C7-D8A8-8B43-814F-064B6C28F57A}">
      <dsp:nvSpPr>
        <dsp:cNvPr id="0" name=""/>
        <dsp:cNvSpPr/>
      </dsp:nvSpPr>
      <dsp:spPr>
        <a:xfrm flipH="1">
          <a:off x="263330" y="225"/>
          <a:ext cx="2893282" cy="4350540"/>
        </a:xfrm>
        <a:prstGeom prst="snip1Rect">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8CC7E03-0810-054B-85FC-A468BE92A180}">
      <dsp:nvSpPr>
        <dsp:cNvPr id="0" name=""/>
        <dsp:cNvSpPr/>
      </dsp:nvSpPr>
      <dsp:spPr>
        <a:xfrm flipH="1">
          <a:off x="585089" y="305896"/>
          <a:ext cx="2893282" cy="4350540"/>
        </a:xfrm>
        <a:prstGeom prst="snip1Rect">
          <a:avLst/>
        </a:prstGeom>
        <a:solidFill>
          <a:schemeClr val="bg1">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14400" rIns="182880" bIns="83820" numCol="1" spcCol="1270" anchor="ctr" anchorCtr="0">
          <a:noAutofit/>
        </a:bodyPr>
        <a:lstStyle/>
        <a:p>
          <a:pPr marL="0" lvl="0" indent="0" algn="ctr" defTabSz="977900">
            <a:lnSpc>
              <a:spcPct val="100000"/>
            </a:lnSpc>
            <a:spcBef>
              <a:spcPct val="0"/>
            </a:spcBef>
            <a:spcAft>
              <a:spcPct val="35000"/>
            </a:spcAft>
            <a:buNone/>
          </a:pPr>
          <a:r>
            <a:rPr lang="en-US" sz="2200" b="0" i="0" kern="1200" dirty="0">
              <a:latin typeface="Barlow Condensed" pitchFamily="2" charset="77"/>
            </a:rPr>
            <a:t>Ground your retirement conversations in </a:t>
          </a:r>
          <a:r>
            <a:rPr lang="en-US" sz="2200" b="1" i="0" kern="1200" dirty="0">
              <a:latin typeface="Barlow Condensed SemiBold" pitchFamily="2" charset="77"/>
            </a:rPr>
            <a:t>Financial Security </a:t>
          </a:r>
          <a:r>
            <a:rPr lang="en-US" sz="2200" b="0" i="0" kern="1200" dirty="0">
              <a:latin typeface="Barlow Condensed" pitchFamily="2" charset="77"/>
            </a:rPr>
            <a:t>and then discuss clients’ </a:t>
          </a:r>
          <a:r>
            <a:rPr lang="en-US" sz="2200" b="1" i="0" u="none" kern="1200" dirty="0">
              <a:solidFill>
                <a:schemeClr val="accent5"/>
              </a:solidFill>
              <a:latin typeface="Barlow Condensed SemiBold" pitchFamily="2" charset="77"/>
            </a:rPr>
            <a:t>Values</a:t>
          </a:r>
          <a:r>
            <a:rPr lang="en-US" sz="2200" b="0" i="0" kern="1200" dirty="0">
              <a:latin typeface="Barlow Condensed" pitchFamily="2" charset="77"/>
            </a:rPr>
            <a:t> and </a:t>
          </a:r>
          <a:r>
            <a:rPr lang="en-US" sz="2200" b="1" i="0" u="none" kern="1200" dirty="0">
              <a:solidFill>
                <a:schemeClr val="accent5"/>
              </a:solidFill>
              <a:latin typeface="Barlow Condensed SemiBold" pitchFamily="2" charset="77"/>
            </a:rPr>
            <a:t>Emotions</a:t>
          </a:r>
          <a:r>
            <a:rPr lang="en-US" sz="2200" b="0" i="0" kern="1200" dirty="0">
              <a:latin typeface="Barlow Condensed" pitchFamily="2" charset="77"/>
            </a:rPr>
            <a:t> BEFORE moving on to </a:t>
          </a:r>
          <a:r>
            <a:rPr lang="en-US" sz="2200" b="1" i="0" u="none" kern="1200" dirty="0">
              <a:solidFill>
                <a:schemeClr val="accent5"/>
              </a:solidFill>
              <a:latin typeface="Barlow Condensed SemiBold" pitchFamily="2" charset="77"/>
            </a:rPr>
            <a:t>Benefits</a:t>
          </a:r>
          <a:r>
            <a:rPr lang="en-US" sz="2200" b="0" i="0" kern="1200" dirty="0">
              <a:latin typeface="Barlow Condensed" pitchFamily="2" charset="77"/>
            </a:rPr>
            <a:t> and </a:t>
          </a:r>
          <a:r>
            <a:rPr lang="en-US" sz="2200" b="1" i="0" u="none" kern="1200" dirty="0">
              <a:solidFill>
                <a:schemeClr val="accent5"/>
              </a:solidFill>
              <a:latin typeface="Barlow Condensed SemiBold" pitchFamily="2" charset="77"/>
            </a:rPr>
            <a:t>Features</a:t>
          </a:r>
          <a:r>
            <a:rPr lang="en-US" sz="2200" b="1" i="0" kern="1200" dirty="0">
              <a:solidFill>
                <a:schemeClr val="accent5"/>
              </a:solidFill>
              <a:latin typeface="Barlow Condensed SemiBold" pitchFamily="2" charset="77"/>
            </a:rPr>
            <a:t>.</a:t>
          </a:r>
        </a:p>
      </dsp:txBody>
      <dsp:txXfrm>
        <a:off x="826201" y="547008"/>
        <a:ext cx="2652170" cy="4109428"/>
      </dsp:txXfrm>
    </dsp:sp>
    <dsp:sp modelId="{2C0F5BF4-A9BA-9248-8426-B242335192E6}">
      <dsp:nvSpPr>
        <dsp:cNvPr id="0" name=""/>
        <dsp:cNvSpPr/>
      </dsp:nvSpPr>
      <dsp:spPr>
        <a:xfrm flipH="1">
          <a:off x="3800130" y="225"/>
          <a:ext cx="2895830" cy="4350540"/>
        </a:xfrm>
        <a:prstGeom prst="snip1Rect">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AE5AD56-D27F-0643-928E-5DFF7CE2C2D7}">
      <dsp:nvSpPr>
        <dsp:cNvPr id="0" name=""/>
        <dsp:cNvSpPr/>
      </dsp:nvSpPr>
      <dsp:spPr>
        <a:xfrm flipH="1">
          <a:off x="4121889" y="305896"/>
          <a:ext cx="2895830" cy="4350540"/>
        </a:xfrm>
        <a:prstGeom prst="snip1Rect">
          <a:avLst/>
        </a:prstGeom>
        <a:solidFill>
          <a:schemeClr val="bg1">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14400" rIns="182880" bIns="82296" numCol="1" spcCol="1270" anchor="ctr" anchorCtr="0">
          <a:noAutofit/>
        </a:bodyPr>
        <a:lstStyle/>
        <a:p>
          <a:pPr marL="0" lvl="0" indent="0" algn="ctr" defTabSz="977900">
            <a:lnSpc>
              <a:spcPct val="100000"/>
            </a:lnSpc>
            <a:spcBef>
              <a:spcPct val="0"/>
            </a:spcBef>
            <a:spcAft>
              <a:spcPct val="35000"/>
            </a:spcAft>
            <a:buNone/>
          </a:pPr>
          <a:r>
            <a:rPr lang="en-US" sz="2200" b="1" i="0" u="none" kern="1200" dirty="0">
              <a:solidFill>
                <a:schemeClr val="accent5"/>
              </a:solidFill>
              <a:latin typeface="Barlow Condensed SemiBold" pitchFamily="2" charset="77"/>
            </a:rPr>
            <a:t>Use simplified language </a:t>
          </a:r>
          <a:r>
            <a:rPr lang="en-US" sz="2200" b="0" i="0" kern="1200" dirty="0">
              <a:latin typeface="Barlow Condensed" pitchFamily="2" charset="77"/>
            </a:rPr>
            <a:t>to </a:t>
          </a:r>
          <a:r>
            <a:rPr lang="en-US" sz="2200" b="1" i="0" u="none" kern="1200" dirty="0">
              <a:solidFill>
                <a:schemeClr val="accent5"/>
              </a:solidFill>
              <a:latin typeface="Barlow Condensed SemiBold" pitchFamily="2" charset="77"/>
            </a:rPr>
            <a:t>build</a:t>
          </a:r>
          <a:r>
            <a:rPr lang="en-US" sz="2200" b="0" i="0" kern="1200" dirty="0">
              <a:latin typeface="Barlow Condensed" pitchFamily="2" charset="77"/>
            </a:rPr>
            <a:t> a foundation of </a:t>
          </a:r>
          <a:r>
            <a:rPr lang="en-US" sz="2200" b="1" i="0" u="none" kern="1200" dirty="0">
              <a:solidFill>
                <a:schemeClr val="accent5"/>
              </a:solidFill>
              <a:latin typeface="Barlow Condensed SemiBold" pitchFamily="2" charset="77"/>
            </a:rPr>
            <a:t>trust</a:t>
          </a:r>
          <a:r>
            <a:rPr lang="en-US" sz="2200" b="0" i="0" kern="1200" dirty="0">
              <a:latin typeface="Barlow Condensed" pitchFamily="2" charset="77"/>
            </a:rPr>
            <a:t> as you educate clients about retirement solutions, including protected lifetime income.	</a:t>
          </a:r>
          <a:endParaRPr lang="en-US" sz="2200" b="0" i="0" kern="1200" dirty="0">
            <a:solidFill>
              <a:schemeClr val="accent5"/>
            </a:solidFill>
            <a:latin typeface="Barlow Condensed" pitchFamily="2" charset="77"/>
          </a:endParaRPr>
        </a:p>
      </dsp:txBody>
      <dsp:txXfrm>
        <a:off x="4363213" y="547220"/>
        <a:ext cx="2654506" cy="4109216"/>
      </dsp:txXfrm>
    </dsp:sp>
    <dsp:sp modelId="{54C16A35-AED3-1947-8928-7FEE02F1512B}">
      <dsp:nvSpPr>
        <dsp:cNvPr id="0" name=""/>
        <dsp:cNvSpPr/>
      </dsp:nvSpPr>
      <dsp:spPr>
        <a:xfrm flipH="1">
          <a:off x="7339478" y="225"/>
          <a:ext cx="2895830" cy="4350540"/>
        </a:xfrm>
        <a:prstGeom prst="snip1Rect">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60472A6-4A23-8A40-A5FA-74BC65F36482}">
      <dsp:nvSpPr>
        <dsp:cNvPr id="0" name=""/>
        <dsp:cNvSpPr/>
      </dsp:nvSpPr>
      <dsp:spPr>
        <a:xfrm flipH="1">
          <a:off x="7661237" y="305896"/>
          <a:ext cx="2895830" cy="4350540"/>
        </a:xfrm>
        <a:prstGeom prst="snip1Rect">
          <a:avLst/>
        </a:prstGeom>
        <a:solidFill>
          <a:schemeClr val="bg1">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14400" rIns="182880" bIns="0" numCol="1" spcCol="1270" anchor="ctr" anchorCtr="0">
          <a:noAutofit/>
        </a:bodyPr>
        <a:lstStyle/>
        <a:p>
          <a:pPr marL="0" lvl="0" indent="0" algn="ctr" defTabSz="977900">
            <a:lnSpc>
              <a:spcPct val="100000"/>
            </a:lnSpc>
            <a:spcBef>
              <a:spcPct val="0"/>
            </a:spcBef>
            <a:spcAft>
              <a:spcPct val="35000"/>
            </a:spcAft>
            <a:buNone/>
          </a:pPr>
          <a:r>
            <a:rPr lang="en-US" sz="2200" b="0" i="0" kern="1200" dirty="0">
              <a:latin typeface="Barlow Condensed" pitchFamily="2" charset="77"/>
            </a:rPr>
            <a:t>Clients have different </a:t>
          </a:r>
          <a:r>
            <a:rPr lang="en-US" sz="2200" b="1" i="0" u="none" kern="1200" dirty="0">
              <a:solidFill>
                <a:schemeClr val="accent5"/>
              </a:solidFill>
              <a:latin typeface="Barlow Condensed SemiBold" pitchFamily="2" charset="77"/>
            </a:rPr>
            <a:t>Financial Planning Personalities </a:t>
          </a:r>
          <a:r>
            <a:rPr lang="en-US" sz="2200" b="0" i="0" kern="1200" dirty="0">
              <a:latin typeface="Barlow Condensed" pitchFamily="2" charset="77"/>
            </a:rPr>
            <a:t>and your </a:t>
          </a:r>
          <a:r>
            <a:rPr lang="en-US" sz="2200" b="1" i="0" u="none" kern="1200" dirty="0">
              <a:solidFill>
                <a:schemeClr val="accent5"/>
              </a:solidFill>
              <a:latin typeface="Barlow Condensed SemiBold" pitchFamily="2" charset="77"/>
            </a:rPr>
            <a:t>conversations should be tailored to their unique characteristics</a:t>
          </a:r>
          <a:r>
            <a:rPr lang="en-US" sz="2200" b="1" i="0" kern="1200" dirty="0">
              <a:latin typeface="Barlow Condensed SemiBold" pitchFamily="2" charset="77"/>
            </a:rPr>
            <a:t> </a:t>
          </a:r>
          <a:r>
            <a:rPr lang="en-US" sz="2200" b="0" i="0" kern="1200" dirty="0">
              <a:latin typeface="Barlow Condensed" pitchFamily="2" charset="77"/>
            </a:rPr>
            <a:t>around saving and investing for retirement.</a:t>
          </a:r>
          <a:endParaRPr lang="en-US" sz="2200" b="0" i="0" kern="1200" dirty="0">
            <a:solidFill>
              <a:schemeClr val="accent5"/>
            </a:solidFill>
            <a:latin typeface="Barlow Condensed" pitchFamily="2" charset="77"/>
          </a:endParaRPr>
        </a:p>
      </dsp:txBody>
      <dsp:txXfrm>
        <a:off x="7902561" y="547220"/>
        <a:ext cx="2654506" cy="41092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776473-B008-4E83-A8B3-946C0BC2473F}">
      <dsp:nvSpPr>
        <dsp:cNvPr id="0" name=""/>
        <dsp:cNvSpPr/>
      </dsp:nvSpPr>
      <dsp:spPr>
        <a:xfrm flipH="1">
          <a:off x="439940" y="135741"/>
          <a:ext cx="1097275" cy="1097275"/>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57DA314-D7D3-49E4-8CA3-89B87D383BB1}">
      <dsp:nvSpPr>
        <dsp:cNvPr id="0" name=""/>
        <dsp:cNvSpPr/>
      </dsp:nvSpPr>
      <dsp:spPr>
        <a:xfrm>
          <a:off x="668538" y="364340"/>
          <a:ext cx="640078" cy="640078"/>
        </a:xfrm>
        <a:prstGeom prst="rect">
          <a:avLst/>
        </a:prstGeom>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014FACB-188A-48F5-AEFD-5CB785DFE3E3}">
      <dsp:nvSpPr>
        <dsp:cNvPr id="0" name=""/>
        <dsp:cNvSpPr/>
      </dsp:nvSpPr>
      <dsp:spPr>
        <a:xfrm>
          <a:off x="2937" y="1418758"/>
          <a:ext cx="1971280" cy="1223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b="0" i="0" kern="1200" cap="none" dirty="0">
              <a:solidFill>
                <a:schemeClr val="accent3"/>
              </a:solidFill>
              <a:latin typeface="Barlow Condensed" pitchFamily="2" charset="77"/>
            </a:rPr>
            <a:t>HAPPY</a:t>
          </a:r>
          <a:r>
            <a:rPr lang="en-US" sz="2400" b="0" i="0" kern="1200" cap="none" dirty="0">
              <a:solidFill>
                <a:schemeClr val="bg1"/>
              </a:solidFill>
              <a:latin typeface="Barlow Condensed" pitchFamily="2" charset="77"/>
            </a:rPr>
            <a:t> </a:t>
          </a:r>
          <a:br>
            <a:rPr lang="en-US" sz="2400" b="0" i="0" kern="1200" cap="none" dirty="0">
              <a:solidFill>
                <a:schemeClr val="bg1"/>
              </a:solidFill>
              <a:latin typeface="Barlow Condensed" pitchFamily="2" charset="77"/>
            </a:rPr>
          </a:br>
          <a:r>
            <a:rPr lang="en-US" sz="2400" b="0" i="0" kern="1200" cap="none" dirty="0">
              <a:solidFill>
                <a:schemeClr val="bg1"/>
              </a:solidFill>
              <a:latin typeface="Barlow Condensed" pitchFamily="2" charset="77"/>
            </a:rPr>
            <a:t>with myself</a:t>
          </a:r>
        </a:p>
      </dsp:txBody>
      <dsp:txXfrm>
        <a:off x="2937" y="1418758"/>
        <a:ext cx="1971280" cy="1223964"/>
      </dsp:txXfrm>
    </dsp:sp>
    <dsp:sp modelId="{431BD80D-80CC-410D-978D-339FB14C5380}">
      <dsp:nvSpPr>
        <dsp:cNvPr id="0" name=""/>
        <dsp:cNvSpPr/>
      </dsp:nvSpPr>
      <dsp:spPr>
        <a:xfrm flipH="1">
          <a:off x="2716181" y="135741"/>
          <a:ext cx="1097275" cy="1097275"/>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F2200C8-8D5A-4354-8BFF-A5C3DE66D93E}">
      <dsp:nvSpPr>
        <dsp:cNvPr id="0" name=""/>
        <dsp:cNvSpPr/>
      </dsp:nvSpPr>
      <dsp:spPr>
        <a:xfrm>
          <a:off x="2899059" y="318619"/>
          <a:ext cx="731520" cy="731520"/>
        </a:xfrm>
        <a:prstGeom prst="rect">
          <a:avLst/>
        </a:prstGeom>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25BCBAE-C682-420F-BFB3-E1502ED2ADDA}">
      <dsp:nvSpPr>
        <dsp:cNvPr id="0" name=""/>
        <dsp:cNvSpPr/>
      </dsp:nvSpPr>
      <dsp:spPr>
        <a:xfrm>
          <a:off x="2233847" y="1418758"/>
          <a:ext cx="2061943" cy="1223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b="0" i="0" kern="1200" cap="none" dirty="0">
              <a:solidFill>
                <a:schemeClr val="accent3"/>
              </a:solidFill>
              <a:latin typeface="Barlow Condensed" pitchFamily="2" charset="77"/>
            </a:rPr>
            <a:t>EXCITED</a:t>
          </a:r>
          <a:r>
            <a:rPr lang="en-US" sz="2400" b="0" i="0" kern="1200" cap="none" dirty="0">
              <a:solidFill>
                <a:schemeClr val="bg1"/>
              </a:solidFill>
              <a:latin typeface="Barlow Condensed" pitchFamily="2" charset="77"/>
            </a:rPr>
            <a:t> </a:t>
          </a:r>
          <a:br>
            <a:rPr lang="en-US" sz="2400" b="0" i="0" kern="1200" cap="none" dirty="0">
              <a:solidFill>
                <a:schemeClr val="bg1"/>
              </a:solidFill>
              <a:latin typeface="Barlow Condensed" pitchFamily="2" charset="77"/>
            </a:rPr>
          </a:br>
          <a:r>
            <a:rPr lang="en-US" sz="2400" b="0" i="0" kern="1200" cap="none" dirty="0">
              <a:solidFill>
                <a:schemeClr val="bg1"/>
              </a:solidFill>
              <a:latin typeface="Barlow Condensed" pitchFamily="2" charset="77"/>
            </a:rPr>
            <a:t>about what I will be able to experience in the future</a:t>
          </a:r>
        </a:p>
      </dsp:txBody>
      <dsp:txXfrm>
        <a:off x="2233847" y="1418758"/>
        <a:ext cx="2061943" cy="1223964"/>
      </dsp:txXfrm>
    </dsp:sp>
    <dsp:sp modelId="{B5EB0DE4-9BBC-42DD-8964-156F2DAB5321}">
      <dsp:nvSpPr>
        <dsp:cNvPr id="0" name=""/>
        <dsp:cNvSpPr/>
      </dsp:nvSpPr>
      <dsp:spPr>
        <a:xfrm flipH="1">
          <a:off x="4966674" y="135741"/>
          <a:ext cx="1097275" cy="1097275"/>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6DF529D-CF28-4ABF-B220-CC746AB0C9E3}">
      <dsp:nvSpPr>
        <dsp:cNvPr id="0" name=""/>
        <dsp:cNvSpPr/>
      </dsp:nvSpPr>
      <dsp:spPr>
        <a:xfrm>
          <a:off x="5195272" y="364340"/>
          <a:ext cx="640078" cy="640078"/>
        </a:xfrm>
        <a:prstGeom prst="rect">
          <a:avLst/>
        </a:prstGeom>
        <a:blipFill>
          <a:blip xmlns:r="http://schemas.openxmlformats.org/officeDocument/2006/relationships"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239F7A1-15F7-4F92-B258-6A0B63036E7F}">
      <dsp:nvSpPr>
        <dsp:cNvPr id="0" name=""/>
        <dsp:cNvSpPr/>
      </dsp:nvSpPr>
      <dsp:spPr>
        <a:xfrm>
          <a:off x="4555419" y="1418758"/>
          <a:ext cx="1919785" cy="1223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b="0" i="0" kern="1200" cap="none" dirty="0">
              <a:solidFill>
                <a:schemeClr val="accent3"/>
              </a:solidFill>
              <a:latin typeface="Barlow Condensed" pitchFamily="2" charset="77"/>
            </a:rPr>
            <a:t>PROUD</a:t>
          </a:r>
          <a:r>
            <a:rPr lang="en-US" sz="2400" b="0" i="0" kern="1200" cap="none" dirty="0">
              <a:solidFill>
                <a:schemeClr val="bg1"/>
              </a:solidFill>
              <a:latin typeface="Barlow Condensed" pitchFamily="2" charset="77"/>
            </a:rPr>
            <a:t> </a:t>
          </a:r>
          <a:br>
            <a:rPr lang="en-US" sz="2400" b="0" i="0" kern="1200" cap="none" dirty="0">
              <a:solidFill>
                <a:schemeClr val="bg1"/>
              </a:solidFill>
              <a:latin typeface="Barlow Condensed" pitchFamily="2" charset="77"/>
            </a:rPr>
          </a:br>
          <a:r>
            <a:rPr lang="en-US" sz="2400" b="0" i="0" kern="1200" cap="none" dirty="0">
              <a:solidFill>
                <a:schemeClr val="bg1"/>
              </a:solidFill>
              <a:latin typeface="Barlow Condensed" pitchFamily="2" charset="77"/>
            </a:rPr>
            <a:t>of what I've been able to accomplish</a:t>
          </a:r>
        </a:p>
      </dsp:txBody>
      <dsp:txXfrm>
        <a:off x="4555419" y="1418758"/>
        <a:ext cx="1919785" cy="1223964"/>
      </dsp:txXfrm>
    </dsp:sp>
    <dsp:sp modelId="{098C8D94-A33A-4087-B98A-6A93AAA379E7}">
      <dsp:nvSpPr>
        <dsp:cNvPr id="0" name=""/>
        <dsp:cNvSpPr/>
      </dsp:nvSpPr>
      <dsp:spPr>
        <a:xfrm flipH="1">
          <a:off x="7100593" y="135741"/>
          <a:ext cx="1097275" cy="1097275"/>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E148FCF-E139-404D-ACAA-C37B8A92DC11}">
      <dsp:nvSpPr>
        <dsp:cNvPr id="0" name=""/>
        <dsp:cNvSpPr/>
      </dsp:nvSpPr>
      <dsp:spPr>
        <a:xfrm>
          <a:off x="7329192" y="364340"/>
          <a:ext cx="640078" cy="640078"/>
        </a:xfrm>
        <a:prstGeom prst="rect">
          <a:avLst/>
        </a:prstGeom>
        <a:blipFill>
          <a:blip xmlns:r="http://schemas.openxmlformats.org/officeDocument/2006/relationships"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CA287AB-732B-45B0-B1F1-94EC107A764A}">
      <dsp:nvSpPr>
        <dsp:cNvPr id="0" name=""/>
        <dsp:cNvSpPr/>
      </dsp:nvSpPr>
      <dsp:spPr>
        <a:xfrm>
          <a:off x="6734833" y="1418758"/>
          <a:ext cx="1828796" cy="1223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b="0" i="0" kern="1200" cap="none" dirty="0">
              <a:solidFill>
                <a:schemeClr val="accent3"/>
              </a:solidFill>
              <a:latin typeface="Barlow Condensed" pitchFamily="2" charset="77"/>
            </a:rPr>
            <a:t>OPTIMISTIC</a:t>
          </a:r>
          <a:r>
            <a:rPr lang="en-US" sz="2400" b="0" i="0" kern="1200" cap="none" dirty="0">
              <a:solidFill>
                <a:schemeClr val="bg1"/>
              </a:solidFill>
              <a:latin typeface="Barlow Condensed" pitchFamily="2" charset="77"/>
            </a:rPr>
            <a:t> </a:t>
          </a:r>
          <a:br>
            <a:rPr lang="en-US" sz="2400" b="0" i="0" kern="1200" cap="none" dirty="0">
              <a:solidFill>
                <a:schemeClr val="bg1"/>
              </a:solidFill>
              <a:latin typeface="Barlow Condensed" pitchFamily="2" charset="77"/>
            </a:rPr>
          </a:br>
          <a:r>
            <a:rPr lang="en-US" sz="2400" b="0" i="0" kern="1200" cap="none" dirty="0">
              <a:solidFill>
                <a:schemeClr val="bg1"/>
              </a:solidFill>
              <a:latin typeface="Barlow Condensed" pitchFamily="2" charset="77"/>
            </a:rPr>
            <a:t>about my future</a:t>
          </a:r>
        </a:p>
      </dsp:txBody>
      <dsp:txXfrm>
        <a:off x="6734833" y="1418758"/>
        <a:ext cx="1828796" cy="1223964"/>
      </dsp:txXfrm>
    </dsp:sp>
    <dsp:sp modelId="{62001A76-1046-4240-90B1-AF563579423F}">
      <dsp:nvSpPr>
        <dsp:cNvPr id="0" name=""/>
        <dsp:cNvSpPr/>
      </dsp:nvSpPr>
      <dsp:spPr>
        <a:xfrm flipH="1">
          <a:off x="9271722" y="135741"/>
          <a:ext cx="1097275" cy="1097275"/>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0D65805-229F-4705-A39E-E2BDFB53A2F0}">
      <dsp:nvSpPr>
        <dsp:cNvPr id="0" name=""/>
        <dsp:cNvSpPr/>
      </dsp:nvSpPr>
      <dsp:spPr>
        <a:xfrm>
          <a:off x="9500320" y="364340"/>
          <a:ext cx="640078" cy="640078"/>
        </a:xfrm>
        <a:prstGeom prst="rect">
          <a:avLst/>
        </a:prstGeom>
        <a:blipFill>
          <a:blip xmlns:r="http://schemas.openxmlformats.org/officeDocument/2006/relationships"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7836A8E-AAAC-4C92-9D49-5CB25E73C14B}">
      <dsp:nvSpPr>
        <dsp:cNvPr id="0" name=""/>
        <dsp:cNvSpPr/>
      </dsp:nvSpPr>
      <dsp:spPr>
        <a:xfrm>
          <a:off x="8823258" y="1418758"/>
          <a:ext cx="1994202" cy="1223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b="0" i="0" kern="1200" cap="none" dirty="0">
              <a:solidFill>
                <a:schemeClr val="accent3"/>
              </a:solidFill>
              <a:latin typeface="Barlow Condensed" pitchFamily="2" charset="77"/>
            </a:rPr>
            <a:t>GRATEFUL</a:t>
          </a:r>
          <a:r>
            <a:rPr lang="en-US" sz="2400" b="0" i="0" kern="1200" cap="none" dirty="0">
              <a:solidFill>
                <a:schemeClr val="bg1"/>
              </a:solidFill>
              <a:latin typeface="Barlow Condensed" pitchFamily="2" charset="77"/>
            </a:rPr>
            <a:t> </a:t>
          </a:r>
          <a:br>
            <a:rPr lang="en-US" sz="2400" b="0" i="0" kern="1200" cap="none" dirty="0">
              <a:solidFill>
                <a:schemeClr val="bg1"/>
              </a:solidFill>
              <a:latin typeface="Barlow Condensed" pitchFamily="2" charset="77"/>
            </a:rPr>
          </a:br>
          <a:r>
            <a:rPr lang="en-US" sz="2400" b="0" i="0" kern="1200" cap="none" dirty="0">
              <a:solidFill>
                <a:schemeClr val="bg1"/>
              </a:solidFill>
              <a:latin typeface="Barlow Condensed" pitchFamily="2" charset="77"/>
            </a:rPr>
            <a:t>I can maintain my lifestyle</a:t>
          </a:r>
        </a:p>
      </dsp:txBody>
      <dsp:txXfrm>
        <a:off x="8823258" y="1418758"/>
        <a:ext cx="1994202" cy="12239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EA76EE-73BD-41EE-8667-25E371F5FE2C}">
      <dsp:nvSpPr>
        <dsp:cNvPr id="0" name=""/>
        <dsp:cNvSpPr/>
      </dsp:nvSpPr>
      <dsp:spPr>
        <a:xfrm flipH="1">
          <a:off x="0" y="1250"/>
          <a:ext cx="10820398" cy="634027"/>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BE4AF5-CE2D-49B8-8DD5-FEC42CFCC531}">
      <dsp:nvSpPr>
        <dsp:cNvPr id="0" name=""/>
        <dsp:cNvSpPr/>
      </dsp:nvSpPr>
      <dsp:spPr>
        <a:xfrm>
          <a:off x="188736" y="40710"/>
          <a:ext cx="555109" cy="555109"/>
        </a:xfrm>
        <a:prstGeom prst="rect">
          <a:avLst/>
        </a:prstGeom>
        <a:blipFill>
          <a:blip xmlns:r="http://schemas.openxmlformats.org/officeDocument/2006/relationships" r:embed="rId1"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DAFD7B0-0B9D-40CB-8979-7EE8236BBD7E}">
      <dsp:nvSpPr>
        <dsp:cNvPr id="0" name=""/>
        <dsp:cNvSpPr/>
      </dsp:nvSpPr>
      <dsp:spPr>
        <a:xfrm>
          <a:off x="836511" y="1250"/>
          <a:ext cx="9879677" cy="634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01" tIns="67101" rIns="67101" bIns="67101"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Have </a:t>
          </a:r>
          <a:r>
            <a:rPr lang="en-US" sz="2400" b="0" i="0" kern="1200" dirty="0">
              <a:solidFill>
                <a:schemeClr val="accent5"/>
              </a:solidFill>
              <a:latin typeface="Barlow Condensed" pitchFamily="2" charset="77"/>
            </a:rPr>
            <a:t>low fees</a:t>
          </a:r>
        </a:p>
      </dsp:txBody>
      <dsp:txXfrm>
        <a:off x="836511" y="1250"/>
        <a:ext cx="9879677" cy="634027"/>
      </dsp:txXfrm>
    </dsp:sp>
    <dsp:sp modelId="{C1573080-4907-403F-99DD-1301F51FC975}">
      <dsp:nvSpPr>
        <dsp:cNvPr id="0" name=""/>
        <dsp:cNvSpPr/>
      </dsp:nvSpPr>
      <dsp:spPr>
        <a:xfrm flipH="1">
          <a:off x="0" y="793785"/>
          <a:ext cx="10820398" cy="634027"/>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028EB9-C81A-4EB6-8BE2-595A7DB0E7DA}">
      <dsp:nvSpPr>
        <dsp:cNvPr id="0" name=""/>
        <dsp:cNvSpPr/>
      </dsp:nvSpPr>
      <dsp:spPr>
        <a:xfrm>
          <a:off x="188736" y="833244"/>
          <a:ext cx="555109" cy="555109"/>
        </a:xfrm>
        <a:prstGeom prst="rect">
          <a:avLst/>
        </a:prstGeom>
        <a:blipFill>
          <a:blip xmlns:r="http://schemas.openxmlformats.org/officeDocument/2006/relationships"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2043D09-AB2C-48C4-AFA0-65A9CF645804}">
      <dsp:nvSpPr>
        <dsp:cNvPr id="0" name=""/>
        <dsp:cNvSpPr/>
      </dsp:nvSpPr>
      <dsp:spPr>
        <a:xfrm>
          <a:off x="836511" y="793785"/>
          <a:ext cx="9879677" cy="634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01" tIns="67101" rIns="67101" bIns="67101"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You can sell if need </a:t>
          </a:r>
          <a:r>
            <a:rPr lang="en-US" sz="2400" b="0" i="0" kern="1200" dirty="0">
              <a:solidFill>
                <a:schemeClr val="accent5"/>
              </a:solidFill>
              <a:latin typeface="Barlow Condensed" pitchFamily="2" charset="77"/>
            </a:rPr>
            <a:t>access to cash</a:t>
          </a:r>
        </a:p>
      </dsp:txBody>
      <dsp:txXfrm>
        <a:off x="836511" y="793785"/>
        <a:ext cx="9879677" cy="634027"/>
      </dsp:txXfrm>
    </dsp:sp>
    <dsp:sp modelId="{DD63511F-34AC-4B71-B585-B65444EA5DF7}">
      <dsp:nvSpPr>
        <dsp:cNvPr id="0" name=""/>
        <dsp:cNvSpPr/>
      </dsp:nvSpPr>
      <dsp:spPr>
        <a:xfrm flipH="1">
          <a:off x="0" y="1586319"/>
          <a:ext cx="10820398" cy="634027"/>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67578B-B0AA-4371-B8EA-8145A54D53E7}">
      <dsp:nvSpPr>
        <dsp:cNvPr id="0" name=""/>
        <dsp:cNvSpPr/>
      </dsp:nvSpPr>
      <dsp:spPr>
        <a:xfrm flipH="1">
          <a:off x="188736" y="1625779"/>
          <a:ext cx="555109" cy="555109"/>
        </a:xfrm>
        <a:prstGeom prst="rect">
          <a:avLst/>
        </a:prstGeom>
        <a:blipFill>
          <a:blip xmlns:r="http://schemas.openxmlformats.org/officeDocument/2006/relationships"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BEDBDA4-4B04-4B33-83BB-896F17AA87F9}">
      <dsp:nvSpPr>
        <dsp:cNvPr id="0" name=""/>
        <dsp:cNvSpPr/>
      </dsp:nvSpPr>
      <dsp:spPr>
        <a:xfrm>
          <a:off x="837823" y="1586319"/>
          <a:ext cx="9877054" cy="634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01" tIns="67101" rIns="67101" bIns="67101"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Offer </a:t>
          </a:r>
          <a:r>
            <a:rPr lang="en-US" sz="2400" b="0" i="0" kern="1200" dirty="0">
              <a:solidFill>
                <a:schemeClr val="accent5"/>
              </a:solidFill>
              <a:latin typeface="Barlow Condensed" pitchFamily="2" charset="77"/>
            </a:rPr>
            <a:t>diversification</a:t>
          </a:r>
          <a:r>
            <a:rPr lang="en-US" sz="2400" b="0" i="0" kern="1200" dirty="0">
              <a:latin typeface="Barlow Condensed" pitchFamily="2" charset="77"/>
            </a:rPr>
            <a:t> /investments are spread around</a:t>
          </a:r>
        </a:p>
      </dsp:txBody>
      <dsp:txXfrm>
        <a:off x="837823" y="1586319"/>
        <a:ext cx="9877054" cy="634027"/>
      </dsp:txXfrm>
    </dsp:sp>
    <dsp:sp modelId="{657069FE-1BE5-4E6B-BA4F-12F19E3F200B}">
      <dsp:nvSpPr>
        <dsp:cNvPr id="0" name=""/>
        <dsp:cNvSpPr/>
      </dsp:nvSpPr>
      <dsp:spPr>
        <a:xfrm flipH="1">
          <a:off x="0" y="2378854"/>
          <a:ext cx="10820398" cy="634027"/>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7247767-D07A-4FD7-B45F-6C3349E99AD2}">
      <dsp:nvSpPr>
        <dsp:cNvPr id="0" name=""/>
        <dsp:cNvSpPr/>
      </dsp:nvSpPr>
      <dsp:spPr>
        <a:xfrm>
          <a:off x="188736" y="2418313"/>
          <a:ext cx="555109" cy="555109"/>
        </a:xfrm>
        <a:prstGeom prst="rect">
          <a:avLst/>
        </a:prstGeom>
        <a:blipFill>
          <a:blip xmlns:r="http://schemas.openxmlformats.org/officeDocument/2006/relationships"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91D17ED-E444-4724-A28A-DDC38F084AB3}">
      <dsp:nvSpPr>
        <dsp:cNvPr id="0" name=""/>
        <dsp:cNvSpPr/>
      </dsp:nvSpPr>
      <dsp:spPr>
        <a:xfrm>
          <a:off x="772956" y="2378854"/>
          <a:ext cx="10006787" cy="634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01" tIns="67101" rIns="67101" bIns="67101"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Investments /offer </a:t>
          </a:r>
          <a:r>
            <a:rPr lang="en-US" sz="2400" b="0" i="0" kern="1200" dirty="0">
              <a:solidFill>
                <a:schemeClr val="accent5"/>
              </a:solidFill>
              <a:latin typeface="Barlow Condensed" pitchFamily="2" charset="77"/>
            </a:rPr>
            <a:t>balance of opportunity </a:t>
          </a:r>
          <a:r>
            <a:rPr lang="en-US" sz="2400" b="0" i="0" kern="1200" dirty="0">
              <a:latin typeface="Barlow Condensed" pitchFamily="2" charset="77"/>
            </a:rPr>
            <a:t>for some </a:t>
          </a:r>
          <a:r>
            <a:rPr lang="en-US" sz="2400" b="0" i="0" kern="1200" dirty="0">
              <a:solidFill>
                <a:schemeClr val="accent5"/>
              </a:solidFill>
              <a:latin typeface="Barlow Condensed" pitchFamily="2" charset="77"/>
            </a:rPr>
            <a:t>growth</a:t>
          </a:r>
          <a:r>
            <a:rPr lang="en-US" sz="2400" b="0" i="0" kern="1200" dirty="0">
              <a:latin typeface="Barlow Condensed" pitchFamily="2" charset="77"/>
            </a:rPr>
            <a:t> with modest </a:t>
          </a:r>
          <a:r>
            <a:rPr lang="en-US" sz="2400" b="0" i="0" kern="1200" dirty="0">
              <a:solidFill>
                <a:schemeClr val="accent5"/>
              </a:solidFill>
              <a:latin typeface="Barlow Condensed" pitchFamily="2" charset="77"/>
            </a:rPr>
            <a:t>risk</a:t>
          </a:r>
          <a:r>
            <a:rPr lang="en-US" sz="2400" b="0" i="0" kern="1200" dirty="0">
              <a:latin typeface="Barlow Condensed" pitchFamily="2" charset="77"/>
            </a:rPr>
            <a:t> you can adjust</a:t>
          </a:r>
        </a:p>
      </dsp:txBody>
      <dsp:txXfrm>
        <a:off x="772956" y="2378854"/>
        <a:ext cx="10006787" cy="63402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EA76EE-73BD-41EE-8667-25E371F5FE2C}">
      <dsp:nvSpPr>
        <dsp:cNvPr id="0" name=""/>
        <dsp:cNvSpPr/>
      </dsp:nvSpPr>
      <dsp:spPr>
        <a:xfrm flipH="1">
          <a:off x="0" y="1250"/>
          <a:ext cx="10820398" cy="634027"/>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BE4AF5-CE2D-49B8-8DD5-FEC42CFCC531}">
      <dsp:nvSpPr>
        <dsp:cNvPr id="0" name=""/>
        <dsp:cNvSpPr/>
      </dsp:nvSpPr>
      <dsp:spPr>
        <a:xfrm>
          <a:off x="188736" y="40710"/>
          <a:ext cx="555109" cy="555109"/>
        </a:xfrm>
        <a:prstGeom prst="rect">
          <a:avLst/>
        </a:prstGeom>
        <a:blipFill>
          <a:blip xmlns:r="http://schemas.openxmlformats.org/officeDocument/2006/relationships" r:embed="rId1"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DAFD7B0-0B9D-40CB-8979-7EE8236BBD7E}">
      <dsp:nvSpPr>
        <dsp:cNvPr id="0" name=""/>
        <dsp:cNvSpPr/>
      </dsp:nvSpPr>
      <dsp:spPr>
        <a:xfrm>
          <a:off x="836511" y="1250"/>
          <a:ext cx="9879677" cy="634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01" tIns="67101" rIns="67101" bIns="67101"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Generate a </a:t>
          </a:r>
          <a:r>
            <a:rPr lang="en-US" sz="2400" b="0" i="0" kern="1200" dirty="0">
              <a:solidFill>
                <a:schemeClr val="accent5"/>
              </a:solidFill>
              <a:latin typeface="Barlow Condensed" pitchFamily="2" charset="77"/>
            </a:rPr>
            <a:t>steady income stream in retirement</a:t>
          </a:r>
        </a:p>
      </dsp:txBody>
      <dsp:txXfrm>
        <a:off x="836511" y="1250"/>
        <a:ext cx="9879677" cy="634027"/>
      </dsp:txXfrm>
    </dsp:sp>
    <dsp:sp modelId="{C1573080-4907-403F-99DD-1301F51FC975}">
      <dsp:nvSpPr>
        <dsp:cNvPr id="0" name=""/>
        <dsp:cNvSpPr/>
      </dsp:nvSpPr>
      <dsp:spPr>
        <a:xfrm flipH="1">
          <a:off x="0" y="793785"/>
          <a:ext cx="10820398" cy="634027"/>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028EB9-C81A-4EB6-8BE2-595A7DB0E7DA}">
      <dsp:nvSpPr>
        <dsp:cNvPr id="0" name=""/>
        <dsp:cNvSpPr/>
      </dsp:nvSpPr>
      <dsp:spPr>
        <a:xfrm>
          <a:off x="188736" y="833244"/>
          <a:ext cx="555109" cy="555109"/>
        </a:xfrm>
        <a:prstGeom prst="rect">
          <a:avLst/>
        </a:prstGeom>
        <a:blipFill>
          <a:blip xmlns:r="http://schemas.openxmlformats.org/officeDocument/2006/relationships"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2043D09-AB2C-48C4-AFA0-65A9CF645804}">
      <dsp:nvSpPr>
        <dsp:cNvPr id="0" name=""/>
        <dsp:cNvSpPr/>
      </dsp:nvSpPr>
      <dsp:spPr>
        <a:xfrm>
          <a:off x="836511" y="793785"/>
          <a:ext cx="9879677" cy="634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01" tIns="67101" rIns="67101" bIns="67101"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Provide </a:t>
          </a:r>
          <a:r>
            <a:rPr lang="en-US" sz="2400" b="0" i="0" kern="1200" dirty="0">
              <a:solidFill>
                <a:schemeClr val="accent5"/>
              </a:solidFill>
              <a:latin typeface="Barlow Condensed" pitchFamily="2" charset="77"/>
            </a:rPr>
            <a:t>guaranteed income </a:t>
          </a:r>
          <a:r>
            <a:rPr lang="en-US" sz="2400" b="0" i="0" kern="1200" dirty="0">
              <a:latin typeface="Barlow Condensed" pitchFamily="2" charset="77"/>
            </a:rPr>
            <a:t>for as </a:t>
          </a:r>
          <a:r>
            <a:rPr lang="en-US" sz="2400" b="0" i="0" kern="1200" dirty="0">
              <a:solidFill>
                <a:schemeClr val="accent5"/>
              </a:solidFill>
              <a:latin typeface="Barlow Condensed" pitchFamily="2" charset="77"/>
            </a:rPr>
            <a:t>long as you live</a:t>
          </a:r>
        </a:p>
      </dsp:txBody>
      <dsp:txXfrm>
        <a:off x="836511" y="793785"/>
        <a:ext cx="9879677" cy="634027"/>
      </dsp:txXfrm>
    </dsp:sp>
    <dsp:sp modelId="{DD63511F-34AC-4B71-B585-B65444EA5DF7}">
      <dsp:nvSpPr>
        <dsp:cNvPr id="0" name=""/>
        <dsp:cNvSpPr/>
      </dsp:nvSpPr>
      <dsp:spPr>
        <a:xfrm flipH="1">
          <a:off x="0" y="1586319"/>
          <a:ext cx="10820398" cy="634027"/>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67578B-B0AA-4371-B8EA-8145A54D53E7}">
      <dsp:nvSpPr>
        <dsp:cNvPr id="0" name=""/>
        <dsp:cNvSpPr/>
      </dsp:nvSpPr>
      <dsp:spPr>
        <a:xfrm>
          <a:off x="237691" y="1674733"/>
          <a:ext cx="457200" cy="457200"/>
        </a:xfrm>
        <a:prstGeom prst="rect">
          <a:avLst/>
        </a:prstGeom>
        <a:blipFill>
          <a:blip xmlns:r="http://schemas.openxmlformats.org/officeDocument/2006/relationships"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BEDBDA4-4B04-4B33-83BB-896F17AA87F9}">
      <dsp:nvSpPr>
        <dsp:cNvPr id="0" name=""/>
        <dsp:cNvSpPr/>
      </dsp:nvSpPr>
      <dsp:spPr>
        <a:xfrm>
          <a:off x="837823" y="1586319"/>
          <a:ext cx="9877054" cy="634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01" tIns="67101" rIns="67101" bIns="67101"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Provide a </a:t>
          </a:r>
          <a:r>
            <a:rPr lang="en-US" sz="2400" b="0" i="0" kern="1200" dirty="0">
              <a:solidFill>
                <a:schemeClr val="accent5"/>
              </a:solidFill>
              <a:latin typeface="Barlow Condensed" pitchFamily="2" charset="77"/>
            </a:rPr>
            <a:t>stable rate of return</a:t>
          </a:r>
        </a:p>
      </dsp:txBody>
      <dsp:txXfrm>
        <a:off x="837823" y="1586319"/>
        <a:ext cx="9877054" cy="634027"/>
      </dsp:txXfrm>
    </dsp:sp>
    <dsp:sp modelId="{657069FE-1BE5-4E6B-BA4F-12F19E3F200B}">
      <dsp:nvSpPr>
        <dsp:cNvPr id="0" name=""/>
        <dsp:cNvSpPr/>
      </dsp:nvSpPr>
      <dsp:spPr>
        <a:xfrm flipH="1">
          <a:off x="0" y="2378854"/>
          <a:ext cx="10820398" cy="634027"/>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7247767-D07A-4FD7-B45F-6C3349E99AD2}">
      <dsp:nvSpPr>
        <dsp:cNvPr id="0" name=""/>
        <dsp:cNvSpPr/>
      </dsp:nvSpPr>
      <dsp:spPr>
        <a:xfrm>
          <a:off x="188736" y="2418313"/>
          <a:ext cx="555109" cy="555109"/>
        </a:xfrm>
        <a:prstGeom prst="rect">
          <a:avLst/>
        </a:prstGeom>
        <a:blipFill>
          <a:blip xmlns:r="http://schemas.openxmlformats.org/officeDocument/2006/relationships"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91D17ED-E444-4724-A28A-DDC38F084AB3}">
      <dsp:nvSpPr>
        <dsp:cNvPr id="0" name=""/>
        <dsp:cNvSpPr/>
      </dsp:nvSpPr>
      <dsp:spPr>
        <a:xfrm>
          <a:off x="836511" y="2378854"/>
          <a:ext cx="9879677" cy="634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01" tIns="67101" rIns="67101" bIns="67101"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Won’t lose the original money you invested </a:t>
          </a:r>
          <a:r>
            <a:rPr lang="en-US" sz="2400" b="0" i="0" kern="1200" dirty="0">
              <a:solidFill>
                <a:schemeClr val="accent5"/>
              </a:solidFill>
              <a:latin typeface="Barlow Condensed" pitchFamily="2" charset="77"/>
            </a:rPr>
            <a:t>(principal protection)</a:t>
          </a:r>
        </a:p>
      </dsp:txBody>
      <dsp:txXfrm>
        <a:off x="836511" y="2378854"/>
        <a:ext cx="9879677" cy="63402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EA76EE-73BD-41EE-8667-25E371F5FE2C}">
      <dsp:nvSpPr>
        <dsp:cNvPr id="0" name=""/>
        <dsp:cNvSpPr/>
      </dsp:nvSpPr>
      <dsp:spPr>
        <a:xfrm flipH="1">
          <a:off x="0" y="270"/>
          <a:ext cx="10820398" cy="633635"/>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BE4AF5-CE2D-49B8-8DD5-FEC42CFCC531}">
      <dsp:nvSpPr>
        <dsp:cNvPr id="0" name=""/>
        <dsp:cNvSpPr/>
      </dsp:nvSpPr>
      <dsp:spPr>
        <a:xfrm>
          <a:off x="188620" y="39705"/>
          <a:ext cx="554766" cy="554766"/>
        </a:xfrm>
        <a:prstGeom prst="rect">
          <a:avLst/>
        </a:prstGeom>
        <a:blipFill>
          <a:blip xmlns:r="http://schemas.openxmlformats.org/officeDocument/2006/relationships" r:embed="rId1"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DAFD7B0-0B9D-40CB-8979-7EE8236BBD7E}">
      <dsp:nvSpPr>
        <dsp:cNvPr id="0" name=""/>
        <dsp:cNvSpPr/>
      </dsp:nvSpPr>
      <dsp:spPr>
        <a:xfrm>
          <a:off x="836064" y="270"/>
          <a:ext cx="9880120" cy="633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060" tIns="67060" rIns="67060" bIns="67060"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Working to </a:t>
          </a:r>
          <a:r>
            <a:rPr lang="en-US" sz="2400" b="0" i="0" kern="1200" dirty="0">
              <a:solidFill>
                <a:schemeClr val="accent5"/>
              </a:solidFill>
              <a:latin typeface="Barlow Condensed" pitchFamily="2" charset="77"/>
            </a:rPr>
            <a:t>create a financial plan</a:t>
          </a:r>
        </a:p>
      </dsp:txBody>
      <dsp:txXfrm>
        <a:off x="836064" y="270"/>
        <a:ext cx="9880120" cy="633635"/>
      </dsp:txXfrm>
    </dsp:sp>
    <dsp:sp modelId="{C1573080-4907-403F-99DD-1301F51FC975}">
      <dsp:nvSpPr>
        <dsp:cNvPr id="0" name=""/>
        <dsp:cNvSpPr/>
      </dsp:nvSpPr>
      <dsp:spPr>
        <a:xfrm flipH="1">
          <a:off x="0" y="792315"/>
          <a:ext cx="10820398" cy="633635"/>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028EB9-C81A-4EB6-8BE2-595A7DB0E7DA}">
      <dsp:nvSpPr>
        <dsp:cNvPr id="0" name=""/>
        <dsp:cNvSpPr/>
      </dsp:nvSpPr>
      <dsp:spPr>
        <a:xfrm>
          <a:off x="188620" y="831750"/>
          <a:ext cx="554766" cy="554766"/>
        </a:xfrm>
        <a:prstGeom prst="rect">
          <a:avLst/>
        </a:prstGeom>
        <a:blipFill>
          <a:blip xmlns:r="http://schemas.openxmlformats.org/officeDocument/2006/relationships"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2043D09-AB2C-48C4-AFA0-65A9CF645804}">
      <dsp:nvSpPr>
        <dsp:cNvPr id="0" name=""/>
        <dsp:cNvSpPr/>
      </dsp:nvSpPr>
      <dsp:spPr>
        <a:xfrm>
          <a:off x="836064" y="792315"/>
          <a:ext cx="9880120" cy="633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060" tIns="67060" rIns="67060" bIns="67060"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Working to </a:t>
          </a:r>
          <a:r>
            <a:rPr lang="en-US" sz="2400" b="0" i="0" kern="1200" dirty="0">
              <a:solidFill>
                <a:schemeClr val="accent5"/>
              </a:solidFill>
              <a:latin typeface="Barlow Condensed" pitchFamily="2" charset="77"/>
            </a:rPr>
            <a:t>create a retirement income plan</a:t>
          </a:r>
        </a:p>
      </dsp:txBody>
      <dsp:txXfrm>
        <a:off x="836064" y="792315"/>
        <a:ext cx="9880120" cy="633635"/>
      </dsp:txXfrm>
    </dsp:sp>
    <dsp:sp modelId="{DD63511F-34AC-4B71-B585-B65444EA5DF7}">
      <dsp:nvSpPr>
        <dsp:cNvPr id="0" name=""/>
        <dsp:cNvSpPr/>
      </dsp:nvSpPr>
      <dsp:spPr>
        <a:xfrm flipH="1">
          <a:off x="0" y="1584360"/>
          <a:ext cx="10820398" cy="633635"/>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67578B-B0AA-4371-B8EA-8145A54D53E7}">
      <dsp:nvSpPr>
        <dsp:cNvPr id="0" name=""/>
        <dsp:cNvSpPr/>
      </dsp:nvSpPr>
      <dsp:spPr>
        <a:xfrm>
          <a:off x="188620" y="1623795"/>
          <a:ext cx="554766" cy="554766"/>
        </a:xfrm>
        <a:prstGeom prst="rect">
          <a:avLst/>
        </a:prstGeom>
        <a:blipFill>
          <a:blip xmlns:r="http://schemas.openxmlformats.org/officeDocument/2006/relationships"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BEDBDA4-4B04-4B33-83BB-896F17AA87F9}">
      <dsp:nvSpPr>
        <dsp:cNvPr id="0" name=""/>
        <dsp:cNvSpPr/>
      </dsp:nvSpPr>
      <dsp:spPr>
        <a:xfrm>
          <a:off x="837375" y="1584360"/>
          <a:ext cx="9877497" cy="633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060" tIns="67060" rIns="67060" bIns="67060"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Investments that are </a:t>
          </a:r>
          <a:r>
            <a:rPr lang="en-US" sz="2400" b="0" i="0" kern="1200" dirty="0">
              <a:solidFill>
                <a:schemeClr val="accent5"/>
              </a:solidFill>
              <a:latin typeface="Barlow Condensed" pitchFamily="2" charset="77"/>
            </a:rPr>
            <a:t>recommended by a financial professional</a:t>
          </a:r>
        </a:p>
      </dsp:txBody>
      <dsp:txXfrm>
        <a:off x="837375" y="1584360"/>
        <a:ext cx="9877497" cy="63363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B2BF64-7602-1A41-988C-996702FDE161}">
      <dsp:nvSpPr>
        <dsp:cNvPr id="0" name=""/>
        <dsp:cNvSpPr/>
      </dsp:nvSpPr>
      <dsp:spPr>
        <a:xfrm rot="16200000">
          <a:off x="1057816" y="1445858"/>
          <a:ext cx="3587806" cy="2314257"/>
        </a:xfrm>
        <a:prstGeom prst="snip1Rect">
          <a:avLst/>
        </a:prstGeom>
        <a:solidFill>
          <a:srgbClr val="FFD100"/>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4592" tIns="279400" rIns="182880" bIns="279400" numCol="1" spcCol="1270" anchor="t" anchorCtr="0">
          <a:noAutofit/>
        </a:bodyPr>
        <a:lstStyle/>
        <a:p>
          <a:pPr marL="0" lvl="0" indent="0" algn="ctr" defTabSz="1955800">
            <a:lnSpc>
              <a:spcPct val="90000"/>
            </a:lnSpc>
            <a:spcBef>
              <a:spcPct val="0"/>
            </a:spcBef>
            <a:spcAft>
              <a:spcPct val="35000"/>
            </a:spcAft>
            <a:buNone/>
          </a:pPr>
          <a:r>
            <a:rPr lang="en-US" sz="4400" b="1" i="0" kern="1200" dirty="0">
              <a:solidFill>
                <a:schemeClr val="tx1"/>
              </a:solidFill>
              <a:latin typeface="Barlow Semi Condensed" pitchFamily="2" charset="77"/>
            </a:rPr>
            <a:t>NEW</a:t>
          </a:r>
          <a:endParaRPr lang="en-US" sz="3600" b="1" i="0" kern="1200" dirty="0">
            <a:solidFill>
              <a:schemeClr val="tx1"/>
            </a:solidFill>
            <a:latin typeface="Barlow Semi Condensed" pitchFamily="2" charset="77"/>
          </a:endParaRPr>
        </a:p>
        <a:p>
          <a:pPr marL="0" lvl="1" indent="6350" algn="ctr" defTabSz="1600200">
            <a:lnSpc>
              <a:spcPct val="90000"/>
            </a:lnSpc>
            <a:spcBef>
              <a:spcPct val="0"/>
            </a:spcBef>
            <a:spcAft>
              <a:spcPct val="15000"/>
            </a:spcAft>
            <a:buNone/>
            <a:tabLst/>
          </a:pPr>
          <a:r>
            <a:rPr lang="en-US" sz="3600" b="1" i="0" kern="1200" dirty="0">
              <a:latin typeface="Barlow Condensed SemiBold" pitchFamily="2" charset="77"/>
            </a:rPr>
            <a:t>Market ups &amp; downs</a:t>
          </a:r>
        </a:p>
      </dsp:txBody>
      <dsp:txXfrm rot="5400000">
        <a:off x="1807584" y="922077"/>
        <a:ext cx="2201264" cy="3361820"/>
      </dsp:txXfrm>
    </dsp:sp>
    <dsp:sp modelId="{2E241088-FB4A-0B4A-A714-AB437C45ADED}">
      <dsp:nvSpPr>
        <dsp:cNvPr id="0" name=""/>
        <dsp:cNvSpPr/>
      </dsp:nvSpPr>
      <dsp:spPr>
        <a:xfrm rot="5400000">
          <a:off x="3942293" y="990139"/>
          <a:ext cx="2240896" cy="1887248"/>
        </a:xfrm>
        <a:prstGeom prst="snip1Rect">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460" tIns="279400" rIns="167640" bIns="279400" numCol="1" spcCol="1270" anchor="t" anchorCtr="0">
          <a:noAutofit/>
        </a:bodyPr>
        <a:lstStyle/>
        <a:p>
          <a:pPr marL="0" lvl="0" indent="0" algn="ctr" defTabSz="1955800">
            <a:lnSpc>
              <a:spcPct val="90000"/>
            </a:lnSpc>
            <a:spcBef>
              <a:spcPct val="0"/>
            </a:spcBef>
            <a:spcAft>
              <a:spcPct val="35000"/>
            </a:spcAft>
            <a:buNone/>
          </a:pPr>
          <a:r>
            <a:rPr lang="en-US" sz="4400" b="1" i="0" kern="1200" dirty="0">
              <a:solidFill>
                <a:schemeClr val="tx1"/>
              </a:solidFill>
              <a:latin typeface="Barlow Semi Condensed" pitchFamily="2" charset="77"/>
            </a:rPr>
            <a:t>OLD</a:t>
          </a:r>
        </a:p>
        <a:p>
          <a:pPr marL="0" lvl="1" indent="6350" algn="ctr" defTabSz="1066800">
            <a:lnSpc>
              <a:spcPct val="90000"/>
            </a:lnSpc>
            <a:spcBef>
              <a:spcPct val="0"/>
            </a:spcBef>
            <a:spcAft>
              <a:spcPct val="15000"/>
            </a:spcAft>
            <a:buNone/>
            <a:tabLst/>
          </a:pPr>
          <a:r>
            <a:rPr lang="en-US" sz="2400" b="1" i="0" kern="1200" dirty="0">
              <a:latin typeface="Barlow Condensed SemiBold" pitchFamily="2" charset="77"/>
            </a:rPr>
            <a:t>Market volatility</a:t>
          </a:r>
        </a:p>
      </dsp:txBody>
      <dsp:txXfrm rot="-5400000">
        <a:off x="4119117" y="905459"/>
        <a:ext cx="1795104" cy="2056608"/>
      </dsp:txXfrm>
    </dsp:sp>
    <dsp:sp modelId="{E6C3C45E-CCA8-1641-B3F4-149DE55A43BD}">
      <dsp:nvSpPr>
        <dsp:cNvPr id="0" name=""/>
        <dsp:cNvSpPr/>
      </dsp:nvSpPr>
      <dsp:spPr>
        <a:xfrm flipH="1">
          <a:off x="2425677" y="-462307"/>
          <a:ext cx="2946830" cy="2946687"/>
        </a:xfrm>
        <a:prstGeom prst="circularArrow">
          <a:avLst>
            <a:gd name="adj1" fmla="val 12500"/>
            <a:gd name="adj2" fmla="val 1142322"/>
            <a:gd name="adj3" fmla="val 20457678"/>
            <a:gd name="adj4" fmla="val 10800000"/>
            <a:gd name="adj5" fmla="val 12500"/>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B7E5D50-AFA0-0744-B0F4-F38D1DB7927F}">
      <dsp:nvSpPr>
        <dsp:cNvPr id="0" name=""/>
        <dsp:cNvSpPr/>
      </dsp:nvSpPr>
      <dsp:spPr>
        <a:xfrm rot="10800000">
          <a:off x="3128933" y="3074236"/>
          <a:ext cx="1972945" cy="1972849"/>
        </a:xfrm>
        <a:prstGeom prst="circularArrow">
          <a:avLst>
            <a:gd name="adj1" fmla="val 12500"/>
            <a:gd name="adj2" fmla="val 1142322"/>
            <a:gd name="adj3" fmla="val 20457678"/>
            <a:gd name="adj4" fmla="val 10800000"/>
            <a:gd name="adj5" fmla="val 1250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B2BF64-7602-1A41-988C-996702FDE161}">
      <dsp:nvSpPr>
        <dsp:cNvPr id="0" name=""/>
        <dsp:cNvSpPr/>
      </dsp:nvSpPr>
      <dsp:spPr>
        <a:xfrm rot="16200000">
          <a:off x="1057816" y="1445858"/>
          <a:ext cx="3587806" cy="2314257"/>
        </a:xfrm>
        <a:prstGeom prst="snip1Rect">
          <a:avLst/>
        </a:prstGeom>
        <a:solidFill>
          <a:srgbClr val="FFD100"/>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7640" tIns="279400" rIns="251460" bIns="279400" numCol="1" spcCol="1270" anchor="t" anchorCtr="0">
          <a:noAutofit/>
        </a:bodyPr>
        <a:lstStyle/>
        <a:p>
          <a:pPr marL="0" lvl="0" indent="0" algn="ctr" defTabSz="1955800">
            <a:lnSpc>
              <a:spcPct val="90000"/>
            </a:lnSpc>
            <a:spcBef>
              <a:spcPct val="0"/>
            </a:spcBef>
            <a:spcAft>
              <a:spcPct val="35000"/>
            </a:spcAft>
            <a:buNone/>
          </a:pPr>
          <a:r>
            <a:rPr lang="en-US" sz="4400" b="1" i="0" kern="1200" dirty="0">
              <a:solidFill>
                <a:schemeClr val="tx1"/>
              </a:solidFill>
              <a:latin typeface="Barlow Semi Condensed" pitchFamily="2" charset="77"/>
            </a:rPr>
            <a:t>NEW</a:t>
          </a:r>
          <a:endParaRPr lang="en-US" sz="3600" b="1" i="0" kern="1200" dirty="0">
            <a:solidFill>
              <a:schemeClr val="tx1"/>
            </a:solidFill>
            <a:latin typeface="Barlow Semi Condensed" pitchFamily="2" charset="77"/>
          </a:endParaRPr>
        </a:p>
        <a:p>
          <a:pPr marL="0" lvl="1" indent="6350" algn="ctr" defTabSz="1600200">
            <a:lnSpc>
              <a:spcPct val="90000"/>
            </a:lnSpc>
            <a:spcBef>
              <a:spcPct val="0"/>
            </a:spcBef>
            <a:spcAft>
              <a:spcPct val="15000"/>
            </a:spcAft>
            <a:buNone/>
            <a:tabLst/>
          </a:pPr>
          <a:r>
            <a:rPr lang="en-US" sz="3600" b="1" i="0" kern="1200" dirty="0">
              <a:latin typeface="Barlow Condensed SemiBold" pitchFamily="2" charset="77"/>
            </a:rPr>
            <a:t>Optional benefit</a:t>
          </a:r>
        </a:p>
      </dsp:txBody>
      <dsp:txXfrm rot="5400000">
        <a:off x="1807584" y="922077"/>
        <a:ext cx="2201264" cy="3361820"/>
      </dsp:txXfrm>
    </dsp:sp>
    <dsp:sp modelId="{2E241088-FB4A-0B4A-A714-AB437C45ADED}">
      <dsp:nvSpPr>
        <dsp:cNvPr id="0" name=""/>
        <dsp:cNvSpPr/>
      </dsp:nvSpPr>
      <dsp:spPr>
        <a:xfrm rot="5400000">
          <a:off x="3942293" y="990139"/>
          <a:ext cx="2240896" cy="1887248"/>
        </a:xfrm>
        <a:prstGeom prst="snip1Rect">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460" tIns="279400" rIns="167640" bIns="279400" numCol="1" spcCol="1270" anchor="t" anchorCtr="0">
          <a:noAutofit/>
        </a:bodyPr>
        <a:lstStyle/>
        <a:p>
          <a:pPr marL="0" lvl="0" indent="0" algn="ctr" defTabSz="1955800">
            <a:lnSpc>
              <a:spcPct val="90000"/>
            </a:lnSpc>
            <a:spcBef>
              <a:spcPct val="0"/>
            </a:spcBef>
            <a:spcAft>
              <a:spcPct val="35000"/>
            </a:spcAft>
            <a:buNone/>
          </a:pPr>
          <a:r>
            <a:rPr lang="en-US" sz="4400" b="1" i="0" kern="1200" dirty="0">
              <a:solidFill>
                <a:schemeClr val="tx1"/>
              </a:solidFill>
              <a:latin typeface="Barlow Semi Condensed" pitchFamily="2" charset="77"/>
            </a:rPr>
            <a:t>OLD</a:t>
          </a:r>
        </a:p>
        <a:p>
          <a:pPr marL="0" lvl="1" indent="6350" algn="ctr" defTabSz="1066800">
            <a:lnSpc>
              <a:spcPct val="90000"/>
            </a:lnSpc>
            <a:spcBef>
              <a:spcPct val="0"/>
            </a:spcBef>
            <a:spcAft>
              <a:spcPct val="15000"/>
            </a:spcAft>
            <a:buNone/>
            <a:tabLst/>
          </a:pPr>
          <a:r>
            <a:rPr lang="en-US" sz="2400" b="1" i="0" kern="1200" dirty="0">
              <a:latin typeface="Barlow Condensed SemiBold" pitchFamily="2" charset="77"/>
            </a:rPr>
            <a:t>Rider</a:t>
          </a:r>
        </a:p>
      </dsp:txBody>
      <dsp:txXfrm rot="-5400000">
        <a:off x="4119117" y="905459"/>
        <a:ext cx="1795104" cy="2056608"/>
      </dsp:txXfrm>
    </dsp:sp>
    <dsp:sp modelId="{E6C3C45E-CCA8-1641-B3F4-149DE55A43BD}">
      <dsp:nvSpPr>
        <dsp:cNvPr id="0" name=""/>
        <dsp:cNvSpPr/>
      </dsp:nvSpPr>
      <dsp:spPr>
        <a:xfrm flipH="1">
          <a:off x="2425677" y="-462307"/>
          <a:ext cx="2946830" cy="2946687"/>
        </a:xfrm>
        <a:prstGeom prst="circularArrow">
          <a:avLst>
            <a:gd name="adj1" fmla="val 12500"/>
            <a:gd name="adj2" fmla="val 1142322"/>
            <a:gd name="adj3" fmla="val 20457678"/>
            <a:gd name="adj4" fmla="val 10800000"/>
            <a:gd name="adj5" fmla="val 12500"/>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B7E5D50-AFA0-0744-B0F4-F38D1DB7927F}">
      <dsp:nvSpPr>
        <dsp:cNvPr id="0" name=""/>
        <dsp:cNvSpPr/>
      </dsp:nvSpPr>
      <dsp:spPr>
        <a:xfrm rot="10800000">
          <a:off x="3128933" y="3074236"/>
          <a:ext cx="1972945" cy="1972849"/>
        </a:xfrm>
        <a:prstGeom prst="circularArrow">
          <a:avLst>
            <a:gd name="adj1" fmla="val 12500"/>
            <a:gd name="adj2" fmla="val 1142322"/>
            <a:gd name="adj3" fmla="val 20457678"/>
            <a:gd name="adj4" fmla="val 10800000"/>
            <a:gd name="adj5" fmla="val 1250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B2BF64-7602-1A41-988C-996702FDE161}">
      <dsp:nvSpPr>
        <dsp:cNvPr id="0" name=""/>
        <dsp:cNvSpPr/>
      </dsp:nvSpPr>
      <dsp:spPr>
        <a:xfrm rot="16200000">
          <a:off x="1057816" y="1445858"/>
          <a:ext cx="3587806" cy="2314257"/>
        </a:xfrm>
        <a:prstGeom prst="snip1Rect">
          <a:avLst/>
        </a:prstGeom>
        <a:solidFill>
          <a:srgbClr val="FFD100"/>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4592" tIns="279400" rIns="164592" bIns="279400" numCol="1" spcCol="1270" anchor="t" anchorCtr="0">
          <a:noAutofit/>
        </a:bodyPr>
        <a:lstStyle/>
        <a:p>
          <a:pPr marL="0" lvl="0" indent="0" algn="ctr" defTabSz="1955800">
            <a:lnSpc>
              <a:spcPct val="90000"/>
            </a:lnSpc>
            <a:spcBef>
              <a:spcPct val="0"/>
            </a:spcBef>
            <a:spcAft>
              <a:spcPct val="35000"/>
            </a:spcAft>
            <a:buNone/>
          </a:pPr>
          <a:r>
            <a:rPr lang="en-US" sz="4400" b="1" i="0" kern="1200" dirty="0">
              <a:solidFill>
                <a:schemeClr val="tx1"/>
              </a:solidFill>
              <a:latin typeface="Barlow Semi Condensed" pitchFamily="2" charset="77"/>
            </a:rPr>
            <a:t>NEW</a:t>
          </a:r>
          <a:endParaRPr lang="en-US" sz="3600" b="1" i="0" kern="1200" dirty="0">
            <a:solidFill>
              <a:schemeClr val="tx1"/>
            </a:solidFill>
            <a:latin typeface="Barlow Semi Condensed" pitchFamily="2" charset="77"/>
          </a:endParaRPr>
        </a:p>
        <a:p>
          <a:pPr marL="0" lvl="1" indent="6350" algn="ctr" defTabSz="1244600">
            <a:lnSpc>
              <a:spcPct val="90000"/>
            </a:lnSpc>
            <a:spcBef>
              <a:spcPct val="0"/>
            </a:spcBef>
            <a:spcAft>
              <a:spcPct val="15000"/>
            </a:spcAft>
            <a:buNone/>
            <a:tabLst/>
          </a:pPr>
          <a:r>
            <a:rPr lang="en-US" sz="2800" b="1" i="0" kern="1200" dirty="0">
              <a:latin typeface="Barlow Condensed SemiBold" pitchFamily="2" charset="77"/>
            </a:rPr>
            <a:t>Beneficiary or Family benefit</a:t>
          </a:r>
        </a:p>
      </dsp:txBody>
      <dsp:txXfrm rot="5400000">
        <a:off x="1807584" y="922077"/>
        <a:ext cx="2201264" cy="3361820"/>
      </dsp:txXfrm>
    </dsp:sp>
    <dsp:sp modelId="{2E241088-FB4A-0B4A-A714-AB437C45ADED}">
      <dsp:nvSpPr>
        <dsp:cNvPr id="0" name=""/>
        <dsp:cNvSpPr/>
      </dsp:nvSpPr>
      <dsp:spPr>
        <a:xfrm rot="5400000">
          <a:off x="3942293" y="990139"/>
          <a:ext cx="2240896" cy="1887248"/>
        </a:xfrm>
        <a:prstGeom prst="snip1Rect">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460" tIns="279400" rIns="167640" bIns="279400" numCol="1" spcCol="1270" anchor="t" anchorCtr="0">
          <a:noAutofit/>
        </a:bodyPr>
        <a:lstStyle/>
        <a:p>
          <a:pPr marL="0" lvl="0" indent="0" algn="ctr" defTabSz="1955800">
            <a:lnSpc>
              <a:spcPct val="90000"/>
            </a:lnSpc>
            <a:spcBef>
              <a:spcPct val="0"/>
            </a:spcBef>
            <a:spcAft>
              <a:spcPct val="35000"/>
            </a:spcAft>
            <a:buNone/>
          </a:pPr>
          <a:r>
            <a:rPr lang="en-US" sz="4400" b="1" i="0" kern="1200" dirty="0">
              <a:solidFill>
                <a:schemeClr val="tx1"/>
              </a:solidFill>
              <a:latin typeface="Barlow Semi Condensed" pitchFamily="2" charset="77"/>
            </a:rPr>
            <a:t>OLD</a:t>
          </a:r>
        </a:p>
        <a:p>
          <a:pPr marL="0" lvl="1" indent="6350" algn="ctr" defTabSz="1066800">
            <a:lnSpc>
              <a:spcPct val="90000"/>
            </a:lnSpc>
            <a:spcBef>
              <a:spcPct val="0"/>
            </a:spcBef>
            <a:spcAft>
              <a:spcPct val="15000"/>
            </a:spcAft>
            <a:buNone/>
            <a:tabLst/>
          </a:pPr>
          <a:r>
            <a:rPr lang="en-US" sz="2400" b="1" i="0" kern="1200" dirty="0">
              <a:latin typeface="Barlow Condensed SemiBold" pitchFamily="2" charset="77"/>
            </a:rPr>
            <a:t>Death benefit</a:t>
          </a:r>
        </a:p>
      </dsp:txBody>
      <dsp:txXfrm rot="-5400000">
        <a:off x="4119117" y="905459"/>
        <a:ext cx="1795104" cy="2056608"/>
      </dsp:txXfrm>
    </dsp:sp>
    <dsp:sp modelId="{E6C3C45E-CCA8-1641-B3F4-149DE55A43BD}">
      <dsp:nvSpPr>
        <dsp:cNvPr id="0" name=""/>
        <dsp:cNvSpPr/>
      </dsp:nvSpPr>
      <dsp:spPr>
        <a:xfrm flipH="1">
          <a:off x="2425677" y="-462307"/>
          <a:ext cx="2946830" cy="2946687"/>
        </a:xfrm>
        <a:prstGeom prst="circularArrow">
          <a:avLst>
            <a:gd name="adj1" fmla="val 12500"/>
            <a:gd name="adj2" fmla="val 1142322"/>
            <a:gd name="adj3" fmla="val 20457678"/>
            <a:gd name="adj4" fmla="val 10800000"/>
            <a:gd name="adj5" fmla="val 12500"/>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B7E5D50-AFA0-0744-B0F4-F38D1DB7927F}">
      <dsp:nvSpPr>
        <dsp:cNvPr id="0" name=""/>
        <dsp:cNvSpPr/>
      </dsp:nvSpPr>
      <dsp:spPr>
        <a:xfrm rot="10800000">
          <a:off x="3128933" y="3074236"/>
          <a:ext cx="1972945" cy="1972849"/>
        </a:xfrm>
        <a:prstGeom prst="circularArrow">
          <a:avLst>
            <a:gd name="adj1" fmla="val 12500"/>
            <a:gd name="adj2" fmla="val 1142322"/>
            <a:gd name="adj3" fmla="val 20457678"/>
            <a:gd name="adj4" fmla="val 10800000"/>
            <a:gd name="adj5" fmla="val 1250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BE9C9B-E58C-1844-96CF-9CFF74BEAEEA}">
      <dsp:nvSpPr>
        <dsp:cNvPr id="0" name=""/>
        <dsp:cNvSpPr/>
      </dsp:nvSpPr>
      <dsp:spPr>
        <a:xfrm>
          <a:off x="-6750845" y="-1032254"/>
          <a:ext cx="8034594" cy="8034594"/>
        </a:xfrm>
        <a:prstGeom prst="blockArc">
          <a:avLst>
            <a:gd name="adj1" fmla="val 18900000"/>
            <a:gd name="adj2" fmla="val 2700000"/>
            <a:gd name="adj3" fmla="val 269"/>
          </a:avLst>
        </a:prstGeom>
        <a:solidFill>
          <a:schemeClr val="accent3"/>
        </a:solidFill>
        <a:ln w="12700" cap="flat" cmpd="sng" algn="ctr">
          <a:solidFill>
            <a:srgbClr val="FFD100"/>
          </a:solidFill>
          <a:prstDash val="solid"/>
          <a:miter lim="800000"/>
        </a:ln>
        <a:effectLst/>
      </dsp:spPr>
      <dsp:style>
        <a:lnRef idx="2">
          <a:scrgbClr r="0" g="0" b="0"/>
        </a:lnRef>
        <a:fillRef idx="0">
          <a:scrgbClr r="0" g="0" b="0"/>
        </a:fillRef>
        <a:effectRef idx="0">
          <a:scrgbClr r="0" g="0" b="0"/>
        </a:effectRef>
        <a:fontRef idx="minor"/>
      </dsp:style>
    </dsp:sp>
    <dsp:sp modelId="{AC82E161-458B-844E-B825-17A4B307AA40}">
      <dsp:nvSpPr>
        <dsp:cNvPr id="0" name=""/>
        <dsp:cNvSpPr/>
      </dsp:nvSpPr>
      <dsp:spPr>
        <a:xfrm>
          <a:off x="560672" y="373010"/>
          <a:ext cx="5191311" cy="746499"/>
        </a:xfrm>
        <a:prstGeom prst="rect">
          <a:avLst/>
        </a:prstGeom>
        <a:solidFill>
          <a:srgbClr val="FFD100"/>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92534" tIns="81280" rIns="81280" bIns="81280" numCol="1" spcCol="1270" anchor="ctr" anchorCtr="0">
          <a:noAutofit/>
        </a:bodyPr>
        <a:lstStyle/>
        <a:p>
          <a:pPr marL="0" lvl="0" indent="0" algn="l" defTabSz="1422400">
            <a:lnSpc>
              <a:spcPct val="90000"/>
            </a:lnSpc>
            <a:spcBef>
              <a:spcPct val="0"/>
            </a:spcBef>
            <a:spcAft>
              <a:spcPct val="35000"/>
            </a:spcAft>
            <a:buFont typeface="Symbol" pitchFamily="2" charset="2"/>
            <a:buNone/>
          </a:pPr>
          <a:r>
            <a:rPr lang="en-US" sz="3200" b="1" i="0" kern="1200" dirty="0">
              <a:solidFill>
                <a:schemeClr val="tx1"/>
              </a:solidFill>
              <a:latin typeface="Barlow Condensed SemiBold" pitchFamily="2" charset="77"/>
            </a:rPr>
            <a:t>CAUTIOUS PREPARERS</a:t>
          </a:r>
        </a:p>
      </dsp:txBody>
      <dsp:txXfrm>
        <a:off x="560672" y="373010"/>
        <a:ext cx="5191311" cy="746499"/>
      </dsp:txXfrm>
    </dsp:sp>
    <dsp:sp modelId="{8509685D-36DA-8443-8909-B45964657AF7}">
      <dsp:nvSpPr>
        <dsp:cNvPr id="0" name=""/>
        <dsp:cNvSpPr/>
      </dsp:nvSpPr>
      <dsp:spPr>
        <a:xfrm>
          <a:off x="94109" y="279698"/>
          <a:ext cx="933124" cy="933124"/>
        </a:xfrm>
        <a:prstGeom prst="ellipse">
          <a:avLst/>
        </a:prstGeom>
        <a:solidFill>
          <a:schemeClr val="accent5"/>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dsp:style>
    </dsp:sp>
    <dsp:sp modelId="{15032C4B-7AF7-C94B-ABD5-189922D640C2}">
      <dsp:nvSpPr>
        <dsp:cNvPr id="0" name=""/>
        <dsp:cNvSpPr/>
      </dsp:nvSpPr>
      <dsp:spPr>
        <a:xfrm>
          <a:off x="1095591" y="1492401"/>
          <a:ext cx="4656392" cy="746499"/>
        </a:xfrm>
        <a:prstGeom prst="rect">
          <a:avLst/>
        </a:prstGeom>
        <a:solidFill>
          <a:srgbClr val="FFD100"/>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92534" tIns="81280" rIns="81280" bIns="81280" numCol="1" spcCol="1270" anchor="ctr" anchorCtr="0">
          <a:noAutofit/>
        </a:bodyPr>
        <a:lstStyle/>
        <a:p>
          <a:pPr marL="0" lvl="0" indent="0" algn="l" defTabSz="1422400">
            <a:lnSpc>
              <a:spcPct val="90000"/>
            </a:lnSpc>
            <a:spcBef>
              <a:spcPct val="0"/>
            </a:spcBef>
            <a:spcAft>
              <a:spcPct val="35000"/>
            </a:spcAft>
            <a:buFont typeface="Symbol" pitchFamily="2" charset="2"/>
            <a:buNone/>
          </a:pPr>
          <a:r>
            <a:rPr lang="en-US" sz="3200" b="1" i="0" kern="1200" dirty="0">
              <a:solidFill>
                <a:schemeClr val="tx1"/>
              </a:solidFill>
              <a:latin typeface="Barlow Condensed SemiBold" pitchFamily="2" charset="77"/>
            </a:rPr>
            <a:t>AMBITIOUS RISK TAKERS</a:t>
          </a:r>
        </a:p>
      </dsp:txBody>
      <dsp:txXfrm>
        <a:off x="1095591" y="1492401"/>
        <a:ext cx="4656392" cy="746499"/>
      </dsp:txXfrm>
    </dsp:sp>
    <dsp:sp modelId="{F3C262A7-4EF6-F94F-99DD-3C1D3280FE56}">
      <dsp:nvSpPr>
        <dsp:cNvPr id="0" name=""/>
        <dsp:cNvSpPr/>
      </dsp:nvSpPr>
      <dsp:spPr>
        <a:xfrm>
          <a:off x="629029" y="1399089"/>
          <a:ext cx="933124" cy="933124"/>
        </a:xfrm>
        <a:prstGeom prst="ellipse">
          <a:avLst/>
        </a:prstGeom>
        <a:solidFill>
          <a:schemeClr val="accent5"/>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dsp:style>
    </dsp:sp>
    <dsp:sp modelId="{A73569FD-2F27-9345-B67F-FFE6EE7C42AA}">
      <dsp:nvSpPr>
        <dsp:cNvPr id="0" name=""/>
        <dsp:cNvSpPr/>
      </dsp:nvSpPr>
      <dsp:spPr>
        <a:xfrm>
          <a:off x="1259768" y="2611792"/>
          <a:ext cx="4492214" cy="746499"/>
        </a:xfrm>
        <a:prstGeom prst="rect">
          <a:avLst/>
        </a:prstGeom>
        <a:solidFill>
          <a:srgbClr val="FFD100"/>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92534" tIns="81280" rIns="81280" bIns="81280" numCol="1" spcCol="1270" anchor="ctr" anchorCtr="0">
          <a:noAutofit/>
        </a:bodyPr>
        <a:lstStyle/>
        <a:p>
          <a:pPr marL="0" lvl="0" indent="0" algn="l" defTabSz="1422400">
            <a:lnSpc>
              <a:spcPct val="90000"/>
            </a:lnSpc>
            <a:spcBef>
              <a:spcPct val="0"/>
            </a:spcBef>
            <a:spcAft>
              <a:spcPct val="35000"/>
            </a:spcAft>
            <a:buFont typeface="Symbol" pitchFamily="2" charset="2"/>
            <a:buNone/>
          </a:pPr>
          <a:r>
            <a:rPr lang="en-US" sz="3200" b="1" i="0" kern="1200" dirty="0">
              <a:solidFill>
                <a:schemeClr val="tx1"/>
              </a:solidFill>
              <a:latin typeface="Barlow Condensed SemiBold" pitchFamily="2" charset="77"/>
            </a:rPr>
            <a:t>PURPOSEFUL PLANNERS</a:t>
          </a:r>
        </a:p>
      </dsp:txBody>
      <dsp:txXfrm>
        <a:off x="1259768" y="2611792"/>
        <a:ext cx="4492214" cy="746499"/>
      </dsp:txXfrm>
    </dsp:sp>
    <dsp:sp modelId="{6B389B0E-D012-704F-B308-DF2AC81906CA}">
      <dsp:nvSpPr>
        <dsp:cNvPr id="0" name=""/>
        <dsp:cNvSpPr/>
      </dsp:nvSpPr>
      <dsp:spPr>
        <a:xfrm>
          <a:off x="793206" y="2518480"/>
          <a:ext cx="933124" cy="933124"/>
        </a:xfrm>
        <a:prstGeom prst="ellipse">
          <a:avLst/>
        </a:prstGeom>
        <a:solidFill>
          <a:schemeClr val="accent5"/>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dsp:style>
    </dsp:sp>
    <dsp:sp modelId="{B8948AAA-7BAC-CC4F-9E9C-A94CB6855BCD}">
      <dsp:nvSpPr>
        <dsp:cNvPr id="0" name=""/>
        <dsp:cNvSpPr/>
      </dsp:nvSpPr>
      <dsp:spPr>
        <a:xfrm>
          <a:off x="1095591" y="3731183"/>
          <a:ext cx="4656392" cy="746499"/>
        </a:xfrm>
        <a:prstGeom prst="rect">
          <a:avLst/>
        </a:prstGeom>
        <a:solidFill>
          <a:schemeClr val="accent2"/>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92534" tIns="81280" rIns="81280" bIns="81280" numCol="1" spcCol="1270" anchor="ctr" anchorCtr="0">
          <a:noAutofit/>
        </a:bodyPr>
        <a:lstStyle/>
        <a:p>
          <a:pPr marL="0" lvl="0" indent="0" algn="l" defTabSz="1422400">
            <a:lnSpc>
              <a:spcPct val="90000"/>
            </a:lnSpc>
            <a:spcBef>
              <a:spcPct val="0"/>
            </a:spcBef>
            <a:spcAft>
              <a:spcPct val="35000"/>
            </a:spcAft>
            <a:buFont typeface="Symbol" pitchFamily="2" charset="2"/>
            <a:buNone/>
          </a:pPr>
          <a:r>
            <a:rPr lang="en-US" sz="3200" b="0" i="0" kern="1200" dirty="0">
              <a:solidFill>
                <a:schemeClr val="tx1"/>
              </a:solidFill>
              <a:latin typeface="Barlow Condensed" pitchFamily="2" charset="77"/>
            </a:rPr>
            <a:t>UNCERTAIN STRUGGLERS</a:t>
          </a:r>
        </a:p>
      </dsp:txBody>
      <dsp:txXfrm>
        <a:off x="1095591" y="3731183"/>
        <a:ext cx="4656392" cy="746499"/>
      </dsp:txXfrm>
    </dsp:sp>
    <dsp:sp modelId="{5C77948E-9A26-834B-84B5-42AB45558162}">
      <dsp:nvSpPr>
        <dsp:cNvPr id="0" name=""/>
        <dsp:cNvSpPr/>
      </dsp:nvSpPr>
      <dsp:spPr>
        <a:xfrm>
          <a:off x="629029" y="3637871"/>
          <a:ext cx="933124" cy="933124"/>
        </a:xfrm>
        <a:prstGeom prst="ellipse">
          <a:avLst/>
        </a:prstGeom>
        <a:solidFill>
          <a:schemeClr val="accent5"/>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dsp:style>
    </dsp:sp>
    <dsp:sp modelId="{7745017E-12C0-DE4C-B1F6-EF8B0FCE1EFD}">
      <dsp:nvSpPr>
        <dsp:cNvPr id="0" name=""/>
        <dsp:cNvSpPr/>
      </dsp:nvSpPr>
      <dsp:spPr>
        <a:xfrm>
          <a:off x="560672" y="4850574"/>
          <a:ext cx="5191311" cy="746499"/>
        </a:xfrm>
        <a:prstGeom prst="rect">
          <a:avLst/>
        </a:prstGeom>
        <a:solidFill>
          <a:schemeClr val="accent2"/>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92534" tIns="81280" rIns="81280" bIns="81280" numCol="1" spcCol="1270" anchor="ctr" anchorCtr="0">
          <a:noAutofit/>
        </a:bodyPr>
        <a:lstStyle/>
        <a:p>
          <a:pPr marL="0" lvl="0" indent="0" algn="l" defTabSz="1422400">
            <a:lnSpc>
              <a:spcPct val="90000"/>
            </a:lnSpc>
            <a:spcBef>
              <a:spcPct val="0"/>
            </a:spcBef>
            <a:spcAft>
              <a:spcPct val="35000"/>
            </a:spcAft>
            <a:buFont typeface="Symbol" pitchFamily="2" charset="2"/>
            <a:buNone/>
          </a:pPr>
          <a:r>
            <a:rPr lang="en-US" sz="3200" b="0" i="0" kern="1200" dirty="0">
              <a:solidFill>
                <a:schemeClr val="tx1"/>
              </a:solidFill>
              <a:latin typeface="Barlow Condensed" pitchFamily="2" charset="77"/>
            </a:rPr>
            <a:t>OPTIMISTIC DREAMERS</a:t>
          </a:r>
        </a:p>
      </dsp:txBody>
      <dsp:txXfrm>
        <a:off x="560672" y="4850574"/>
        <a:ext cx="5191311" cy="746499"/>
      </dsp:txXfrm>
    </dsp:sp>
    <dsp:sp modelId="{32488496-E1A8-5447-995A-DC025A7FF57B}">
      <dsp:nvSpPr>
        <dsp:cNvPr id="0" name=""/>
        <dsp:cNvSpPr/>
      </dsp:nvSpPr>
      <dsp:spPr>
        <a:xfrm>
          <a:off x="94109" y="4757262"/>
          <a:ext cx="933124" cy="933124"/>
        </a:xfrm>
        <a:prstGeom prst="ellipse">
          <a:avLst/>
        </a:prstGeom>
        <a:solidFill>
          <a:schemeClr val="accent5"/>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7.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8.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cs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cs typeface="Arial" panose="020B0604020202020204" pitchFamily="34" charset="0"/>
              </a:defRPr>
            </a:lvl1pPr>
          </a:lstStyle>
          <a:p>
            <a:fld id="{6417697A-37EF-3D4F-BD98-9F64974711D1}" type="datetimeFigureOut">
              <a:rPr lang="en-US" smtClean="0"/>
              <a:pPr/>
              <a:t>10/27/2022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cs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cs typeface="Arial" panose="020B0604020202020204" pitchFamily="34" charset="0"/>
              </a:defRPr>
            </a:lvl1pPr>
          </a:lstStyle>
          <a:p>
            <a:fld id="{65BA3803-9E58-324D-8016-112D40B128B1}" type="slidenum">
              <a:rPr lang="en-US" smtClean="0"/>
              <a:pPr/>
              <a:t>‹#›</a:t>
            </a:fld>
            <a:endParaRPr lang="en-US" dirty="0"/>
          </a:p>
        </p:txBody>
      </p:sp>
    </p:spTree>
    <p:extLst>
      <p:ext uri="{BB962C8B-B14F-4D97-AF65-F5344CB8AC3E}">
        <p14:creationId xmlns:p14="http://schemas.microsoft.com/office/powerpoint/2010/main" val="2911539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200" b="0" i="0" kern="1200">
        <a:solidFill>
          <a:schemeClr val="tx1"/>
        </a:solidFill>
        <a:latin typeface="Arial" panose="020B0604020202020204" pitchFamily="34" charset="0"/>
        <a:ea typeface="+mn-ea"/>
        <a:cs typeface="Arial" panose="020B0604020202020204" pitchFamily="34" charset="0"/>
      </a:defRPr>
    </a:lvl2pPr>
    <a:lvl3pPr marL="914400" algn="l" defTabSz="914400" rtl="0" eaLnBrk="1" latinLnBrk="0" hangingPunct="1">
      <a:defRPr sz="1200" b="0" i="0" kern="1200">
        <a:solidFill>
          <a:schemeClr val="tx1"/>
        </a:solidFill>
        <a:latin typeface="Arial" panose="020B0604020202020204" pitchFamily="34" charset="0"/>
        <a:ea typeface="+mn-ea"/>
        <a:cs typeface="Arial" panose="020B0604020202020204" pitchFamily="34" charset="0"/>
      </a:defRPr>
    </a:lvl3pPr>
    <a:lvl4pPr marL="1371600" algn="l" defTabSz="914400" rtl="0" eaLnBrk="1" latinLnBrk="0" hangingPunct="1">
      <a:defRPr sz="1200" b="0" i="0" kern="1200">
        <a:solidFill>
          <a:schemeClr val="tx1"/>
        </a:solidFill>
        <a:latin typeface="Arial" panose="020B0604020202020204" pitchFamily="34" charset="0"/>
        <a:ea typeface="+mn-ea"/>
        <a:cs typeface="Arial" panose="020B0604020202020204" pitchFamily="34" charset="0"/>
      </a:defRPr>
    </a:lvl4pPr>
    <a:lvl5pPr marL="1828800" algn="l" defTabSz="914400" rtl="0" eaLnBrk="1" latinLnBrk="0" hangingPunct="1">
      <a:defRPr sz="1200" b="0" i="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www.protectedincome.org/investing-personality-quiz/"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spcBef>
                <a:spcPts val="0"/>
              </a:spcBef>
              <a:spcAft>
                <a:spcPts val="0"/>
              </a:spcAft>
              <a:buFont typeface="Arial" panose="020B0604020202020204" pitchFamily="34" charset="0"/>
              <a:buChar char="•"/>
            </a:pPr>
            <a:r>
              <a:rPr lang="en-US" sz="1200" dirty="0">
                <a:effectLst/>
                <a:latin typeface="Arial" panose="020B0604020202020204" pitchFamily="34" charset="0"/>
                <a:ea typeface="Arial" panose="020B0604020202020204" pitchFamily="34" charset="0"/>
                <a:cs typeface="Arial" panose="020B0604020202020204" pitchFamily="34" charset="0"/>
              </a:rPr>
              <a:t>“It’s not what you say, it’s what people hear…”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outerShdw blurRad="101600" dist="101600" dir="2700000" algn="tl" rotWithShape="0">
                    <a:prstClr val="black">
                      <a:alpha val="20000"/>
                    </a:prstClr>
                  </a:outerShdw>
                </a:effectLst>
                <a:latin typeface="Source Serif Pro" panose="02040603050405020204" pitchFamily="18" charset="0"/>
                <a:ea typeface="Source Serif Pro" panose="02040603050405020204" pitchFamily="18" charset="0"/>
              </a:rPr>
              <a:t>You can have the best message in the world, but the person on the receiving end will always understand it through the prism of his or her own emotions, preconceptions, prejudices, and preexisting beliefs.</a:t>
            </a:r>
          </a:p>
          <a:p>
            <a:pPr marL="171450" marR="0" lvl="0" indent="-171450">
              <a:spcBef>
                <a:spcPts val="0"/>
              </a:spcBef>
              <a:spcAft>
                <a:spcPts val="0"/>
              </a:spcAft>
              <a:buFont typeface="Arial" panose="020B0604020202020204" pitchFamily="34" charset="0"/>
              <a:buChar char="•"/>
            </a:pPr>
            <a:r>
              <a:rPr lang="en-US" sz="1200" dirty="0">
                <a:effectLst/>
                <a:latin typeface="Arial" panose="020B0604020202020204" pitchFamily="34" charset="0"/>
                <a:ea typeface="Arial" panose="020B0604020202020204" pitchFamily="34" charset="0"/>
                <a:cs typeface="Arial" panose="020B0604020202020204" pitchFamily="34" charset="0"/>
              </a:rPr>
              <a:t>That’s from Frank </a:t>
            </a:r>
            <a:r>
              <a:rPr lang="en-US" sz="1200" dirty="0" err="1">
                <a:effectLst/>
                <a:latin typeface="Arial" panose="020B0604020202020204" pitchFamily="34" charset="0"/>
                <a:ea typeface="Arial" panose="020B0604020202020204" pitchFamily="34" charset="0"/>
                <a:cs typeface="Arial" panose="020B0604020202020204" pitchFamily="34" charset="0"/>
              </a:rPr>
              <a:t>Luntz</a:t>
            </a:r>
            <a:r>
              <a:rPr lang="en-US" sz="1200" dirty="0">
                <a:effectLst/>
                <a:latin typeface="Arial" panose="020B0604020202020204" pitchFamily="34" charset="0"/>
                <a:ea typeface="Arial" panose="020B0604020202020204" pitchFamily="34" charset="0"/>
                <a:cs typeface="Arial" panose="020B0604020202020204" pitchFamily="34" charset="0"/>
              </a:rPr>
              <a:t>, author of Words That Work</a:t>
            </a:r>
          </a:p>
          <a:p>
            <a:pPr marL="171450" marR="0" lvl="0" indent="-171450">
              <a:spcBef>
                <a:spcPts val="0"/>
              </a:spcBef>
              <a:spcAft>
                <a:spcPts val="0"/>
              </a:spcAft>
              <a:buFont typeface="Arial" panose="020B0604020202020204" pitchFamily="34" charset="0"/>
              <a:buChar char="•"/>
            </a:pPr>
            <a:r>
              <a:rPr lang="en-US" sz="1200" dirty="0">
                <a:effectLst/>
                <a:latin typeface="Arial" panose="020B0604020202020204" pitchFamily="34" charset="0"/>
                <a:ea typeface="Arial" panose="020B0604020202020204" pitchFamily="34" charset="0"/>
                <a:cs typeface="Arial" panose="020B0604020202020204" pitchFamily="34" charset="0"/>
              </a:rPr>
              <a:t>I think anyone who has ever worked with clients can appreciate this insight</a:t>
            </a:r>
          </a:p>
          <a:p>
            <a:pPr marL="171450" marR="0" lvl="0" indent="-171450">
              <a:spcBef>
                <a:spcPts val="0"/>
              </a:spcBef>
              <a:spcAft>
                <a:spcPts val="0"/>
              </a:spcAft>
              <a:buFont typeface="Arial" panose="020B0604020202020204" pitchFamily="34" charset="0"/>
              <a:buChar char="•"/>
            </a:pPr>
            <a:r>
              <a:rPr lang="en-US" sz="1200" dirty="0">
                <a:effectLst/>
                <a:latin typeface="Arial" panose="020B0604020202020204" pitchFamily="34" charset="0"/>
                <a:ea typeface="Arial" panose="020B0604020202020204" pitchFamily="34" charset="0"/>
                <a:cs typeface="Arial" panose="020B0604020202020204" pitchFamily="34" charset="0"/>
              </a:rPr>
              <a:t>We hope you’ll  see its relevance today during our presentation today called…</a:t>
            </a:r>
          </a:p>
        </p:txBody>
      </p:sp>
      <p:sp>
        <p:nvSpPr>
          <p:cNvPr id="4" name="Slide Number Placeholder 3"/>
          <p:cNvSpPr>
            <a:spLocks noGrp="1"/>
          </p:cNvSpPr>
          <p:nvPr>
            <p:ph type="sldNum" sz="quarter" idx="5"/>
          </p:nvPr>
        </p:nvSpPr>
        <p:spPr/>
        <p:txBody>
          <a:bodyPr/>
          <a:lstStyle/>
          <a:p>
            <a:fld id="{65BA3803-9E58-324D-8016-112D40B128B1}" type="slidenum">
              <a:rPr lang="en-US" smtClean="0"/>
              <a:t>1</a:t>
            </a:fld>
            <a:endParaRPr lang="en-US" dirty="0"/>
          </a:p>
        </p:txBody>
      </p:sp>
    </p:spTree>
    <p:extLst>
      <p:ext uri="{BB962C8B-B14F-4D97-AF65-F5344CB8AC3E}">
        <p14:creationId xmlns:p14="http://schemas.microsoft.com/office/powerpoint/2010/main" val="4164410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We interviewed over 3,000 consumers, all pre-retirees or retirees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In-depth focus group interviews (not just surveys)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Our chief goal? Understand how people think about achieving retirement goals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What came out of it?  An understanding of where the conversation starts and how it proceeds to a good outcome.</a:t>
            </a:r>
          </a:p>
        </p:txBody>
      </p:sp>
      <p:sp>
        <p:nvSpPr>
          <p:cNvPr id="4" name="Slide Number Placeholder 3"/>
          <p:cNvSpPr>
            <a:spLocks noGrp="1"/>
          </p:cNvSpPr>
          <p:nvPr>
            <p:ph type="sldNum" sz="quarter" idx="5"/>
          </p:nvPr>
        </p:nvSpPr>
        <p:spPr/>
        <p:txBody>
          <a:bodyPr/>
          <a:lstStyle/>
          <a:p>
            <a:fld id="{65BA3803-9E58-324D-8016-112D40B128B1}" type="slidenum">
              <a:rPr lang="en-US" smtClean="0"/>
              <a:t>10</a:t>
            </a:fld>
            <a:endParaRPr lang="en-US" dirty="0"/>
          </a:p>
        </p:txBody>
      </p:sp>
    </p:spTree>
    <p:extLst>
      <p:ext uri="{BB962C8B-B14F-4D97-AF65-F5344CB8AC3E}">
        <p14:creationId xmlns:p14="http://schemas.microsoft.com/office/powerpoint/2010/main" val="20380855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Arial" panose="020B0604020202020204" pitchFamily="34" charset="0"/>
                <a:ea typeface="Arial" panose="020B0604020202020204" pitchFamily="34" charset="0"/>
                <a:cs typeface="Arial" panose="020B0604020202020204" pitchFamily="34" charset="0"/>
              </a:rPr>
              <a:t>Our research started with trying to learn </a:t>
            </a:r>
            <a:r>
              <a:rPr lang="en-US" sz="1100" dirty="0">
                <a:effectLst/>
                <a:latin typeface="Arial" panose="020B0604020202020204" pitchFamily="34" charset="0"/>
                <a:ea typeface="Arial" panose="020B0604020202020204" pitchFamily="34" charset="0"/>
                <a:cs typeface="Arial" panose="020B0604020202020204" pitchFamily="34" charset="0"/>
              </a:rPr>
              <a:t>what motivates American investors as they make financial decisions about retirement?</a:t>
            </a:r>
            <a:r>
              <a:rPr lang="en-US" sz="1100" b="1" dirty="0">
                <a:effectLst/>
                <a:latin typeface="Arial" panose="020B0604020202020204" pitchFamily="34" charset="0"/>
                <a:ea typeface="Arial" panose="020B0604020202020204" pitchFamily="34" charset="0"/>
                <a:cs typeface="Arial" panose="020B0604020202020204" pitchFamily="34" charset="0"/>
              </a:rPr>
              <a:t> </a:t>
            </a:r>
            <a:endParaRPr lang="en-US" sz="1200" dirty="0">
              <a:effectLst/>
              <a:latin typeface="Arial" panose="020B0604020202020204" pitchFamily="34" charset="0"/>
              <a:ea typeface="Arial" panose="020B0604020202020204" pitchFamily="34" charset="0"/>
              <a:cs typeface="Arial" panose="020B0604020202020204" pitchFamily="34"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Arial" panose="020B0604020202020204" pitchFamily="34" charset="0"/>
                <a:ea typeface="Arial" panose="020B0604020202020204" pitchFamily="34" charset="0"/>
                <a:cs typeface="Arial" panose="020B0604020202020204" pitchFamily="34" charset="0"/>
              </a:rPr>
              <a:t>The study revealed that it’s the idea of </a:t>
            </a:r>
            <a:r>
              <a:rPr lang="en-US" sz="1200" dirty="0">
                <a:effectLst/>
                <a:latin typeface="Arial" panose="020B0604020202020204" pitchFamily="34" charset="0"/>
                <a:ea typeface="Arial" panose="020B0604020202020204" pitchFamily="34" charset="0"/>
                <a:cs typeface="Arial" panose="020B0604020202020204" pitchFamily="34" charset="0"/>
              </a:rPr>
              <a:t>“Financial Security” that drives Americans when it comes to making decisions about retirement.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Most importantly, the research showed that  7 in 10 people are </a:t>
            </a:r>
            <a:r>
              <a:rPr lang="en-US" sz="1200" u="sng" dirty="0">
                <a:effectLst/>
                <a:latin typeface="Arial" panose="020B0604020202020204" pitchFamily="34" charset="0"/>
                <a:ea typeface="Arial" panose="020B0604020202020204" pitchFamily="34" charset="0"/>
              </a:rPr>
              <a:t>all thinking and feeling similarly</a:t>
            </a:r>
            <a:r>
              <a:rPr lang="en-US" sz="1200" dirty="0">
                <a:effectLst/>
                <a:latin typeface="Arial" panose="020B0604020202020204" pitchFamily="34" charset="0"/>
                <a:ea typeface="Arial" panose="020B0604020202020204" pitchFamily="34" charset="0"/>
              </a:rPr>
              <a:t> about retirement</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People’s train of thought about retirement and financial security go down a pathway that moves through four separate levels that we’ll be discussing</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This pathway constitutes what we call the New Conversation.</a:t>
            </a:r>
          </a:p>
        </p:txBody>
      </p:sp>
      <p:sp>
        <p:nvSpPr>
          <p:cNvPr id="4" name="Slide Number Placeholder 3"/>
          <p:cNvSpPr>
            <a:spLocks noGrp="1"/>
          </p:cNvSpPr>
          <p:nvPr>
            <p:ph type="sldNum" sz="quarter" idx="5"/>
          </p:nvPr>
        </p:nvSpPr>
        <p:spPr/>
        <p:txBody>
          <a:bodyPr/>
          <a:lstStyle/>
          <a:p>
            <a:fld id="{65BA3803-9E58-324D-8016-112D40B128B1}" type="slidenum">
              <a:rPr lang="en-US" smtClean="0"/>
              <a:t>11</a:t>
            </a:fld>
            <a:endParaRPr lang="en-US" dirty="0"/>
          </a:p>
        </p:txBody>
      </p:sp>
    </p:spTree>
    <p:extLst>
      <p:ext uri="{BB962C8B-B14F-4D97-AF65-F5344CB8AC3E}">
        <p14:creationId xmlns:p14="http://schemas.microsoft.com/office/powerpoint/2010/main" val="704111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Just so we’re clear, we asked our research participants how they would describe Financial Security?</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You can see their answers here</a:t>
            </a:r>
          </a:p>
          <a:p>
            <a:pPr marL="800100" marR="0" lvl="1" indent="-342900">
              <a:spcBef>
                <a:spcPts val="0"/>
              </a:spcBef>
              <a:spcAft>
                <a:spcPts val="0"/>
              </a:spcAft>
              <a:buFont typeface="Symbol" pitchFamily="2" charset="2"/>
              <a:buChar char=""/>
            </a:pPr>
            <a:r>
              <a:rPr lang="en-US" sz="1200" u="sng" dirty="0">
                <a:effectLst/>
                <a:latin typeface="Arial" panose="020B0604020202020204" pitchFamily="34" charset="0"/>
                <a:ea typeface="Arial" panose="020B0604020202020204" pitchFamily="34" charset="0"/>
              </a:rPr>
              <a:t>Having enough money</a:t>
            </a:r>
            <a:r>
              <a:rPr lang="en-US" sz="1200" dirty="0">
                <a:effectLst/>
                <a:latin typeface="Arial" panose="020B0604020202020204" pitchFamily="34" charset="0"/>
                <a:ea typeface="Arial" panose="020B0604020202020204" pitchFamily="34" charset="0"/>
              </a:rPr>
              <a:t> to face the future no matter what circumstances arise</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Being </a:t>
            </a:r>
            <a:r>
              <a:rPr lang="en-US" sz="1200" u="sng" dirty="0">
                <a:effectLst/>
                <a:latin typeface="Arial" panose="020B0604020202020204" pitchFamily="34" charset="0"/>
                <a:ea typeface="Arial" panose="020B0604020202020204" pitchFamily="34" charset="0"/>
              </a:rPr>
              <a:t>able to enjoy retirement</a:t>
            </a:r>
            <a:r>
              <a:rPr lang="en-US" sz="1200" dirty="0">
                <a:effectLst/>
                <a:latin typeface="Arial" panose="020B0604020202020204" pitchFamily="34" charset="0"/>
                <a:ea typeface="Arial" panose="020B0604020202020204" pitchFamily="34" charset="0"/>
              </a:rPr>
              <a:t> without any money worries</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Having </a:t>
            </a:r>
            <a:r>
              <a:rPr lang="en-US" sz="1200" u="sng" dirty="0">
                <a:effectLst/>
                <a:latin typeface="Arial" panose="020B0604020202020204" pitchFamily="34" charset="0"/>
                <a:ea typeface="Arial" panose="020B0604020202020204" pitchFamily="34" charset="0"/>
              </a:rPr>
              <a:t>enough money to live as I want</a:t>
            </a:r>
            <a:r>
              <a:rPr lang="en-US" sz="1200" dirty="0">
                <a:effectLst/>
                <a:latin typeface="Arial" panose="020B0604020202020204" pitchFamily="34" charset="0"/>
                <a:ea typeface="Arial" panose="020B0604020202020204" pitchFamily="34" charset="0"/>
              </a:rPr>
              <a:t> and as long as I can</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Being able to </a:t>
            </a:r>
            <a:r>
              <a:rPr lang="en-US" sz="1200" u="sng" dirty="0">
                <a:effectLst/>
                <a:latin typeface="Arial" panose="020B0604020202020204" pitchFamily="34" charset="0"/>
                <a:ea typeface="Arial" panose="020B0604020202020204" pitchFamily="34" charset="0"/>
              </a:rPr>
              <a:t>maintain my standard of living</a:t>
            </a:r>
            <a:endParaRPr lang="en-US" sz="1200" dirty="0">
              <a:effectLst/>
              <a:latin typeface="Arial" panose="020B0604020202020204" pitchFamily="34" charset="0"/>
              <a:ea typeface="Arial" panose="020B0604020202020204" pitchFamily="34" charset="0"/>
            </a:endParaRPr>
          </a:p>
          <a:p>
            <a:pPr marL="800100" marR="0" lvl="1" indent="-342900">
              <a:spcBef>
                <a:spcPts val="0"/>
              </a:spcBef>
              <a:spcAft>
                <a:spcPts val="0"/>
              </a:spcAft>
              <a:buFont typeface="Symbol" pitchFamily="2" charset="2"/>
              <a:buChar char=""/>
            </a:pPr>
            <a:r>
              <a:rPr lang="en-US" sz="1200" u="sng" dirty="0">
                <a:effectLst/>
                <a:latin typeface="Arial" panose="020B0604020202020204" pitchFamily="34" charset="0"/>
                <a:ea typeface="Arial" panose="020B0604020202020204" pitchFamily="34" charset="0"/>
              </a:rPr>
              <a:t>Money to cover the necessities</a:t>
            </a:r>
            <a:r>
              <a:rPr lang="en-US" sz="1200" dirty="0">
                <a:effectLst/>
                <a:latin typeface="Arial" panose="020B0604020202020204" pitchFamily="34" charset="0"/>
                <a:ea typeface="Arial" panose="020B0604020202020204" pitchFamily="34" charset="0"/>
              </a:rPr>
              <a:t> of life and any medical emergencies</a:t>
            </a:r>
          </a:p>
        </p:txBody>
      </p:sp>
      <p:sp>
        <p:nvSpPr>
          <p:cNvPr id="4" name="Slide Number Placeholder 3"/>
          <p:cNvSpPr>
            <a:spLocks noGrp="1"/>
          </p:cNvSpPr>
          <p:nvPr>
            <p:ph type="sldNum" sz="quarter" idx="5"/>
          </p:nvPr>
        </p:nvSpPr>
        <p:spPr/>
        <p:txBody>
          <a:bodyPr/>
          <a:lstStyle/>
          <a:p>
            <a:fld id="{65BA3803-9E58-324D-8016-112D40B128B1}" type="slidenum">
              <a:rPr lang="en-US" smtClean="0"/>
              <a:t>12</a:t>
            </a:fld>
            <a:endParaRPr lang="en-US" dirty="0"/>
          </a:p>
        </p:txBody>
      </p:sp>
    </p:spTree>
    <p:extLst>
      <p:ext uri="{BB962C8B-B14F-4D97-AF65-F5344CB8AC3E}">
        <p14:creationId xmlns:p14="http://schemas.microsoft.com/office/powerpoint/2010/main" val="31483371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When we have the New Client Conversation, you need to be a combination of psychologist and financial professional.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 values and emotions we’re going to discuss in a second are brought out by questions like, </a:t>
            </a:r>
          </a:p>
          <a:p>
            <a:pPr marL="800100" marR="0" lvl="1" indent="-342900">
              <a:spcBef>
                <a:spcPts val="0"/>
              </a:spcBef>
              <a:spcAft>
                <a:spcPts val="0"/>
              </a:spcAft>
              <a:buFont typeface="Symbol" pitchFamily="2" charset="2"/>
              <a:buChar char=""/>
            </a:pPr>
            <a:r>
              <a:rPr lang="en-US" sz="1200" b="1" i="1" dirty="0">
                <a:effectLst/>
                <a:latin typeface="Arial" panose="020B0604020202020204" pitchFamily="34" charset="0"/>
                <a:ea typeface="Arial" panose="020B0604020202020204" pitchFamily="34" charset="0"/>
              </a:rPr>
              <a:t>“What do you want out of retirement?”</a:t>
            </a:r>
            <a:endParaRPr lang="en-US" sz="1200" b="1" dirty="0">
              <a:effectLst/>
              <a:latin typeface="Arial" panose="020B0604020202020204" pitchFamily="34" charset="0"/>
              <a:ea typeface="Arial" panose="020B0604020202020204" pitchFamily="34" charset="0"/>
            </a:endParaRPr>
          </a:p>
          <a:p>
            <a:pPr marL="800100" marR="0" lvl="1" indent="-342900">
              <a:spcBef>
                <a:spcPts val="0"/>
              </a:spcBef>
              <a:spcAft>
                <a:spcPts val="0"/>
              </a:spcAft>
              <a:buFont typeface="Symbol" pitchFamily="2" charset="2"/>
              <a:buChar char=""/>
            </a:pPr>
            <a:r>
              <a:rPr lang="en-US" sz="1200" b="1" i="1" dirty="0">
                <a:effectLst/>
                <a:latin typeface="Arial" panose="020B0604020202020204" pitchFamily="34" charset="0"/>
                <a:ea typeface="Arial" panose="020B0604020202020204" pitchFamily="34" charset="0"/>
              </a:rPr>
              <a:t>“What are your goals and aspirations?</a:t>
            </a:r>
          </a:p>
          <a:p>
            <a:pPr marL="800100" marR="0" lvl="1" indent="-342900">
              <a:spcBef>
                <a:spcPts val="0"/>
              </a:spcBef>
              <a:spcAft>
                <a:spcPts val="0"/>
              </a:spcAft>
              <a:buFont typeface="Symbol" pitchFamily="2" charset="2"/>
              <a:buChar char=""/>
            </a:pPr>
            <a:r>
              <a:rPr lang="en-US" sz="1200" b="1" dirty="0">
                <a:effectLst/>
                <a:latin typeface="Arial" panose="020B0604020202020204" pitchFamily="34" charset="0"/>
                <a:ea typeface="Arial" panose="020B0604020202020204" pitchFamily="34" charset="0"/>
              </a:rPr>
              <a:t> “</a:t>
            </a:r>
            <a:r>
              <a:rPr lang="en-US" sz="1200" b="1" i="1" dirty="0">
                <a:effectLst/>
                <a:latin typeface="Arial" panose="020B0604020202020204" pitchFamily="34" charset="0"/>
                <a:ea typeface="Arial" panose="020B0604020202020204" pitchFamily="34" charset="0"/>
              </a:rPr>
              <a:t>What does Financial Security mean to </a:t>
            </a:r>
            <a:r>
              <a:rPr lang="en-US" sz="1200" b="1" i="1">
                <a:effectLst/>
                <a:latin typeface="Arial" panose="020B0604020202020204" pitchFamily="34" charset="0"/>
                <a:ea typeface="Arial" panose="020B0604020202020204" pitchFamily="34" charset="0"/>
              </a:rPr>
              <a:t>you?”</a:t>
            </a:r>
            <a:endParaRPr lang="en-US" sz="1200" dirty="0">
              <a:effectLst/>
              <a:latin typeface="Arial" panose="020B0604020202020204" pitchFamily="34" charset="0"/>
              <a:ea typeface="Arial" panose="020B0604020202020204" pitchFamily="34"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13</a:t>
            </a:fld>
            <a:endParaRPr lang="en-US" dirty="0"/>
          </a:p>
        </p:txBody>
      </p:sp>
    </p:spTree>
    <p:extLst>
      <p:ext uri="{BB962C8B-B14F-4D97-AF65-F5344CB8AC3E}">
        <p14:creationId xmlns:p14="http://schemas.microsoft.com/office/powerpoint/2010/main" val="3279310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So you may be thinking….Where do we begin the conversation about Financial Security in retirement if we don’t start with Benefits and Features?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It’s a good question.</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 answer is that the Financial Security conversation starts two levels that come BEFORE we get to benefits and features</a:t>
            </a:r>
          </a:p>
        </p:txBody>
      </p:sp>
      <p:sp>
        <p:nvSpPr>
          <p:cNvPr id="4" name="Slide Number Placeholder 3"/>
          <p:cNvSpPr>
            <a:spLocks noGrp="1"/>
          </p:cNvSpPr>
          <p:nvPr>
            <p:ph type="sldNum" sz="quarter" idx="10"/>
          </p:nvPr>
        </p:nvSpPr>
        <p:spPr/>
        <p:txBody>
          <a:bodyPr/>
          <a:lstStyle/>
          <a:p>
            <a:fld id="{65BA3803-9E58-324D-8016-112D40B128B1}" type="slidenum">
              <a:rPr lang="en-US" smtClean="0"/>
              <a:t>14</a:t>
            </a:fld>
            <a:endParaRPr lang="en-US" dirty="0"/>
          </a:p>
        </p:txBody>
      </p:sp>
    </p:spTree>
    <p:extLst>
      <p:ext uri="{BB962C8B-B14F-4D97-AF65-F5344CB8AC3E}">
        <p14:creationId xmlns:p14="http://schemas.microsoft.com/office/powerpoint/2010/main" val="32466782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We’re going to examine Financial Security through these four sequential, distinct levels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We’re start with Values, which we define as the core beliefs that drive decisions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Then we move to Emotions, getting at how people feel about their decisions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THEN we get to Benefits—which are the FUTURE results of our solution, such as stability, growth, protection</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And finally the Features to our solution, often the product attributes and underlying strategies and tools.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Let’s take a deeper dive into the Alliance’s research so we can see how a robust conversation about these four facets of Financial Security can help guide the client decision-making process…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We’ll start by introducing a new conversation rule…</a:t>
            </a:r>
          </a:p>
        </p:txBody>
      </p:sp>
      <p:sp>
        <p:nvSpPr>
          <p:cNvPr id="4" name="Slide Number Placeholder 3"/>
          <p:cNvSpPr>
            <a:spLocks noGrp="1"/>
          </p:cNvSpPr>
          <p:nvPr>
            <p:ph type="sldNum" sz="quarter" idx="5"/>
          </p:nvPr>
        </p:nvSpPr>
        <p:spPr/>
        <p:txBody>
          <a:bodyPr/>
          <a:lstStyle/>
          <a:p>
            <a:fld id="{65BA3803-9E58-324D-8016-112D40B128B1}" type="slidenum">
              <a:rPr lang="en-US" smtClean="0"/>
              <a:t>15</a:t>
            </a:fld>
            <a:endParaRPr lang="en-US" dirty="0"/>
          </a:p>
        </p:txBody>
      </p:sp>
    </p:spTree>
    <p:extLst>
      <p:ext uri="{BB962C8B-B14F-4D97-AF65-F5344CB8AC3E}">
        <p14:creationId xmlns:p14="http://schemas.microsoft.com/office/powerpoint/2010/main" val="38421258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Barlow Condensed" pitchFamily="2" charset="77"/>
                <a:ea typeface="Arial" panose="020B0604020202020204" pitchFamily="34" charset="0"/>
                <a:cs typeface="Arial" panose="020B0604020202020204" pitchFamily="34" charset="0"/>
              </a:rPr>
              <a:t>Before addressing “</a:t>
            </a:r>
            <a:r>
              <a:rPr lang="en-US" sz="1200" u="sng" dirty="0">
                <a:effectLst/>
                <a:latin typeface="Barlow Condensed" pitchFamily="2" charset="77"/>
                <a:ea typeface="Arial" panose="020B0604020202020204" pitchFamily="34" charset="0"/>
                <a:cs typeface="Arial" panose="020B0604020202020204" pitchFamily="34" charset="0"/>
              </a:rPr>
              <a:t>benefits and features</a:t>
            </a:r>
            <a:r>
              <a:rPr lang="en-US" sz="1200" dirty="0">
                <a:effectLst/>
                <a:latin typeface="Barlow Condensed" pitchFamily="2" charset="77"/>
                <a:ea typeface="Arial" panose="020B0604020202020204" pitchFamily="34" charset="0"/>
                <a:cs typeface="Arial" panose="020B0604020202020204" pitchFamily="34" charset="0"/>
              </a:rPr>
              <a:t>” in client conversations, we need to understand that “</a:t>
            </a:r>
            <a:r>
              <a:rPr lang="en-US" sz="1200" u="sng" dirty="0">
                <a:effectLst/>
                <a:latin typeface="Barlow Condensed" pitchFamily="2" charset="77"/>
                <a:ea typeface="Arial" panose="020B0604020202020204" pitchFamily="34" charset="0"/>
                <a:cs typeface="Arial" panose="020B0604020202020204" pitchFamily="34" charset="0"/>
              </a:rPr>
              <a:t>values and emotions</a:t>
            </a:r>
            <a:r>
              <a:rPr lang="en-US" sz="1200" dirty="0">
                <a:effectLst/>
                <a:latin typeface="Barlow Condensed" pitchFamily="2" charset="77"/>
                <a:ea typeface="Arial" panose="020B0604020202020204" pitchFamily="34" charset="0"/>
                <a:cs typeface="Arial" panose="020B0604020202020204" pitchFamily="34" charset="0"/>
              </a:rPr>
              <a:t>” play a powerful role in driving client decision-making.</a:t>
            </a:r>
            <a:endParaRPr lang="en-US" sz="1100" dirty="0">
              <a:effectLst/>
              <a:latin typeface="Arial" panose="020B0604020202020204" pitchFamily="34" charset="0"/>
              <a:ea typeface="Arial" panose="020B0604020202020204" pitchFamily="34" charset="0"/>
            </a:endParaRPr>
          </a:p>
          <a:p>
            <a:pPr marL="342900" marR="0" lvl="0" indent="-342900">
              <a:spcBef>
                <a:spcPts val="0"/>
              </a:spcBef>
              <a:spcAft>
                <a:spcPts val="0"/>
              </a:spcAft>
              <a:buFont typeface="Symbol" pitchFamily="2" charset="2"/>
              <a:buChar char=""/>
            </a:pPr>
            <a:r>
              <a:rPr lang="en-US" sz="1200" dirty="0">
                <a:effectLst/>
                <a:latin typeface="Barlow Condensed" pitchFamily="2" charset="77"/>
                <a:ea typeface="Arial" panose="020B0604020202020204" pitchFamily="34" charset="0"/>
                <a:cs typeface="Arial" panose="020B0604020202020204" pitchFamily="34" charset="0"/>
              </a:rPr>
              <a:t>Let’s start with Values.</a:t>
            </a:r>
            <a:endParaRPr lang="en-US" sz="1100" dirty="0">
              <a:effectLst/>
              <a:latin typeface="Arial" panose="020B0604020202020204" pitchFamily="34" charset="0"/>
              <a:ea typeface="Arial" panose="020B0604020202020204" pitchFamily="34" charset="0"/>
            </a:endParaRPr>
          </a:p>
        </p:txBody>
      </p:sp>
      <p:sp>
        <p:nvSpPr>
          <p:cNvPr id="4" name="Slide Number Placeholder 3"/>
          <p:cNvSpPr>
            <a:spLocks noGrp="1"/>
          </p:cNvSpPr>
          <p:nvPr>
            <p:ph type="sldNum" sz="quarter" idx="10"/>
          </p:nvPr>
        </p:nvSpPr>
        <p:spPr/>
        <p:txBody>
          <a:bodyPr/>
          <a:lstStyle/>
          <a:p>
            <a:fld id="{65BA3803-9E58-324D-8016-112D40B128B1}" type="slidenum">
              <a:rPr lang="en-US" smtClean="0"/>
              <a:t>16</a:t>
            </a:fld>
            <a:endParaRPr lang="en-US" dirty="0"/>
          </a:p>
        </p:txBody>
      </p:sp>
    </p:spTree>
    <p:extLst>
      <p:ext uri="{BB962C8B-B14F-4D97-AF65-F5344CB8AC3E}">
        <p14:creationId xmlns:p14="http://schemas.microsoft.com/office/powerpoint/2010/main" val="22092169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300" dirty="0">
                <a:effectLst/>
                <a:latin typeface="Barlow Condensed" pitchFamily="2" charset="77"/>
                <a:ea typeface="Arial" panose="020B0604020202020204" pitchFamily="34" charset="0"/>
                <a:cs typeface="Arial" panose="020B0604020202020204" pitchFamily="34" charset="0"/>
              </a:rPr>
              <a:t>Remember from the research, we define Values as “</a:t>
            </a:r>
            <a:r>
              <a:rPr lang="en-US" sz="1200" dirty="0">
                <a:effectLst/>
                <a:latin typeface="Arial" panose="020B0604020202020204" pitchFamily="34" charset="0"/>
                <a:ea typeface="Arial" panose="020B0604020202020204" pitchFamily="34" charset="0"/>
              </a:rPr>
              <a:t>core beliefs that drive decisions”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So we asked people, “What are the key value descriptors of being Financially Secure?”</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Living a </a:t>
            </a:r>
            <a:r>
              <a:rPr lang="en-US" sz="1200" i="1" dirty="0">
                <a:effectLst/>
                <a:latin typeface="Arial" panose="020B0604020202020204" pitchFamily="34" charset="0"/>
                <a:ea typeface="Arial" panose="020B0604020202020204" pitchFamily="34" charset="0"/>
              </a:rPr>
              <a:t>“Full Life”</a:t>
            </a:r>
            <a:r>
              <a:rPr lang="en-US" sz="1200" dirty="0">
                <a:effectLst/>
                <a:latin typeface="Arial" panose="020B0604020202020204" pitchFamily="34" charset="0"/>
                <a:ea typeface="Arial" panose="020B0604020202020204" pitchFamily="34" charset="0"/>
              </a:rPr>
              <a:t>  was the result people expect to achieve with Financial Security.</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Here are the top “value phrases” they used to describe the </a:t>
            </a:r>
            <a:r>
              <a:rPr lang="en-US" sz="1200" i="0" u="none" dirty="0">
                <a:effectLst/>
                <a:latin typeface="Arial" panose="020B0604020202020204" pitchFamily="34" charset="0"/>
                <a:ea typeface="Arial" panose="020B0604020202020204" pitchFamily="34" charset="0"/>
              </a:rPr>
              <a:t>Full Life </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 will be secure</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 will be free to live as they choose </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 will be independent</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 will enjoy my life; and</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 will have peace of mind.</a:t>
            </a:r>
          </a:p>
          <a:p>
            <a:pPr marL="800100" marR="0" lvl="1" indent="-342900">
              <a:spcBef>
                <a:spcPts val="0"/>
              </a:spcBef>
              <a:spcAft>
                <a:spcPts val="0"/>
              </a:spcAft>
              <a:buFont typeface="Symbol" pitchFamily="2" charset="2"/>
              <a:buChar char=""/>
            </a:pPr>
            <a:endParaRPr lang="en-US" sz="1200" dirty="0">
              <a:effectLst/>
              <a:latin typeface="Arial" panose="020B0604020202020204" pitchFamily="34" charset="0"/>
              <a:ea typeface="Arial" panose="020B0604020202020204" pitchFamily="34" charset="0"/>
            </a:endParaRP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Now before we move to level 2, emotions,  it’s important to make this point….</a:t>
            </a:r>
          </a:p>
        </p:txBody>
      </p:sp>
      <p:sp>
        <p:nvSpPr>
          <p:cNvPr id="4" name="Slide Number Placeholder 3"/>
          <p:cNvSpPr>
            <a:spLocks noGrp="1"/>
          </p:cNvSpPr>
          <p:nvPr>
            <p:ph type="sldNum" sz="quarter" idx="5"/>
          </p:nvPr>
        </p:nvSpPr>
        <p:spPr/>
        <p:txBody>
          <a:bodyPr/>
          <a:lstStyle/>
          <a:p>
            <a:fld id="{65BA3803-9E58-324D-8016-112D40B128B1}" type="slidenum">
              <a:rPr lang="en-US" smtClean="0"/>
              <a:t>17</a:t>
            </a:fld>
            <a:endParaRPr lang="en-US" dirty="0"/>
          </a:p>
        </p:txBody>
      </p:sp>
    </p:spTree>
    <p:extLst>
      <p:ext uri="{BB962C8B-B14F-4D97-AF65-F5344CB8AC3E}">
        <p14:creationId xmlns:p14="http://schemas.microsoft.com/office/powerpoint/2010/main" val="1073305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One thing to always remember is that …. </a:t>
            </a:r>
            <a:r>
              <a:rPr lang="en-US" sz="1200" b="1" i="1" dirty="0">
                <a:effectLst/>
                <a:latin typeface="Arial" panose="020B0604020202020204" pitchFamily="34" charset="0"/>
                <a:ea typeface="Arial" panose="020B0604020202020204" pitchFamily="34" charset="0"/>
              </a:rPr>
              <a:t>“We persuade through reason but we motivate through emotion”</a:t>
            </a:r>
          </a:p>
          <a:p>
            <a:pPr marL="342900" marR="0" lvl="0" indent="-342900">
              <a:spcBef>
                <a:spcPts val="0"/>
              </a:spcBef>
              <a:spcAft>
                <a:spcPts val="0"/>
              </a:spcAft>
              <a:buFont typeface="Symbol" pitchFamily="2" charset="2"/>
              <a:buChar char=""/>
            </a:pPr>
            <a:endParaRPr lang="en-US" sz="1200" b="1" i="1" dirty="0">
              <a:effectLst/>
              <a:latin typeface="Arial" panose="020B0604020202020204" pitchFamily="34" charset="0"/>
              <a:ea typeface="Arial" panose="020B0604020202020204" pitchFamily="34" charset="0"/>
            </a:endParaRP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It’s emotions that provide the motivation that allows us to take action and move forward.</a:t>
            </a:r>
          </a:p>
        </p:txBody>
      </p:sp>
      <p:sp>
        <p:nvSpPr>
          <p:cNvPr id="4" name="Slide Number Placeholder 3"/>
          <p:cNvSpPr>
            <a:spLocks noGrp="1"/>
          </p:cNvSpPr>
          <p:nvPr>
            <p:ph type="sldNum" sz="quarter" idx="10"/>
          </p:nvPr>
        </p:nvSpPr>
        <p:spPr/>
        <p:txBody>
          <a:bodyPr/>
          <a:lstStyle/>
          <a:p>
            <a:fld id="{65BA3803-9E58-324D-8016-112D40B128B1}" type="slidenum">
              <a:rPr lang="en-US" smtClean="0"/>
              <a:t>18</a:t>
            </a:fld>
            <a:endParaRPr lang="en-US" dirty="0"/>
          </a:p>
        </p:txBody>
      </p:sp>
    </p:spTree>
    <p:extLst>
      <p:ext uri="{BB962C8B-B14F-4D97-AF65-F5344CB8AC3E}">
        <p14:creationId xmlns:p14="http://schemas.microsoft.com/office/powerpoint/2010/main" val="35393985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So we asked consumers …. What “emotions” they associated with being “Financially Secure”?</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 top three emotional combinations that arose were:</a:t>
            </a:r>
          </a:p>
          <a:p>
            <a:pPr marL="800100" marR="0" lvl="1" indent="-342900">
              <a:spcBef>
                <a:spcPts val="0"/>
              </a:spcBef>
              <a:spcAft>
                <a:spcPts val="0"/>
              </a:spcAft>
              <a:buFont typeface="+mj-lt"/>
              <a:buAutoNum type="arabicPeriod"/>
            </a:pPr>
            <a:r>
              <a:rPr lang="en-US" sz="1200" dirty="0">
                <a:effectLst/>
                <a:latin typeface="Arial" panose="020B0604020202020204" pitchFamily="34" charset="0"/>
                <a:ea typeface="Arial" panose="020B0604020202020204" pitchFamily="34" charset="0"/>
              </a:rPr>
              <a:t>Safe &amp; Secure</a:t>
            </a:r>
          </a:p>
          <a:p>
            <a:pPr marL="800100" marR="0" lvl="1" indent="-342900">
              <a:spcBef>
                <a:spcPts val="0"/>
              </a:spcBef>
              <a:spcAft>
                <a:spcPts val="0"/>
              </a:spcAft>
              <a:buFont typeface="+mj-lt"/>
              <a:buAutoNum type="arabicPeriod"/>
            </a:pPr>
            <a:r>
              <a:rPr lang="en-US" sz="1200" dirty="0">
                <a:effectLst/>
                <a:latin typeface="Arial" panose="020B0604020202020204" pitchFamily="34" charset="0"/>
                <a:ea typeface="Arial" panose="020B0604020202020204" pitchFamily="34" charset="0"/>
              </a:rPr>
              <a:t>Optimistic &amp; Proud</a:t>
            </a:r>
          </a:p>
          <a:p>
            <a:pPr marL="800100" marR="0" lvl="1" indent="-342900">
              <a:spcBef>
                <a:spcPts val="0"/>
              </a:spcBef>
              <a:spcAft>
                <a:spcPts val="0"/>
              </a:spcAft>
              <a:buFont typeface="+mj-lt"/>
              <a:buAutoNum type="arabicPeriod"/>
            </a:pPr>
            <a:r>
              <a:rPr lang="en-US" sz="1200" dirty="0">
                <a:effectLst/>
                <a:latin typeface="Arial" panose="020B0604020202020204" pitchFamily="34" charset="0"/>
                <a:ea typeface="Arial" panose="020B0604020202020204" pitchFamily="34" charset="0"/>
              </a:rPr>
              <a:t>Smart &amp; Responsible</a:t>
            </a:r>
          </a:p>
          <a:p>
            <a:pPr marL="800100" marR="0" lvl="1" indent="-342900">
              <a:spcBef>
                <a:spcPts val="0"/>
              </a:spcBef>
              <a:spcAft>
                <a:spcPts val="0"/>
              </a:spcAft>
              <a:buFont typeface="+mj-lt"/>
              <a:buAutoNum type="arabicPeriod"/>
            </a:pPr>
            <a:endParaRPr lang="en-US" sz="1200" dirty="0">
              <a:effectLst/>
              <a:latin typeface="Arial" panose="020B0604020202020204" pitchFamily="34" charset="0"/>
              <a:ea typeface="Arial" panose="020B0604020202020204" pitchFamily="34" charset="0"/>
            </a:endParaRP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This is a very important part of the conversation because we know that emotions actually drive decisions.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People make up their minds based on how they feel.</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Then they adopt the reasoning—the logic of benefits and features—to reinforce their unconscious, emotional decisions.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So let’s look at what consumers told our research team about each of these </a:t>
            </a:r>
            <a:r>
              <a:rPr lang="en-US" sz="1200" u="sng" dirty="0">
                <a:effectLst/>
                <a:highlight>
                  <a:srgbClr val="FFFF00"/>
                </a:highlight>
                <a:latin typeface="Arial" panose="020B0604020202020204" pitchFamily="34" charset="0"/>
                <a:ea typeface="Arial" panose="020B0604020202020204" pitchFamily="34" charset="0"/>
              </a:rPr>
              <a:t>powerful “financial security” emotional combinations</a:t>
            </a:r>
            <a:endParaRPr lang="en-US" sz="1200" dirty="0">
              <a:effectLst/>
              <a:latin typeface="Arial" panose="020B0604020202020204" pitchFamily="34" charset="0"/>
              <a:ea typeface="Arial" panose="020B0604020202020204" pitchFamily="34" charset="0"/>
            </a:endParaRP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We start with the first one, Safe and Secure</a:t>
            </a:r>
          </a:p>
        </p:txBody>
      </p:sp>
      <p:sp>
        <p:nvSpPr>
          <p:cNvPr id="4" name="Slide Number Placeholder 3"/>
          <p:cNvSpPr>
            <a:spLocks noGrp="1"/>
          </p:cNvSpPr>
          <p:nvPr>
            <p:ph type="sldNum" sz="quarter" idx="5"/>
          </p:nvPr>
        </p:nvSpPr>
        <p:spPr/>
        <p:txBody>
          <a:bodyPr/>
          <a:lstStyle/>
          <a:p>
            <a:fld id="{65BA3803-9E58-324D-8016-112D40B128B1}" type="slidenum">
              <a:rPr lang="en-US" smtClean="0"/>
              <a:t>19</a:t>
            </a:fld>
            <a:endParaRPr lang="en-US" dirty="0"/>
          </a:p>
        </p:txBody>
      </p:sp>
    </p:spTree>
    <p:extLst>
      <p:ext uri="{BB962C8B-B14F-4D97-AF65-F5344CB8AC3E}">
        <p14:creationId xmlns:p14="http://schemas.microsoft.com/office/powerpoint/2010/main" val="995755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Arial" panose="020B0604020202020204" pitchFamily="34" charset="0"/>
                <a:ea typeface="+mn-ea"/>
                <a:cs typeface="Arial" panose="020B0604020202020204" pitchFamily="34" charset="0"/>
              </a:rPr>
              <a:t>The New Client Conversation: Financial Security and the Keys to Effective Decision-Making…</a:t>
            </a:r>
          </a:p>
          <a:p>
            <a:pPr marL="171450" lvl="0" indent="-171450">
              <a:buFont typeface="Arial" panose="020B0604020202020204" pitchFamily="34" charset="0"/>
              <a:buChar char="•"/>
            </a:pPr>
            <a:r>
              <a:rPr lang="en-US" sz="1200" kern="1200" dirty="0">
                <a:solidFill>
                  <a:schemeClr val="tx1"/>
                </a:solidFill>
                <a:effectLst/>
                <a:latin typeface="Arial" panose="020B0604020202020204" pitchFamily="34" charset="0"/>
                <a:ea typeface="+mn-ea"/>
                <a:cs typeface="Arial" panose="020B0604020202020204" pitchFamily="34" charset="0"/>
              </a:rPr>
              <a:t>But before we start…</a:t>
            </a:r>
          </a:p>
        </p:txBody>
      </p:sp>
      <p:sp>
        <p:nvSpPr>
          <p:cNvPr id="4" name="Slide Number Placeholder 3"/>
          <p:cNvSpPr>
            <a:spLocks noGrp="1"/>
          </p:cNvSpPr>
          <p:nvPr>
            <p:ph type="sldNum" sz="quarter" idx="10"/>
          </p:nvPr>
        </p:nvSpPr>
        <p:spPr/>
        <p:txBody>
          <a:bodyPr/>
          <a:lstStyle/>
          <a:p>
            <a:fld id="{65BA3803-9E58-324D-8016-112D40B128B1}" type="slidenum">
              <a:rPr lang="en-US" smtClean="0"/>
              <a:t>2</a:t>
            </a:fld>
            <a:endParaRPr lang="en-US" dirty="0"/>
          </a:p>
        </p:txBody>
      </p:sp>
    </p:spTree>
    <p:extLst>
      <p:ext uri="{BB962C8B-B14F-4D97-AF65-F5344CB8AC3E}">
        <p14:creationId xmlns:p14="http://schemas.microsoft.com/office/powerpoint/2010/main" val="1306399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Certain emotions lead people to feel like they can live a full life</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First, they need to have an underlying feeling of  being </a:t>
            </a:r>
            <a:r>
              <a:rPr lang="en-US" sz="1200" i="1" dirty="0">
                <a:effectLst/>
                <a:latin typeface="Arial" panose="020B0604020202020204" pitchFamily="34" charset="0"/>
                <a:ea typeface="Arial" panose="020B0604020202020204" pitchFamily="34" charset="0"/>
              </a:rPr>
              <a:t>“Safe and Secure”</a:t>
            </a:r>
            <a:r>
              <a:rPr lang="en-US" sz="1200" dirty="0">
                <a:effectLst/>
                <a:latin typeface="Arial" panose="020B0604020202020204" pitchFamily="34" charset="0"/>
                <a:ea typeface="Arial" panose="020B0604020202020204" pitchFamily="34" charset="0"/>
              </a:rPr>
              <a:t>.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This is a key building block to financial security and retirement conversations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People have trouble seeing how they can grow in the future if they don’t feel “safe and secure</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Look at the key words and phrases consumers use when talking about wanting to feel…</a:t>
            </a:r>
            <a:r>
              <a:rPr lang="en-US" sz="1200" i="1" dirty="0">
                <a:effectLst/>
                <a:latin typeface="Arial" panose="020B0604020202020204" pitchFamily="34" charset="0"/>
                <a:ea typeface="Arial" panose="020B0604020202020204" pitchFamily="34" charset="0"/>
              </a:rPr>
              <a:t>safe and secure</a:t>
            </a:r>
            <a:r>
              <a:rPr lang="en-US" sz="1200" dirty="0">
                <a:effectLst/>
                <a:latin typeface="Arial" panose="020B0604020202020204" pitchFamily="34" charset="0"/>
                <a:ea typeface="Arial" panose="020B0604020202020204" pitchFamily="34" charset="0"/>
              </a:rPr>
              <a:t>.</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Note that one of these statements is </a:t>
            </a:r>
            <a:r>
              <a:rPr lang="en-US" sz="1200" i="1" dirty="0">
                <a:effectLst/>
                <a:latin typeface="Arial" panose="020B0604020202020204" pitchFamily="34" charset="0"/>
                <a:ea typeface="Arial" panose="020B0604020202020204" pitchFamily="34" charset="0"/>
              </a:rPr>
              <a:t>”Reassured about my future.” </a:t>
            </a:r>
            <a:endParaRPr lang="en-US" sz="1200" dirty="0">
              <a:effectLst/>
              <a:latin typeface="Arial" panose="020B0604020202020204" pitchFamily="34" charset="0"/>
              <a:ea typeface="Arial" panose="020B0604020202020204" pitchFamily="34" charset="0"/>
            </a:endParaRP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Reassurance can come in many forms, </a:t>
            </a:r>
            <a:r>
              <a:rPr lang="en-US" sz="1200" u="sng" dirty="0">
                <a:effectLst/>
                <a:latin typeface="Arial" panose="020B0604020202020204" pitchFamily="34" charset="0"/>
                <a:ea typeface="Arial" panose="020B0604020202020204" pitchFamily="34" charset="0"/>
              </a:rPr>
              <a:t>including from a financial professional</a:t>
            </a:r>
            <a:r>
              <a:rPr lang="en-US" sz="1200" dirty="0">
                <a:effectLst/>
                <a:latin typeface="Arial" panose="020B0604020202020204" pitchFamily="34" charset="0"/>
                <a:ea typeface="Arial" panose="020B0604020202020204" pitchFamily="34" charset="0"/>
              </a:rPr>
              <a:t>.</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How often do you reassure clients about the plan or strategy you’ve put in place?</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Our research suggests using these key words and phrases in client conversations to help quiet unconscious emotional defenses. These terms included….</a:t>
            </a:r>
          </a:p>
          <a:p>
            <a:pPr marL="800100" marR="0" lvl="1" indent="-342900">
              <a:spcBef>
                <a:spcPts val="0"/>
              </a:spcBef>
              <a:spcAft>
                <a:spcPts val="0"/>
              </a:spcAft>
              <a:buFont typeface="Symbol" pitchFamily="2" charset="2"/>
              <a:buChar char=""/>
            </a:pPr>
            <a:r>
              <a:rPr lang="en-US" sz="1200" i="1" dirty="0">
                <a:effectLst/>
                <a:latin typeface="Arial" panose="020B0604020202020204" pitchFamily="34" charset="0"/>
                <a:ea typeface="Arial" panose="020B0604020202020204" pitchFamily="34" charset="0"/>
              </a:rPr>
              <a:t>In control</a:t>
            </a:r>
            <a:endParaRPr lang="en-US" sz="1200" dirty="0">
              <a:effectLst/>
              <a:latin typeface="Arial" panose="020B0604020202020204" pitchFamily="34" charset="0"/>
              <a:ea typeface="Arial" panose="020B0604020202020204" pitchFamily="34" charset="0"/>
            </a:endParaRPr>
          </a:p>
          <a:p>
            <a:pPr marL="800100" marR="0" lvl="1" indent="-342900">
              <a:spcBef>
                <a:spcPts val="0"/>
              </a:spcBef>
              <a:spcAft>
                <a:spcPts val="0"/>
              </a:spcAft>
              <a:buFont typeface="Symbol" pitchFamily="2" charset="2"/>
              <a:buChar char=""/>
            </a:pPr>
            <a:r>
              <a:rPr lang="en-US" sz="1200" i="1" dirty="0">
                <a:effectLst/>
                <a:latin typeface="Arial" panose="020B0604020202020204" pitchFamily="34" charset="0"/>
                <a:ea typeface="Arial" panose="020B0604020202020204" pitchFamily="34" charset="0"/>
              </a:rPr>
              <a:t>Prepared for adversity</a:t>
            </a:r>
            <a:endParaRPr lang="en-US" sz="1200" dirty="0">
              <a:effectLst/>
              <a:latin typeface="Arial" panose="020B0604020202020204" pitchFamily="34" charset="0"/>
              <a:ea typeface="Arial" panose="020B0604020202020204" pitchFamily="34" charset="0"/>
            </a:endParaRPr>
          </a:p>
          <a:p>
            <a:pPr marL="800100" marR="0" lvl="1" indent="-342900">
              <a:spcBef>
                <a:spcPts val="0"/>
              </a:spcBef>
              <a:spcAft>
                <a:spcPts val="0"/>
              </a:spcAft>
              <a:buFont typeface="Symbol" pitchFamily="2" charset="2"/>
              <a:buChar char=""/>
            </a:pPr>
            <a:r>
              <a:rPr lang="en-US" sz="1200" i="1" dirty="0">
                <a:effectLst/>
                <a:latin typeface="Arial" panose="020B0604020202020204" pitchFamily="34" charset="0"/>
                <a:ea typeface="Arial" panose="020B0604020202020204" pitchFamily="34" charset="0"/>
              </a:rPr>
              <a:t>Safe</a:t>
            </a:r>
            <a:endParaRPr lang="en-US" sz="1200" dirty="0">
              <a:effectLst/>
              <a:latin typeface="Arial" panose="020B0604020202020204" pitchFamily="34" charset="0"/>
              <a:ea typeface="Arial" panose="020B0604020202020204" pitchFamily="34" charset="0"/>
            </a:endParaRPr>
          </a:p>
          <a:p>
            <a:pPr marL="800100" marR="0" lvl="1" indent="-342900">
              <a:spcBef>
                <a:spcPts val="0"/>
              </a:spcBef>
              <a:spcAft>
                <a:spcPts val="0"/>
              </a:spcAft>
              <a:buFont typeface="Symbol" pitchFamily="2" charset="2"/>
              <a:buChar char=""/>
            </a:pPr>
            <a:r>
              <a:rPr lang="en-US" sz="1200" i="1" dirty="0">
                <a:effectLst/>
                <a:latin typeface="Arial" panose="020B0604020202020204" pitchFamily="34" charset="0"/>
                <a:ea typeface="Arial" panose="020B0604020202020204" pitchFamily="34" charset="0"/>
              </a:rPr>
              <a:t>On track</a:t>
            </a:r>
            <a:endParaRPr lang="en-US" sz="1200" dirty="0">
              <a:effectLst/>
              <a:latin typeface="Arial" panose="020B0604020202020204" pitchFamily="34" charset="0"/>
              <a:ea typeface="Arial" panose="020B0604020202020204" pitchFamily="34" charset="0"/>
            </a:endParaRP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Speaking of reassurance, this next emotion is one you’ll want to address with clients and here it is…</a:t>
            </a:r>
          </a:p>
        </p:txBody>
      </p:sp>
      <p:sp>
        <p:nvSpPr>
          <p:cNvPr id="4" name="Slide Number Placeholder 3"/>
          <p:cNvSpPr>
            <a:spLocks noGrp="1"/>
          </p:cNvSpPr>
          <p:nvPr>
            <p:ph type="sldNum" sz="quarter" idx="10"/>
          </p:nvPr>
        </p:nvSpPr>
        <p:spPr/>
        <p:txBody>
          <a:bodyPr/>
          <a:lstStyle/>
          <a:p>
            <a:fld id="{65BA3803-9E58-324D-8016-112D40B128B1}" type="slidenum">
              <a:rPr lang="en-US" smtClean="0"/>
              <a:t>20</a:t>
            </a:fld>
            <a:endParaRPr lang="en-US" dirty="0"/>
          </a:p>
        </p:txBody>
      </p:sp>
    </p:spTree>
    <p:extLst>
      <p:ext uri="{BB962C8B-B14F-4D97-AF65-F5344CB8AC3E}">
        <p14:creationId xmlns:p14="http://schemas.microsoft.com/office/powerpoint/2010/main" val="217733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Optimistic &amp; Proud</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People want to feel </a:t>
            </a:r>
            <a:r>
              <a:rPr lang="en-US" sz="1200" i="1" dirty="0">
                <a:effectLst/>
                <a:latin typeface="Arial" panose="020B0604020202020204" pitchFamily="34" charset="0"/>
                <a:ea typeface="Arial" panose="020B0604020202020204" pitchFamily="34" charset="0"/>
              </a:rPr>
              <a:t>“Optimistic and Proud”</a:t>
            </a:r>
            <a:r>
              <a:rPr lang="en-US" sz="1200" dirty="0">
                <a:effectLst/>
                <a:latin typeface="Arial" panose="020B0604020202020204" pitchFamily="34" charset="0"/>
                <a:ea typeface="Arial" panose="020B0604020202020204" pitchFamily="34" charset="0"/>
              </a:rPr>
              <a:t> about what they’ve been able to accomplish</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And what they’ve already achieved</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They’ve covered their bases, and now they can stop being unsure and start feeling excited about what they can accomplish with a well thought out plan.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Again, look at the words they used with our research team. </a:t>
            </a:r>
          </a:p>
          <a:p>
            <a:pPr marL="800100" marR="0" lvl="1" indent="-342900">
              <a:spcBef>
                <a:spcPts val="0"/>
              </a:spcBef>
              <a:spcAft>
                <a:spcPts val="0"/>
              </a:spcAft>
              <a:buFont typeface="Symbol" pitchFamily="2" charset="2"/>
              <a:buChar char=""/>
            </a:pPr>
            <a:r>
              <a:rPr lang="en-US" sz="1200" b="1" i="1" dirty="0">
                <a:effectLst/>
                <a:latin typeface="Arial" panose="020B0604020202020204" pitchFamily="34" charset="0"/>
                <a:ea typeface="Arial" panose="020B0604020202020204" pitchFamily="34" charset="0"/>
              </a:rPr>
              <a:t>Grateful to maintain their lifestyle.</a:t>
            </a:r>
            <a:endParaRPr lang="en-US" sz="1200" b="0" i="0" dirty="0">
              <a:effectLst/>
              <a:latin typeface="Arial" panose="020B0604020202020204" pitchFamily="34" charset="0"/>
              <a:ea typeface="Arial" panose="020B0604020202020204" pitchFamily="34" charset="0"/>
            </a:endParaRPr>
          </a:p>
          <a:p>
            <a:pPr marL="800100" marR="0" lvl="1" indent="-342900">
              <a:spcBef>
                <a:spcPts val="0"/>
              </a:spcBef>
              <a:spcAft>
                <a:spcPts val="0"/>
              </a:spcAft>
              <a:buFont typeface="Symbol" pitchFamily="2" charset="2"/>
              <a:buChar char=""/>
            </a:pPr>
            <a:r>
              <a:rPr lang="en-US" sz="1200" b="1" i="1" dirty="0">
                <a:effectLst/>
                <a:latin typeface="Arial" panose="020B0604020202020204" pitchFamily="34" charset="0"/>
                <a:ea typeface="Arial" panose="020B0604020202020204" pitchFamily="34" charset="0"/>
              </a:rPr>
              <a:t>Proud of what they’ve been able to do.</a:t>
            </a:r>
          </a:p>
          <a:p>
            <a:pPr marL="800100" marR="0" lvl="1" indent="-342900">
              <a:spcBef>
                <a:spcPts val="0"/>
              </a:spcBef>
              <a:spcAft>
                <a:spcPts val="0"/>
              </a:spcAft>
              <a:buFont typeface="Symbol" pitchFamily="2" charset="2"/>
              <a:buChar char=""/>
            </a:pPr>
            <a:r>
              <a:rPr lang="en-US" sz="1200" b="1" i="1" dirty="0">
                <a:effectLst/>
                <a:latin typeface="Arial" panose="020B0604020202020204" pitchFamily="34" charset="0"/>
                <a:ea typeface="Arial" panose="020B0604020202020204" pitchFamily="34" charset="0"/>
              </a:rPr>
              <a:t>Excited about what they will experience in the future. </a:t>
            </a:r>
          </a:p>
          <a:p>
            <a:pPr marL="800100" marR="0" lvl="1" indent="-342900">
              <a:spcBef>
                <a:spcPts val="0"/>
              </a:spcBef>
              <a:spcAft>
                <a:spcPts val="0"/>
              </a:spcAft>
              <a:buFont typeface="Symbol" pitchFamily="2" charset="2"/>
              <a:buChar char=""/>
            </a:pPr>
            <a:endParaRPr lang="en-US" sz="1200" dirty="0">
              <a:effectLst/>
              <a:latin typeface="Arial" panose="020B0604020202020204" pitchFamily="34" charset="0"/>
              <a:ea typeface="Arial" panose="020B0604020202020204" pitchFamily="34" charset="0"/>
            </a:endParaRP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When meeting with clients, we may be overlooking an important opportunity to congratulate them on their progress so far.</a:t>
            </a:r>
          </a:p>
        </p:txBody>
      </p:sp>
      <p:sp>
        <p:nvSpPr>
          <p:cNvPr id="4" name="Slide Number Placeholder 3"/>
          <p:cNvSpPr>
            <a:spLocks noGrp="1"/>
          </p:cNvSpPr>
          <p:nvPr>
            <p:ph type="sldNum" sz="quarter" idx="10"/>
          </p:nvPr>
        </p:nvSpPr>
        <p:spPr/>
        <p:txBody>
          <a:bodyPr/>
          <a:lstStyle/>
          <a:p>
            <a:fld id="{65BA3803-9E58-324D-8016-112D40B128B1}" type="slidenum">
              <a:rPr lang="en-US" smtClean="0"/>
              <a:t>21</a:t>
            </a:fld>
            <a:endParaRPr lang="en-US" dirty="0"/>
          </a:p>
        </p:txBody>
      </p:sp>
    </p:spTree>
    <p:extLst>
      <p:ext uri="{BB962C8B-B14F-4D97-AF65-F5344CB8AC3E}">
        <p14:creationId xmlns:p14="http://schemas.microsoft.com/office/powerpoint/2010/main" val="5867196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Arial" panose="020B0604020202020204" pitchFamily="34" charset="0"/>
                <a:ea typeface="Arial" panose="020B0604020202020204" pitchFamily="34" charset="0"/>
                <a:cs typeface="Arial" panose="020B0604020202020204" pitchFamily="34" charset="0"/>
              </a:rPr>
              <a:t>The third emotional combination is “Smart and Responsible”.</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Arial" panose="020B0604020202020204" pitchFamily="34" charset="0"/>
                <a:ea typeface="Arial" panose="020B0604020202020204" pitchFamily="34" charset="0"/>
                <a:cs typeface="Arial" panose="020B0604020202020204" pitchFamily="34" charset="0"/>
              </a:rPr>
              <a:t>We know that people need to feel safe and secure, and they want to feel optimistic and proud, but they also want to feel </a:t>
            </a:r>
            <a:r>
              <a:rPr lang="en-US" sz="1200" b="1" i="1" dirty="0">
                <a:effectLst/>
                <a:latin typeface="Arial" panose="020B0604020202020204" pitchFamily="34" charset="0"/>
                <a:ea typeface="Arial" panose="020B0604020202020204" pitchFamily="34" charset="0"/>
                <a:cs typeface="Arial" panose="020B0604020202020204" pitchFamily="34" charset="0"/>
              </a:rPr>
              <a:t>“Smart and Responsible” </a:t>
            </a:r>
            <a:r>
              <a:rPr lang="en-US" sz="1200" dirty="0">
                <a:effectLst/>
                <a:latin typeface="Arial" panose="020B0604020202020204" pitchFamily="34" charset="0"/>
                <a:ea typeface="Arial" panose="020B0604020202020204" pitchFamily="34" charset="0"/>
                <a:cs typeface="Arial" panose="020B0604020202020204" pitchFamily="34" charset="0"/>
              </a:rPr>
              <a:t>about their retirement plan so they can  be confident they can achieve a full life in retirement.</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Arial" panose="020B0604020202020204" pitchFamily="34" charset="0"/>
                <a:ea typeface="Arial" panose="020B0604020202020204" pitchFamily="34" charset="0"/>
                <a:cs typeface="Arial" panose="020B0604020202020204" pitchFamily="34" charset="0"/>
              </a:rPr>
              <a:t>The role of providing the feeling of </a:t>
            </a:r>
            <a:r>
              <a:rPr lang="en-US" sz="1200" i="1" dirty="0">
                <a:effectLst/>
                <a:latin typeface="Arial" panose="020B0604020202020204" pitchFamily="34" charset="0"/>
                <a:ea typeface="Arial" panose="020B0604020202020204" pitchFamily="34" charset="0"/>
                <a:cs typeface="Arial" panose="020B0604020202020204" pitchFamily="34" charset="0"/>
              </a:rPr>
              <a:t>Smart and Responsible</a:t>
            </a:r>
            <a:r>
              <a:rPr lang="en-US" sz="1200" dirty="0">
                <a:effectLst/>
                <a:latin typeface="Arial" panose="020B0604020202020204" pitchFamily="34" charset="0"/>
                <a:ea typeface="Arial" panose="020B0604020202020204" pitchFamily="34" charset="0"/>
                <a:cs typeface="Arial" panose="020B0604020202020204" pitchFamily="34" charset="0"/>
              </a:rPr>
              <a:t> is particularly important because it has past, present and future dimensions.  </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Arial" panose="020B0604020202020204" pitchFamily="34" charset="0"/>
                <a:ea typeface="Arial" panose="020B0604020202020204" pitchFamily="34" charset="0"/>
                <a:cs typeface="Arial" panose="020B0604020202020204" pitchFamily="34" charset="0"/>
              </a:rPr>
              <a:t>A client wants to feel </a:t>
            </a:r>
            <a:r>
              <a:rPr lang="en-US" sz="1200" i="1" dirty="0">
                <a:effectLst/>
                <a:latin typeface="Arial" panose="020B0604020202020204" pitchFamily="34" charset="0"/>
                <a:ea typeface="Arial" panose="020B0604020202020204" pitchFamily="34" charset="0"/>
                <a:cs typeface="Arial" panose="020B0604020202020204" pitchFamily="34" charset="0"/>
              </a:rPr>
              <a:t>smart and responsible </a:t>
            </a:r>
            <a:r>
              <a:rPr lang="en-US" sz="1200" dirty="0">
                <a:effectLst/>
                <a:latin typeface="Arial" panose="020B0604020202020204" pitchFamily="34" charset="0"/>
                <a:ea typeface="Arial" panose="020B0604020202020204" pitchFamily="34" charset="0"/>
                <a:cs typeface="Arial" panose="020B0604020202020204" pitchFamily="34" charset="0"/>
              </a:rPr>
              <a:t>by achieving a feeling of security through a plan.</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Arial" panose="020B0604020202020204" pitchFamily="34" charset="0"/>
                <a:ea typeface="Arial" panose="020B0604020202020204" pitchFamily="34" charset="0"/>
                <a:cs typeface="Arial" panose="020B0604020202020204" pitchFamily="34" charset="0"/>
              </a:rPr>
              <a:t>They want to feel </a:t>
            </a:r>
            <a:r>
              <a:rPr lang="en-US" sz="1200" i="1" dirty="0">
                <a:effectLst/>
                <a:latin typeface="Arial" panose="020B0604020202020204" pitchFamily="34" charset="0"/>
                <a:ea typeface="Arial" panose="020B0604020202020204" pitchFamily="34" charset="0"/>
                <a:cs typeface="Arial" panose="020B0604020202020204" pitchFamily="34" charset="0"/>
              </a:rPr>
              <a:t>smart and responsible </a:t>
            </a:r>
            <a:r>
              <a:rPr lang="en-US" sz="1200" dirty="0">
                <a:effectLst/>
                <a:latin typeface="Arial" panose="020B0604020202020204" pitchFamily="34" charset="0"/>
                <a:ea typeface="Arial" panose="020B0604020202020204" pitchFamily="34" charset="0"/>
                <a:cs typeface="Arial" panose="020B0604020202020204" pitchFamily="34" charset="0"/>
              </a:rPr>
              <a:t>when they accumulate savings, utilize new financial tools and strategies, and make the shift to being optimistic. </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Arial" panose="020B0604020202020204" pitchFamily="34" charset="0"/>
                <a:ea typeface="Arial" panose="020B0604020202020204" pitchFamily="34" charset="0"/>
                <a:cs typeface="Arial" panose="020B0604020202020204" pitchFamily="34" charset="0"/>
              </a:rPr>
              <a:t>So as you design and execute the retirement income phase of a client’s plan, it also demands they feel </a:t>
            </a:r>
            <a:r>
              <a:rPr lang="en-US" sz="1200" i="1" dirty="0">
                <a:effectLst/>
                <a:latin typeface="Arial" panose="020B0604020202020204" pitchFamily="34" charset="0"/>
                <a:ea typeface="Arial" panose="020B0604020202020204" pitchFamily="34" charset="0"/>
                <a:cs typeface="Arial" panose="020B0604020202020204" pitchFamily="34" charset="0"/>
              </a:rPr>
              <a:t>smart and responsible</a:t>
            </a:r>
            <a:r>
              <a:rPr lang="en-US" sz="1200" dirty="0">
                <a:effectLst/>
                <a:latin typeface="Arial" panose="020B0604020202020204" pitchFamily="34" charset="0"/>
                <a:ea typeface="Arial" panose="020B0604020202020204" pitchFamily="34" charset="0"/>
                <a:cs typeface="Arial" panose="020B0604020202020204" pitchFamily="34" charset="0"/>
              </a:rPr>
              <a:t>.  </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Arial" panose="020B0604020202020204" pitchFamily="34" charset="0"/>
                <a:ea typeface="Arial" panose="020B0604020202020204" pitchFamily="34" charset="0"/>
                <a:cs typeface="Arial" panose="020B0604020202020204" pitchFamily="34" charset="0"/>
              </a:rPr>
              <a:t>So, this is an evolving, but critical role for the financial professional.</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Arial" panose="020B0604020202020204" pitchFamily="34" charset="0"/>
                <a:ea typeface="Arial" panose="020B0604020202020204" pitchFamily="34" charset="0"/>
                <a:cs typeface="Arial" panose="020B0604020202020204" pitchFamily="34" charset="0"/>
              </a:rPr>
              <a:t>Particularly in times where markets go up and down and clients might have feelings of concern. </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Arial" panose="020B0604020202020204" pitchFamily="34" charset="0"/>
                <a:ea typeface="Arial" panose="020B0604020202020204" pitchFamily="34" charset="0"/>
                <a:cs typeface="Arial" panose="020B0604020202020204" pitchFamily="34" charset="0"/>
              </a:rPr>
              <a:t>By moving the conversation through these emotional gateways, we’re unconsciously communicating to clients that we know how they feel about living the full life.</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Arial" panose="020B0604020202020204" pitchFamily="34" charset="0"/>
                <a:ea typeface="Arial" panose="020B0604020202020204" pitchFamily="34" charset="0"/>
                <a:cs typeface="Arial" panose="020B0604020202020204" pitchFamily="34" charset="0"/>
              </a:rPr>
              <a:t>And this puts the clients in place where they can reflect on the progress they’ve made.</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Arial" panose="020B0604020202020204" pitchFamily="34" charset="0"/>
                <a:ea typeface="Arial" panose="020B0604020202020204" pitchFamily="34" charset="0"/>
                <a:cs typeface="Arial" panose="020B0604020202020204" pitchFamily="34" charset="0"/>
              </a:rPr>
              <a:t>Here’s a reminder you want to keep in mind …</a:t>
            </a:r>
          </a:p>
        </p:txBody>
      </p:sp>
      <p:sp>
        <p:nvSpPr>
          <p:cNvPr id="4" name="Slide Number Placeholder 3"/>
          <p:cNvSpPr>
            <a:spLocks noGrp="1"/>
          </p:cNvSpPr>
          <p:nvPr>
            <p:ph type="sldNum" sz="quarter" idx="10"/>
          </p:nvPr>
        </p:nvSpPr>
        <p:spPr/>
        <p:txBody>
          <a:bodyPr/>
          <a:lstStyle/>
          <a:p>
            <a:fld id="{65BA3803-9E58-324D-8016-112D40B128B1}" type="slidenum">
              <a:rPr lang="en-US" smtClean="0"/>
              <a:t>22</a:t>
            </a:fld>
            <a:endParaRPr lang="en-US" dirty="0"/>
          </a:p>
        </p:txBody>
      </p:sp>
    </p:spTree>
    <p:extLst>
      <p:ext uri="{BB962C8B-B14F-4D97-AF65-F5344CB8AC3E}">
        <p14:creationId xmlns:p14="http://schemas.microsoft.com/office/powerpoint/2010/main" val="30265744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When you incorporate these three emotion sets, the research shows that you’re reaching 70% of people</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We’re letting them know we understand how they’re feeling about financial security in retirement.</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So now we’re ready to go on to more familiar territory, benefits and features</a:t>
            </a:r>
          </a:p>
        </p:txBody>
      </p:sp>
      <p:sp>
        <p:nvSpPr>
          <p:cNvPr id="4" name="Slide Number Placeholder 3"/>
          <p:cNvSpPr>
            <a:spLocks noGrp="1"/>
          </p:cNvSpPr>
          <p:nvPr>
            <p:ph type="sldNum" sz="quarter" idx="10"/>
          </p:nvPr>
        </p:nvSpPr>
        <p:spPr/>
        <p:txBody>
          <a:bodyPr/>
          <a:lstStyle/>
          <a:p>
            <a:fld id="{65BA3803-9E58-324D-8016-112D40B128B1}" type="slidenum">
              <a:rPr lang="en-US" smtClean="0"/>
              <a:t>23</a:t>
            </a:fld>
            <a:endParaRPr lang="en-US" dirty="0"/>
          </a:p>
        </p:txBody>
      </p:sp>
    </p:spTree>
    <p:extLst>
      <p:ext uri="{BB962C8B-B14F-4D97-AF65-F5344CB8AC3E}">
        <p14:creationId xmlns:p14="http://schemas.microsoft.com/office/powerpoint/2010/main" val="3017203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Arial" panose="020B0604020202020204" pitchFamily="34" charset="0"/>
                <a:ea typeface="Arial" panose="020B0604020202020204" pitchFamily="34" charset="0"/>
              </a:rPr>
              <a:t>Let’s start with benefits </a:t>
            </a:r>
          </a:p>
          <a:p>
            <a:pPr marL="0" marR="0">
              <a:spcBef>
                <a:spcPts val="0"/>
              </a:spcBef>
              <a:spcAft>
                <a:spcPts val="0"/>
              </a:spcAft>
            </a:pPr>
            <a:r>
              <a:rPr lang="en-US" sz="1200" dirty="0">
                <a:effectLst/>
                <a:latin typeface="Arial" panose="020B0604020202020204" pitchFamily="34" charset="0"/>
                <a:ea typeface="Arial" panose="020B0604020202020204" pitchFamily="34" charset="0"/>
              </a:rPr>
              <a:t> </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Arial" panose="020B0604020202020204" pitchFamily="34" charset="0"/>
                <a:ea typeface="Arial" panose="020B0604020202020204" pitchFamily="34" charset="0"/>
                <a:cs typeface="Arial" panose="020B0604020202020204" pitchFamily="34" charset="0"/>
              </a:rPr>
              <a:t>There are two key phrases that arise from the research</a:t>
            </a:r>
          </a:p>
          <a:p>
            <a:pPr marL="342900" marR="0" lvl="0" indent="-342900">
              <a:spcBef>
                <a:spcPts val="0"/>
              </a:spcBef>
              <a:spcAft>
                <a:spcPts val="0"/>
              </a:spcAft>
              <a:buFont typeface="Arial" panose="020B0604020202020204" pitchFamily="34" charset="0"/>
              <a:buChar char="●"/>
              <a:tabLst>
                <a:tab pos="457200" algn="l"/>
              </a:tabLst>
            </a:pPr>
            <a:r>
              <a:rPr lang="en-US" sz="1200" b="1" dirty="0">
                <a:effectLst/>
                <a:latin typeface="Arial" panose="020B0604020202020204" pitchFamily="34" charset="0"/>
                <a:ea typeface="Arial" panose="020B0604020202020204" pitchFamily="34" charset="0"/>
                <a:cs typeface="Arial" panose="020B0604020202020204" pitchFamily="34" charset="0"/>
              </a:rPr>
              <a:t>Safe Income</a:t>
            </a:r>
            <a:r>
              <a:rPr lang="en-US" sz="1200" dirty="0">
                <a:effectLst/>
                <a:latin typeface="Arial" panose="020B0604020202020204" pitchFamily="34" charset="0"/>
                <a:ea typeface="Arial" panose="020B0604020202020204" pitchFamily="34" charset="0"/>
                <a:cs typeface="Arial" panose="020B0604020202020204" pitchFamily="34" charset="0"/>
              </a:rPr>
              <a:t> and </a:t>
            </a:r>
          </a:p>
          <a:p>
            <a:pPr marL="342900" marR="0" lvl="0" indent="-342900">
              <a:spcBef>
                <a:spcPts val="0"/>
              </a:spcBef>
              <a:spcAft>
                <a:spcPts val="0"/>
              </a:spcAft>
              <a:buFont typeface="Arial" panose="020B0604020202020204" pitchFamily="34" charset="0"/>
              <a:buChar char="●"/>
              <a:tabLst>
                <a:tab pos="457200" algn="l"/>
              </a:tabLst>
            </a:pPr>
            <a:r>
              <a:rPr lang="en-US" sz="1200" b="1" dirty="0">
                <a:effectLst/>
                <a:latin typeface="Arial" panose="020B0604020202020204" pitchFamily="34" charset="0"/>
                <a:ea typeface="Arial" panose="020B0604020202020204" pitchFamily="34" charset="0"/>
                <a:cs typeface="Arial" panose="020B0604020202020204" pitchFamily="34" charset="0"/>
              </a:rPr>
              <a:t>Good Retirement Lifestyle</a:t>
            </a:r>
            <a:endParaRPr lang="en-US" sz="1200" dirty="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24</a:t>
            </a:fld>
            <a:endParaRPr lang="en-US" dirty="0"/>
          </a:p>
        </p:txBody>
      </p:sp>
    </p:spTree>
    <p:extLst>
      <p:ext uri="{BB962C8B-B14F-4D97-AF65-F5344CB8AC3E}">
        <p14:creationId xmlns:p14="http://schemas.microsoft.com/office/powerpoint/2010/main" val="30503298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Here’s what people say about Safe Income:</a:t>
            </a:r>
          </a:p>
          <a:p>
            <a:pPr marL="342900" marR="0" lvl="0" indent="-342900">
              <a:spcBef>
                <a:spcPts val="0"/>
              </a:spcBef>
              <a:spcAft>
                <a:spcPts val="0"/>
              </a:spcAft>
              <a:buFont typeface="Symbol" pitchFamily="2" charset="2"/>
              <a:buChar char=""/>
            </a:pPr>
            <a:endParaRPr lang="en-US" sz="1200" dirty="0">
              <a:effectLst/>
              <a:latin typeface="Arial" panose="020B0604020202020204" pitchFamily="34" charset="0"/>
              <a:ea typeface="Arial" panose="020B0604020202020204" pitchFamily="34" charset="0"/>
            </a:endParaRP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 will be able to </a:t>
            </a:r>
            <a:r>
              <a:rPr lang="en-US" sz="1200" u="sng" dirty="0">
                <a:effectLst/>
                <a:latin typeface="Arial" panose="020B0604020202020204" pitchFamily="34" charset="0"/>
                <a:ea typeface="Arial" panose="020B0604020202020204" pitchFamily="34" charset="0"/>
              </a:rPr>
              <a:t>maintain</a:t>
            </a:r>
            <a:r>
              <a:rPr lang="en-US" sz="1200" dirty="0">
                <a:effectLst/>
                <a:latin typeface="Arial" panose="020B0604020202020204" pitchFamily="34" charset="0"/>
                <a:ea typeface="Arial" panose="020B0604020202020204" pitchFamily="34" charset="0"/>
              </a:rPr>
              <a:t> my </a:t>
            </a:r>
            <a:r>
              <a:rPr lang="en-US" sz="1200" u="sng" dirty="0">
                <a:effectLst/>
                <a:latin typeface="Arial" panose="020B0604020202020204" pitchFamily="34" charset="0"/>
                <a:ea typeface="Arial" panose="020B0604020202020204" pitchFamily="34" charset="0"/>
              </a:rPr>
              <a:t>retirement lifestyle</a:t>
            </a:r>
            <a:r>
              <a:rPr lang="en-US" sz="1200" dirty="0">
                <a:effectLst/>
                <a:latin typeface="Arial" panose="020B0604020202020204" pitchFamily="34" charset="0"/>
                <a:ea typeface="Arial" panose="020B0604020202020204" pitchFamily="34" charset="0"/>
              </a:rPr>
              <a:t> even if I have health problems</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My retirement lifestyle will be protected from market or economic downturns</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 money I’m able to save will be safe and secure</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My income will be protected from adverse events</a:t>
            </a:r>
          </a:p>
        </p:txBody>
      </p:sp>
      <p:sp>
        <p:nvSpPr>
          <p:cNvPr id="4" name="Slide Number Placeholder 3"/>
          <p:cNvSpPr>
            <a:spLocks noGrp="1"/>
          </p:cNvSpPr>
          <p:nvPr>
            <p:ph type="sldNum" sz="quarter" idx="10"/>
          </p:nvPr>
        </p:nvSpPr>
        <p:spPr/>
        <p:txBody>
          <a:bodyPr/>
          <a:lstStyle/>
          <a:p>
            <a:fld id="{65BA3803-9E58-324D-8016-112D40B128B1}" type="slidenum">
              <a:rPr lang="en-US" smtClean="0"/>
              <a:t>25</a:t>
            </a:fld>
            <a:endParaRPr lang="en-US" dirty="0"/>
          </a:p>
        </p:txBody>
      </p:sp>
    </p:spTree>
    <p:extLst>
      <p:ext uri="{BB962C8B-B14F-4D97-AF65-F5344CB8AC3E}">
        <p14:creationId xmlns:p14="http://schemas.microsoft.com/office/powerpoint/2010/main" val="32277096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Next, our researchers identified this benefit: A Good Retirement Lifestyle.</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This is the key benefit of good advice.</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Some descriptions from the research include:</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 will be able to maintain my retirement lifestyle even if I live longer than expected</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 will have a steady stream of income when I retire</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 basics of my retirement such as housing and health care will be secured</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 will be able to maintain a decent lifestyle and still save for retirement</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 will be better able to lead a decent lifestyle without incurring significant debt</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 will have money to use for special projects and undertakings after I retire</a:t>
            </a:r>
          </a:p>
          <a:p>
            <a:pPr marL="800100" marR="0" lvl="1" indent="-342900">
              <a:spcBef>
                <a:spcPts val="0"/>
              </a:spcBef>
              <a:spcAft>
                <a:spcPts val="0"/>
              </a:spcAft>
              <a:buFont typeface="Symbol" pitchFamily="2" charset="2"/>
              <a:buChar char=""/>
            </a:pPr>
            <a:endParaRPr lang="en-US" sz="1200" dirty="0">
              <a:effectLst/>
              <a:latin typeface="Arial" panose="020B0604020202020204" pitchFamily="34" charset="0"/>
              <a:ea typeface="Arial" panose="020B0604020202020204" pitchFamily="34" charset="0"/>
            </a:endParaRP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A good retirement lifestyle is a phrase people respond to and something they really want, so keep that in mind</a:t>
            </a:r>
          </a:p>
        </p:txBody>
      </p:sp>
      <p:sp>
        <p:nvSpPr>
          <p:cNvPr id="4" name="Slide Number Placeholder 3"/>
          <p:cNvSpPr>
            <a:spLocks noGrp="1"/>
          </p:cNvSpPr>
          <p:nvPr>
            <p:ph type="sldNum" sz="quarter" idx="10"/>
          </p:nvPr>
        </p:nvSpPr>
        <p:spPr/>
        <p:txBody>
          <a:bodyPr/>
          <a:lstStyle/>
          <a:p>
            <a:fld id="{65BA3803-9E58-324D-8016-112D40B128B1}" type="slidenum">
              <a:rPr lang="en-US" smtClean="0"/>
              <a:t>26</a:t>
            </a:fld>
            <a:endParaRPr lang="en-US" dirty="0"/>
          </a:p>
        </p:txBody>
      </p:sp>
    </p:spTree>
    <p:extLst>
      <p:ext uri="{BB962C8B-B14F-4D97-AF65-F5344CB8AC3E}">
        <p14:creationId xmlns:p14="http://schemas.microsoft.com/office/powerpoint/2010/main" val="5877633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Arial" panose="020B0604020202020204" pitchFamily="34" charset="0"/>
                <a:ea typeface="Arial" panose="020B0604020202020204" pitchFamily="34" charset="0"/>
              </a:rPr>
              <a:t>And now we’re ready to discuss concrete solutions and that means knowing the key features that deliver the financial security consumers say they want.</a:t>
            </a:r>
          </a:p>
          <a:p>
            <a:pPr marL="171450" lvl="0" indent="-171450">
              <a:buFont typeface="Arial" panose="020B0604020202020204" pitchFamily="34" charset="0"/>
              <a:buChar char="•"/>
            </a:pPr>
            <a:endParaRPr lang="en-US" sz="12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27</a:t>
            </a:fld>
            <a:endParaRPr lang="en-US" dirty="0"/>
          </a:p>
        </p:txBody>
      </p:sp>
    </p:spTree>
    <p:extLst>
      <p:ext uri="{BB962C8B-B14F-4D97-AF65-F5344CB8AC3E}">
        <p14:creationId xmlns:p14="http://schemas.microsoft.com/office/powerpoint/2010/main" val="29110044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No surprise that people want flexible investments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You can see what that means here</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Have </a:t>
            </a:r>
            <a:r>
              <a:rPr lang="en-US" sz="1200" u="sng" dirty="0">
                <a:effectLst/>
                <a:latin typeface="Arial" panose="020B0604020202020204" pitchFamily="34" charset="0"/>
                <a:ea typeface="Arial" panose="020B0604020202020204" pitchFamily="34" charset="0"/>
              </a:rPr>
              <a:t>low fees</a:t>
            </a:r>
            <a:endParaRPr lang="en-US" sz="1200" dirty="0">
              <a:effectLst/>
              <a:latin typeface="Arial" panose="020B0604020202020204" pitchFamily="34" charset="0"/>
              <a:ea typeface="Arial" panose="020B0604020202020204" pitchFamily="34" charset="0"/>
            </a:endParaRP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You can sell if need </a:t>
            </a:r>
            <a:r>
              <a:rPr lang="en-US" sz="1200" u="sng" dirty="0">
                <a:effectLst/>
                <a:latin typeface="Arial" panose="020B0604020202020204" pitchFamily="34" charset="0"/>
                <a:ea typeface="Arial" panose="020B0604020202020204" pitchFamily="34" charset="0"/>
              </a:rPr>
              <a:t>access to cash</a:t>
            </a:r>
            <a:endParaRPr lang="en-US" sz="1200" dirty="0">
              <a:effectLst/>
              <a:latin typeface="Arial" panose="020B0604020202020204" pitchFamily="34" charset="0"/>
              <a:ea typeface="Arial" panose="020B0604020202020204" pitchFamily="34" charset="0"/>
            </a:endParaRP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Offer </a:t>
            </a:r>
            <a:r>
              <a:rPr lang="en-US" sz="1200" u="sng" dirty="0">
                <a:effectLst/>
                <a:latin typeface="Arial" panose="020B0604020202020204" pitchFamily="34" charset="0"/>
                <a:ea typeface="Arial" panose="020B0604020202020204" pitchFamily="34" charset="0"/>
              </a:rPr>
              <a:t>diversification</a:t>
            </a:r>
            <a:r>
              <a:rPr lang="en-US" sz="1200" dirty="0">
                <a:effectLst/>
                <a:latin typeface="Arial" panose="020B0604020202020204" pitchFamily="34" charset="0"/>
                <a:ea typeface="Arial" panose="020B0604020202020204" pitchFamily="34" charset="0"/>
              </a:rPr>
              <a:t> /investments are spread around</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Investments /offer </a:t>
            </a:r>
            <a:r>
              <a:rPr lang="en-US" sz="1200" u="sng" dirty="0">
                <a:effectLst/>
                <a:latin typeface="Arial" panose="020B0604020202020204" pitchFamily="34" charset="0"/>
                <a:ea typeface="Arial" panose="020B0604020202020204" pitchFamily="34" charset="0"/>
              </a:rPr>
              <a:t>balance of opportuni</a:t>
            </a:r>
            <a:r>
              <a:rPr lang="en-US" sz="1200" dirty="0">
                <a:effectLst/>
                <a:latin typeface="Arial" panose="020B0604020202020204" pitchFamily="34" charset="0"/>
                <a:ea typeface="Arial" panose="020B0604020202020204" pitchFamily="34" charset="0"/>
              </a:rPr>
              <a:t>ty for some </a:t>
            </a:r>
            <a:r>
              <a:rPr lang="en-US" sz="1200" u="sng" dirty="0">
                <a:effectLst/>
                <a:latin typeface="Arial" panose="020B0604020202020204" pitchFamily="34" charset="0"/>
                <a:ea typeface="Arial" panose="020B0604020202020204" pitchFamily="34" charset="0"/>
              </a:rPr>
              <a:t>growth</a:t>
            </a:r>
            <a:r>
              <a:rPr lang="en-US" sz="1200" dirty="0">
                <a:effectLst/>
                <a:latin typeface="Arial" panose="020B0604020202020204" pitchFamily="34" charset="0"/>
                <a:ea typeface="Arial" panose="020B0604020202020204" pitchFamily="34" charset="0"/>
              </a:rPr>
              <a:t> with modest </a:t>
            </a:r>
            <a:r>
              <a:rPr lang="en-US" sz="1200" u="sng" dirty="0">
                <a:effectLst/>
                <a:latin typeface="Arial" panose="020B0604020202020204" pitchFamily="34" charset="0"/>
                <a:ea typeface="Arial" panose="020B0604020202020204" pitchFamily="34" charset="0"/>
              </a:rPr>
              <a:t>risk</a:t>
            </a:r>
          </a:p>
          <a:p>
            <a:pPr marL="800100" marR="0" lvl="1" indent="-342900">
              <a:spcBef>
                <a:spcPts val="0"/>
              </a:spcBef>
              <a:spcAft>
                <a:spcPts val="0"/>
              </a:spcAft>
              <a:buFont typeface="Symbol" pitchFamily="2" charset="2"/>
              <a:buChar char=""/>
            </a:pPr>
            <a:endParaRPr lang="en-US" sz="1200" dirty="0">
              <a:effectLst/>
              <a:latin typeface="Arial" panose="020B0604020202020204" pitchFamily="34" charset="0"/>
              <a:ea typeface="Arial" panose="020B0604020202020204" pitchFamily="34" charset="0"/>
            </a:endParaRP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These are features we’re all familiar with explaining to clients</a:t>
            </a:r>
          </a:p>
        </p:txBody>
      </p:sp>
      <p:sp>
        <p:nvSpPr>
          <p:cNvPr id="4" name="Slide Number Placeholder 3"/>
          <p:cNvSpPr>
            <a:spLocks noGrp="1"/>
          </p:cNvSpPr>
          <p:nvPr>
            <p:ph type="sldNum" sz="quarter" idx="10"/>
          </p:nvPr>
        </p:nvSpPr>
        <p:spPr/>
        <p:txBody>
          <a:bodyPr/>
          <a:lstStyle/>
          <a:p>
            <a:fld id="{65BA3803-9E58-324D-8016-112D40B128B1}" type="slidenum">
              <a:rPr lang="en-US" smtClean="0"/>
              <a:t>28</a:t>
            </a:fld>
            <a:endParaRPr lang="en-US" dirty="0"/>
          </a:p>
        </p:txBody>
      </p:sp>
    </p:spTree>
    <p:extLst>
      <p:ext uri="{BB962C8B-B14F-4D97-AF65-F5344CB8AC3E}">
        <p14:creationId xmlns:p14="http://schemas.microsoft.com/office/powerpoint/2010/main" val="37340710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And the second feature that consumers responded to was </a:t>
            </a:r>
            <a:r>
              <a:rPr lang="en-US" sz="1200" b="1" dirty="0">
                <a:effectLst/>
                <a:latin typeface="Arial" panose="020B0604020202020204" pitchFamily="34" charset="0"/>
                <a:ea typeface="Arial" panose="020B0604020202020204" pitchFamily="34" charset="0"/>
              </a:rPr>
              <a:t>Steady Investment Returns  </a:t>
            </a:r>
            <a:r>
              <a:rPr lang="en-US" sz="1200" dirty="0">
                <a:effectLst/>
                <a:latin typeface="Arial" panose="020B0604020202020204" pitchFamily="34" charset="0"/>
                <a:ea typeface="Arial" panose="020B0604020202020204" pitchFamily="34" charset="0"/>
              </a:rPr>
              <a:t>and here are the descriptions you’ll recognize</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Generate a </a:t>
            </a:r>
            <a:r>
              <a:rPr lang="en-US" sz="1200" u="sng" dirty="0">
                <a:effectLst/>
                <a:latin typeface="Arial" panose="020B0604020202020204" pitchFamily="34" charset="0"/>
                <a:ea typeface="Arial" panose="020B0604020202020204" pitchFamily="34" charset="0"/>
              </a:rPr>
              <a:t>steady income stream</a:t>
            </a:r>
            <a:r>
              <a:rPr lang="en-US" sz="1200" dirty="0">
                <a:effectLst/>
                <a:latin typeface="Arial" panose="020B0604020202020204" pitchFamily="34" charset="0"/>
                <a:ea typeface="Arial" panose="020B0604020202020204" pitchFamily="34" charset="0"/>
              </a:rPr>
              <a:t> in retirement</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Provide </a:t>
            </a:r>
            <a:r>
              <a:rPr lang="en-US" sz="1200" u="sng" dirty="0">
                <a:effectLst/>
                <a:latin typeface="Arial" panose="020B0604020202020204" pitchFamily="34" charset="0"/>
                <a:ea typeface="Arial" panose="020B0604020202020204" pitchFamily="34" charset="0"/>
              </a:rPr>
              <a:t>guaranteed income</a:t>
            </a:r>
            <a:r>
              <a:rPr lang="en-US" sz="1200" dirty="0">
                <a:effectLst/>
                <a:latin typeface="Arial" panose="020B0604020202020204" pitchFamily="34" charset="0"/>
                <a:ea typeface="Arial" panose="020B0604020202020204" pitchFamily="34" charset="0"/>
              </a:rPr>
              <a:t> for as </a:t>
            </a:r>
            <a:r>
              <a:rPr lang="en-US" sz="1200" u="sng" dirty="0">
                <a:effectLst/>
                <a:latin typeface="Arial" panose="020B0604020202020204" pitchFamily="34" charset="0"/>
                <a:ea typeface="Arial" panose="020B0604020202020204" pitchFamily="34" charset="0"/>
              </a:rPr>
              <a:t>long as you live</a:t>
            </a:r>
            <a:endParaRPr lang="en-US" sz="1200" dirty="0">
              <a:effectLst/>
              <a:latin typeface="Arial" panose="020B0604020202020204" pitchFamily="34" charset="0"/>
              <a:ea typeface="Arial" panose="020B0604020202020204" pitchFamily="34" charset="0"/>
            </a:endParaRP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Provide a </a:t>
            </a:r>
            <a:r>
              <a:rPr lang="en-US" sz="1200" u="sng" dirty="0">
                <a:effectLst/>
                <a:latin typeface="Arial" panose="020B0604020202020204" pitchFamily="34" charset="0"/>
                <a:ea typeface="Arial" panose="020B0604020202020204" pitchFamily="34" charset="0"/>
              </a:rPr>
              <a:t>stable rate of return</a:t>
            </a:r>
            <a:endParaRPr lang="en-US" sz="1200" dirty="0">
              <a:effectLst/>
              <a:latin typeface="Arial" panose="020B0604020202020204" pitchFamily="34" charset="0"/>
              <a:ea typeface="Arial" panose="020B0604020202020204" pitchFamily="34" charset="0"/>
            </a:endParaRP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Won’t lose the original money you invested (</a:t>
            </a:r>
            <a:r>
              <a:rPr lang="en-US" sz="1200" u="sng" dirty="0">
                <a:effectLst/>
                <a:latin typeface="Arial" panose="020B0604020202020204" pitchFamily="34" charset="0"/>
                <a:ea typeface="Arial" panose="020B0604020202020204" pitchFamily="34" charset="0"/>
              </a:rPr>
              <a:t>principal protection)</a:t>
            </a:r>
          </a:p>
          <a:p>
            <a:pPr marL="800100" marR="0" lvl="1" indent="-342900">
              <a:spcBef>
                <a:spcPts val="0"/>
              </a:spcBef>
              <a:spcAft>
                <a:spcPts val="0"/>
              </a:spcAft>
              <a:buFont typeface="Symbol" pitchFamily="2" charset="2"/>
              <a:buChar char=""/>
            </a:pPr>
            <a:endParaRPr lang="en-US" sz="1200" dirty="0">
              <a:effectLst/>
              <a:latin typeface="Arial" panose="020B0604020202020204" pitchFamily="34" charset="0"/>
              <a:ea typeface="Arial" panose="020B0604020202020204" pitchFamily="34" charset="0"/>
            </a:endParaRP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Of course, this sets up the third feature consumers recognize as important and one I’m sure you’ll appreciate….</a:t>
            </a:r>
          </a:p>
        </p:txBody>
      </p:sp>
      <p:sp>
        <p:nvSpPr>
          <p:cNvPr id="4" name="Slide Number Placeholder 3"/>
          <p:cNvSpPr>
            <a:spLocks noGrp="1"/>
          </p:cNvSpPr>
          <p:nvPr>
            <p:ph type="sldNum" sz="quarter" idx="10"/>
          </p:nvPr>
        </p:nvSpPr>
        <p:spPr/>
        <p:txBody>
          <a:bodyPr/>
          <a:lstStyle/>
          <a:p>
            <a:fld id="{65BA3803-9E58-324D-8016-112D40B128B1}" type="slidenum">
              <a:rPr lang="en-US" smtClean="0"/>
              <a:t>29</a:t>
            </a:fld>
            <a:endParaRPr lang="en-US" dirty="0"/>
          </a:p>
        </p:txBody>
      </p:sp>
    </p:spTree>
    <p:extLst>
      <p:ext uri="{BB962C8B-B14F-4D97-AF65-F5344CB8AC3E}">
        <p14:creationId xmlns:p14="http://schemas.microsoft.com/office/powerpoint/2010/main" val="3404561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Arial" panose="020B0604020202020204" pitchFamily="34" charset="0"/>
                <a:ea typeface="+mn-ea"/>
                <a:cs typeface="Arial" panose="020B0604020202020204" pitchFamily="34" charset="0"/>
              </a:rPr>
              <a:t>We want you to know we’ve already prepared notes for you for this presentation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Arial" panose="020B0604020202020204" pitchFamily="34" charset="0"/>
                <a:ea typeface="+mn-ea"/>
                <a:cs typeface="Arial" panose="020B0604020202020204" pitchFamily="34" charset="0"/>
              </a:rPr>
              <a:t>And we also have a guide to the New Conversation you’ll be learning about.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Arial" panose="020B0604020202020204" pitchFamily="34" charset="0"/>
                <a:ea typeface="+mn-ea"/>
                <a:cs typeface="Arial" panose="020B0604020202020204" pitchFamily="34" charset="0"/>
              </a:rPr>
              <a:t>They should be available for download on this page where you’re viewing our presentation.</a:t>
            </a:r>
          </a:p>
        </p:txBody>
      </p:sp>
      <p:sp>
        <p:nvSpPr>
          <p:cNvPr id="4" name="Slide Number Placeholder 3"/>
          <p:cNvSpPr>
            <a:spLocks noGrp="1"/>
          </p:cNvSpPr>
          <p:nvPr>
            <p:ph type="sldNum" sz="quarter" idx="10"/>
          </p:nvPr>
        </p:nvSpPr>
        <p:spPr/>
        <p:txBody>
          <a:bodyPr/>
          <a:lstStyle/>
          <a:p>
            <a:fld id="{65BA3803-9E58-324D-8016-112D40B128B1}" type="slidenum">
              <a:rPr lang="en-US" smtClean="0"/>
              <a:t>3</a:t>
            </a:fld>
            <a:endParaRPr lang="en-US" dirty="0"/>
          </a:p>
        </p:txBody>
      </p:sp>
    </p:spTree>
    <p:extLst>
      <p:ext uri="{BB962C8B-B14F-4D97-AF65-F5344CB8AC3E}">
        <p14:creationId xmlns:p14="http://schemas.microsoft.com/office/powerpoint/2010/main" val="1306399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mn-ea"/>
                <a:cs typeface="Arial" panose="020B0604020202020204" pitchFamily="34" charset="0"/>
              </a:rPr>
              <a:t>Our research shows that people want what you have…</a:t>
            </a:r>
          </a:p>
          <a:p>
            <a:pPr marL="171450" lvl="0" indent="-171450">
              <a:buFont typeface="Arial" panose="020B0604020202020204" pitchFamily="34" charset="0"/>
              <a:buChar char="•"/>
            </a:pPr>
            <a:r>
              <a:rPr lang="en-US" sz="1200" b="1" i="0" kern="1200" dirty="0">
                <a:solidFill>
                  <a:schemeClr val="tx1"/>
                </a:solidFill>
                <a:effectLst/>
                <a:latin typeface="Arial" panose="020B0604020202020204" pitchFamily="34" charset="0"/>
                <a:ea typeface="+mn-ea"/>
                <a:cs typeface="Arial" panose="020B0604020202020204" pitchFamily="34" charset="0"/>
              </a:rPr>
              <a:t>Professional Advice which they see as involving you on:</a:t>
            </a:r>
            <a:endParaRPr lang="en-US" sz="1200" b="0" i="0" kern="1200" dirty="0">
              <a:solidFill>
                <a:schemeClr val="tx1"/>
              </a:solidFill>
              <a:effectLst/>
              <a:latin typeface="Arial" panose="020B0604020202020204" pitchFamily="34" charset="0"/>
              <a:ea typeface="+mn-ea"/>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mn-ea"/>
                <a:cs typeface="Arial" panose="020B0604020202020204" pitchFamily="34" charset="0"/>
              </a:rPr>
              <a:t>Working to </a:t>
            </a:r>
            <a:r>
              <a:rPr lang="en-US" sz="1200" b="0" i="0" u="sng" kern="1200" dirty="0">
                <a:solidFill>
                  <a:schemeClr val="tx1"/>
                </a:solidFill>
                <a:effectLst/>
                <a:latin typeface="Arial" panose="020B0604020202020204" pitchFamily="34" charset="0"/>
                <a:ea typeface="+mn-ea"/>
                <a:cs typeface="Arial" panose="020B0604020202020204" pitchFamily="34" charset="0"/>
              </a:rPr>
              <a:t>create a financial plan</a:t>
            </a:r>
            <a:endParaRPr lang="en-US" sz="1200" b="0" i="0" kern="1200" dirty="0">
              <a:solidFill>
                <a:schemeClr val="tx1"/>
              </a:solidFill>
              <a:effectLst/>
              <a:latin typeface="Arial" panose="020B0604020202020204" pitchFamily="34" charset="0"/>
              <a:ea typeface="+mn-ea"/>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mn-ea"/>
                <a:cs typeface="Arial" panose="020B0604020202020204" pitchFamily="34" charset="0"/>
              </a:rPr>
              <a:t>Working to </a:t>
            </a:r>
            <a:r>
              <a:rPr lang="en-US" sz="1200" b="0" i="0" u="sng" kern="1200" dirty="0">
                <a:solidFill>
                  <a:schemeClr val="tx1"/>
                </a:solidFill>
                <a:effectLst/>
                <a:latin typeface="Arial" panose="020B0604020202020204" pitchFamily="34" charset="0"/>
                <a:ea typeface="+mn-ea"/>
                <a:cs typeface="Arial" panose="020B0604020202020204" pitchFamily="34" charset="0"/>
              </a:rPr>
              <a:t>create a retirement income plan</a:t>
            </a:r>
            <a:endParaRPr lang="en-US" sz="1200" b="0" i="0" kern="1200" dirty="0">
              <a:solidFill>
                <a:schemeClr val="tx1"/>
              </a:solidFill>
              <a:effectLst/>
              <a:latin typeface="Arial" panose="020B0604020202020204" pitchFamily="34" charset="0"/>
              <a:ea typeface="+mn-ea"/>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mn-ea"/>
                <a:cs typeface="Arial" panose="020B0604020202020204" pitchFamily="34" charset="0"/>
              </a:rPr>
              <a:t>And Investments that are </a:t>
            </a:r>
            <a:r>
              <a:rPr lang="en-US" sz="1200" b="0" i="0" u="sng" kern="1200" dirty="0">
                <a:solidFill>
                  <a:schemeClr val="tx1"/>
                </a:solidFill>
                <a:effectLst/>
                <a:latin typeface="Arial" panose="020B0604020202020204" pitchFamily="34" charset="0"/>
                <a:ea typeface="+mn-ea"/>
                <a:cs typeface="Arial" panose="020B0604020202020204" pitchFamily="34" charset="0"/>
              </a:rPr>
              <a:t>recommended by a financial professional</a:t>
            </a:r>
            <a:endParaRPr lang="en-US" sz="1200" b="0" i="0" kern="1200" dirty="0">
              <a:solidFill>
                <a:schemeClr val="tx1"/>
              </a:solidFill>
              <a:effectLst/>
              <a:latin typeface="Arial" panose="020B0604020202020204" pitchFamily="34" charset="0"/>
              <a:ea typeface="+mn-ea"/>
              <a:cs typeface="Arial" panose="020B0604020202020204" pitchFamily="34" charset="0"/>
            </a:endParaRPr>
          </a:p>
          <a:p>
            <a:pPr marL="171450" lvl="0" indent="-171450">
              <a:buFont typeface="Arial" panose="020B0604020202020204" pitchFamily="34" charset="0"/>
              <a:buChar char="•"/>
            </a:pPr>
            <a:r>
              <a:rPr lang="en-US" sz="1200" b="1" i="0" kern="1200" dirty="0">
                <a:solidFill>
                  <a:schemeClr val="tx1"/>
                </a:solidFill>
                <a:effectLst/>
                <a:latin typeface="Arial" panose="020B0604020202020204" pitchFamily="34" charset="0"/>
                <a:ea typeface="+mn-ea"/>
                <a:cs typeface="Arial" panose="020B0604020202020204" pitchFamily="34" charset="0"/>
              </a:rPr>
              <a:t>So features brings us right down to the brass tacks of our client conversations.</a:t>
            </a:r>
            <a:endParaRPr lang="en-US" sz="1200" b="0" i="0" kern="1200" dirty="0">
              <a:solidFill>
                <a:schemeClr val="tx1"/>
              </a:solidFill>
              <a:effectLst/>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65BA3803-9E58-324D-8016-112D40B128B1}" type="slidenum">
              <a:rPr lang="en-US" smtClean="0"/>
              <a:t>30</a:t>
            </a:fld>
            <a:endParaRPr lang="en-US" dirty="0"/>
          </a:p>
        </p:txBody>
      </p:sp>
    </p:spTree>
    <p:extLst>
      <p:ext uri="{BB962C8B-B14F-4D97-AF65-F5344CB8AC3E}">
        <p14:creationId xmlns:p14="http://schemas.microsoft.com/office/powerpoint/2010/main" val="34953458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Let’s review for a second because we’ve shown you a lot.</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We started here by recommending that you “Ground your retirement conversations in “Financial Security” and don’t jump immediately to Benefits and Features.”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We said, start at the level 4, the highest level which are the values people hold about Financial Security and the Full Life</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Then down to level three,  emotions.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We saw that we want to touch upon three common sets of emotions that drive Financial Security decision-making, feeling </a:t>
            </a:r>
            <a:r>
              <a:rPr lang="en-US" sz="1200" b="1" dirty="0">
                <a:effectLst/>
                <a:latin typeface="Arial" panose="020B0604020202020204" pitchFamily="34" charset="0"/>
                <a:ea typeface="Arial" panose="020B0604020202020204" pitchFamily="34" charset="0"/>
              </a:rPr>
              <a:t>safe and secure</a:t>
            </a:r>
            <a:r>
              <a:rPr lang="en-US" sz="1200" dirty="0">
                <a:effectLst/>
                <a:latin typeface="Arial" panose="020B0604020202020204" pitchFamily="34" charset="0"/>
                <a:ea typeface="Arial" panose="020B0604020202020204" pitchFamily="34" charset="0"/>
              </a:rPr>
              <a:t>, partly because they’ve made </a:t>
            </a:r>
            <a:r>
              <a:rPr lang="en-US" sz="1200" b="1" dirty="0">
                <a:effectLst/>
                <a:latin typeface="Arial" panose="020B0604020202020204" pitchFamily="34" charset="0"/>
                <a:ea typeface="Arial" panose="020B0604020202020204" pitchFamily="34" charset="0"/>
              </a:rPr>
              <a:t>smart and responsible decisions</a:t>
            </a:r>
            <a:r>
              <a:rPr lang="en-US" sz="1200" dirty="0">
                <a:effectLst/>
                <a:latin typeface="Arial" panose="020B0604020202020204" pitchFamily="34" charset="0"/>
                <a:ea typeface="Arial" panose="020B0604020202020204" pitchFamily="34" charset="0"/>
              </a:rPr>
              <a:t>.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It puts them in a place where they can reflect on the progress they’ve made—</a:t>
            </a:r>
            <a:r>
              <a:rPr lang="en-US" sz="1200">
                <a:effectLst/>
                <a:latin typeface="Arial" panose="020B0604020202020204" pitchFamily="34" charset="0"/>
                <a:ea typeface="Arial" panose="020B0604020202020204" pitchFamily="34" charset="0"/>
              </a:rPr>
              <a:t>and feeling </a:t>
            </a:r>
            <a:r>
              <a:rPr lang="en-US" sz="1200" b="1" dirty="0">
                <a:effectLst/>
                <a:latin typeface="Arial" panose="020B0604020202020204" pitchFamily="34" charset="0"/>
                <a:ea typeface="Arial" panose="020B0604020202020204" pitchFamily="34" charset="0"/>
              </a:rPr>
              <a:t>optimistic</a:t>
            </a:r>
            <a:r>
              <a:rPr lang="en-US" sz="1200" dirty="0">
                <a:effectLst/>
                <a:latin typeface="Arial" panose="020B0604020202020204" pitchFamily="34" charset="0"/>
                <a:ea typeface="Arial" panose="020B0604020202020204" pitchFamily="34" charset="0"/>
              </a:rPr>
              <a:t> about the future and </a:t>
            </a:r>
            <a:r>
              <a:rPr lang="en-US" sz="1200" b="1" dirty="0">
                <a:effectLst/>
                <a:latin typeface="Arial" panose="020B0604020202020204" pitchFamily="34" charset="0"/>
                <a:ea typeface="Arial" panose="020B0604020202020204" pitchFamily="34" charset="0"/>
              </a:rPr>
              <a:t>proud</a:t>
            </a:r>
            <a:r>
              <a:rPr lang="en-US" sz="1200" dirty="0">
                <a:effectLst/>
                <a:latin typeface="Arial" panose="020B0604020202020204" pitchFamily="34" charset="0"/>
                <a:ea typeface="Arial" panose="020B0604020202020204" pitchFamily="34" charset="0"/>
              </a:rPr>
              <a:t> of what they’ve achieved so far.</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That means our clients want their savings and investments to work for them in the form of </a:t>
            </a:r>
            <a:r>
              <a:rPr lang="en-US" sz="1200" b="1" dirty="0">
                <a:effectLst/>
                <a:latin typeface="Arial" panose="020B0604020202020204" pitchFamily="34" charset="0"/>
                <a:ea typeface="Arial" panose="020B0604020202020204" pitchFamily="34" charset="0"/>
              </a:rPr>
              <a:t>Safe income</a:t>
            </a:r>
            <a:r>
              <a:rPr lang="en-US" sz="1200" dirty="0">
                <a:effectLst/>
                <a:latin typeface="Arial" panose="020B0604020202020204" pitchFamily="34" charset="0"/>
                <a:ea typeface="Arial" panose="020B0604020202020204" pitchFamily="34" charset="0"/>
              </a:rPr>
              <a:t> that will play a key role in ensuring a </a:t>
            </a:r>
            <a:r>
              <a:rPr lang="en-US" sz="1200" b="1" dirty="0">
                <a:effectLst/>
                <a:latin typeface="Arial" panose="020B0604020202020204" pitchFamily="34" charset="0"/>
                <a:ea typeface="Arial" panose="020B0604020202020204" pitchFamily="34" charset="0"/>
              </a:rPr>
              <a:t>good retirement lifestyle</a:t>
            </a:r>
            <a:r>
              <a:rPr lang="en-US" sz="1200" dirty="0">
                <a:effectLst/>
                <a:latin typeface="Arial" panose="020B0604020202020204" pitchFamily="34" charset="0"/>
                <a:ea typeface="Arial" panose="020B0604020202020204" pitchFamily="34" charset="0"/>
              </a:rPr>
              <a:t>.</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Finally, at </a:t>
            </a:r>
            <a:r>
              <a:rPr lang="en-US" sz="1200" b="1" dirty="0">
                <a:effectLst/>
                <a:latin typeface="Arial" panose="020B0604020202020204" pitchFamily="34" charset="0"/>
                <a:ea typeface="Arial" panose="020B0604020202020204" pitchFamily="34" charset="0"/>
              </a:rPr>
              <a:t>level one</a:t>
            </a:r>
            <a:r>
              <a:rPr lang="en-US" sz="1200" dirty="0">
                <a:effectLst/>
                <a:latin typeface="Arial" panose="020B0604020202020204" pitchFamily="34" charset="0"/>
                <a:ea typeface="Arial" panose="020B0604020202020204" pitchFamily="34" charset="0"/>
              </a:rPr>
              <a:t>, we move closer to features of the solutions we’re offering them for financial security.</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And that comes through the valuable </a:t>
            </a:r>
            <a:r>
              <a:rPr lang="en-US" sz="1200" b="1" dirty="0">
                <a:effectLst/>
                <a:latin typeface="Arial" panose="020B0604020202020204" pitchFamily="34" charset="0"/>
                <a:ea typeface="Arial" panose="020B0604020202020204" pitchFamily="34" charset="0"/>
              </a:rPr>
              <a:t>advice</a:t>
            </a:r>
            <a:r>
              <a:rPr lang="en-US" sz="1200" dirty="0">
                <a:effectLst/>
                <a:latin typeface="Arial" panose="020B0604020202020204" pitchFamily="34" charset="0"/>
                <a:ea typeface="Arial" panose="020B0604020202020204" pitchFamily="34" charset="0"/>
              </a:rPr>
              <a:t> you’re offering them</a:t>
            </a:r>
          </a:p>
          <a:p>
            <a:pPr marL="342900" marR="0" lvl="0" indent="-342900">
              <a:spcBef>
                <a:spcPts val="0"/>
              </a:spcBef>
              <a:spcAft>
                <a:spcPts val="0"/>
              </a:spcAft>
              <a:buFont typeface="Symbol" pitchFamily="2" charset="2"/>
              <a:buChar char=""/>
            </a:pPr>
            <a:r>
              <a:rPr lang="en-US" sz="1200" b="1" dirty="0">
                <a:effectLst/>
                <a:latin typeface="Arial" panose="020B0604020202020204" pitchFamily="34" charset="0"/>
                <a:ea typeface="Arial" panose="020B0604020202020204" pitchFamily="34" charset="0"/>
              </a:rPr>
              <a:t>Now this isn’t the whole picture regarding the financial security conversations.</a:t>
            </a:r>
            <a:endParaRPr lang="en-US" sz="1200" dirty="0">
              <a:effectLst/>
              <a:latin typeface="Arial" panose="020B0604020202020204" pitchFamily="34" charset="0"/>
              <a:ea typeface="Arial" panose="020B0604020202020204" pitchFamily="34" charset="0"/>
            </a:endParaRPr>
          </a:p>
          <a:p>
            <a:pPr marL="342900" marR="0" lvl="0" indent="-342900">
              <a:spcBef>
                <a:spcPts val="0"/>
              </a:spcBef>
              <a:spcAft>
                <a:spcPts val="0"/>
              </a:spcAft>
              <a:buFont typeface="Symbol" pitchFamily="2" charset="2"/>
              <a:buChar char=""/>
            </a:pPr>
            <a:r>
              <a:rPr lang="en-US" sz="1200" b="1" dirty="0">
                <a:effectLst/>
                <a:latin typeface="Arial" panose="020B0604020202020204" pitchFamily="34" charset="0"/>
                <a:ea typeface="Arial" panose="020B0604020202020204" pitchFamily="34" charset="0"/>
              </a:rPr>
              <a:t>But it’s important to remember that this conversational pathway we’ve introduced today is something that clearly jumps out of our research</a:t>
            </a:r>
            <a:endParaRPr lang="en-US" sz="1200" dirty="0">
              <a:effectLst/>
              <a:latin typeface="Arial" panose="020B0604020202020204" pitchFamily="34" charset="0"/>
              <a:ea typeface="Arial" panose="020B0604020202020204" pitchFamily="34" charset="0"/>
            </a:endParaRP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Remember, 7 in 10 consumers follow the same “train of thought” about retirement and financial security</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 think you’d agree, actually it’s very instinctive.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But there’s still an important issue to address.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It’s one I think many of you are familiar with.</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When we get down to discussing our recommended solution, the language we’ve come to use to talk about a lot of important concepts is not the best language by far.</a:t>
            </a:r>
          </a:p>
        </p:txBody>
      </p:sp>
      <p:sp>
        <p:nvSpPr>
          <p:cNvPr id="4" name="Slide Number Placeholder 3"/>
          <p:cNvSpPr>
            <a:spLocks noGrp="1"/>
          </p:cNvSpPr>
          <p:nvPr>
            <p:ph type="sldNum" sz="quarter" idx="10"/>
          </p:nvPr>
        </p:nvSpPr>
        <p:spPr/>
        <p:txBody>
          <a:bodyPr/>
          <a:lstStyle/>
          <a:p>
            <a:fld id="{65BA3803-9E58-324D-8016-112D40B128B1}" type="slidenum">
              <a:rPr lang="en-US" smtClean="0"/>
              <a:t>31</a:t>
            </a:fld>
            <a:endParaRPr lang="en-US" dirty="0"/>
          </a:p>
        </p:txBody>
      </p:sp>
    </p:spTree>
    <p:extLst>
      <p:ext uri="{BB962C8B-B14F-4D97-AF65-F5344CB8AC3E}">
        <p14:creationId xmlns:p14="http://schemas.microsoft.com/office/powerpoint/2010/main" val="26989229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We’ll tell you more about this later, but we want to show you where you can get more resources on the New Conversation.</a:t>
            </a:r>
          </a:p>
          <a:p>
            <a:pPr marL="342900" marR="0" lvl="0" indent="-342900">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The Alliance’s Financial Professional Resource Center.</a:t>
            </a:r>
          </a:p>
          <a:p>
            <a:pPr marL="342900" marR="0" lvl="0" indent="-342900">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It’s located at </a:t>
            </a:r>
            <a:r>
              <a:rPr lang="en-US" sz="1200" dirty="0" err="1">
                <a:effectLst/>
                <a:latin typeface="Arial" panose="020B0604020202020204" pitchFamily="34" charset="0"/>
                <a:ea typeface="Arial" panose="020B0604020202020204" pitchFamily="34" charset="0"/>
              </a:rPr>
              <a:t>Resources.ProtectedIncome.org</a:t>
            </a:r>
            <a:endParaRPr lang="en-US" sz="1200" dirty="0">
              <a:effectLst/>
              <a:latin typeface="Arial" panose="020B0604020202020204" pitchFamily="34" charset="0"/>
              <a:ea typeface="Arial" panose="020B0604020202020204" pitchFamily="34"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32</a:t>
            </a:fld>
            <a:endParaRPr lang="en-US" dirty="0"/>
          </a:p>
        </p:txBody>
      </p:sp>
    </p:spTree>
    <p:extLst>
      <p:ext uri="{BB962C8B-B14F-4D97-AF65-F5344CB8AC3E}">
        <p14:creationId xmlns:p14="http://schemas.microsoft.com/office/powerpoint/2010/main" val="24593825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b="0" dirty="0">
                <a:effectLst/>
                <a:latin typeface="Arial" panose="020B0604020202020204" pitchFamily="34" charset="0"/>
                <a:ea typeface="Arial" panose="020B0604020202020204" pitchFamily="34" charset="0"/>
              </a:rPr>
              <a:t>So the next question is….</a:t>
            </a:r>
            <a:r>
              <a:rPr lang="en-US" sz="1200" b="1" dirty="0">
                <a:effectLst/>
                <a:latin typeface="Arial" panose="020B0604020202020204" pitchFamily="34" charset="0"/>
                <a:ea typeface="Arial" panose="020B0604020202020204" pitchFamily="34" charset="0"/>
              </a:rPr>
              <a:t>“</a:t>
            </a:r>
            <a:r>
              <a:rPr lang="en-US" sz="1200" dirty="0">
                <a:effectLst/>
                <a:latin typeface="Arial" panose="020B0604020202020204" pitchFamily="34" charset="0"/>
                <a:ea typeface="Arial" panose="020B0604020202020204" pitchFamily="34" charset="0"/>
              </a:rPr>
              <a:t>How can we do a better job of talking to clients about products that many say are good solutions but complex and difficult to explain?</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It’s a real challenge.</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And that brings us to our next research-tested Key for you to consider…</a:t>
            </a:r>
          </a:p>
        </p:txBody>
      </p:sp>
      <p:sp>
        <p:nvSpPr>
          <p:cNvPr id="4" name="Slide Number Placeholder 3"/>
          <p:cNvSpPr>
            <a:spLocks noGrp="1"/>
          </p:cNvSpPr>
          <p:nvPr>
            <p:ph type="sldNum" sz="quarter" idx="10"/>
          </p:nvPr>
        </p:nvSpPr>
        <p:spPr/>
        <p:txBody>
          <a:bodyPr/>
          <a:lstStyle/>
          <a:p>
            <a:fld id="{65BA3803-9E58-324D-8016-112D40B128B1}" type="slidenum">
              <a:rPr lang="en-US" smtClean="0"/>
              <a:t>33</a:t>
            </a:fld>
            <a:endParaRPr lang="en-US" dirty="0"/>
          </a:p>
        </p:txBody>
      </p:sp>
    </p:spTree>
    <p:extLst>
      <p:ext uri="{BB962C8B-B14F-4D97-AF65-F5344CB8AC3E}">
        <p14:creationId xmlns:p14="http://schemas.microsoft.com/office/powerpoint/2010/main" val="11533848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buSzPts val="1000"/>
              <a:buFont typeface="Symbol" pitchFamily="2" charset="2"/>
              <a:buChar char=""/>
              <a:tabLst>
                <a:tab pos="457200" algn="l"/>
              </a:tabLst>
            </a:pPr>
            <a:r>
              <a:rPr lang="en-US" sz="2000" dirty="0">
                <a:effectLst/>
                <a:latin typeface="Barlow Condensed" pitchFamily="2" charset="77"/>
                <a:ea typeface="Arial" panose="020B0604020202020204" pitchFamily="34" charset="0"/>
                <a:cs typeface="Segoe UI" panose="020B0502040204020203" pitchFamily="34" charset="0"/>
              </a:rPr>
              <a:t>Use simplified language to </a:t>
            </a:r>
            <a:r>
              <a:rPr lang="en-US" sz="2000" u="sng" dirty="0">
                <a:effectLst/>
                <a:latin typeface="Barlow Condensed" pitchFamily="2" charset="77"/>
                <a:ea typeface="Arial" panose="020B0604020202020204" pitchFamily="34" charset="0"/>
                <a:cs typeface="Segoe UI" panose="020B0502040204020203" pitchFamily="34" charset="0"/>
              </a:rPr>
              <a:t>build a foundation of trust</a:t>
            </a:r>
            <a:r>
              <a:rPr lang="en-US" sz="2000" dirty="0">
                <a:effectLst/>
                <a:latin typeface="Barlow Condensed" pitchFamily="2" charset="77"/>
                <a:ea typeface="Arial" panose="020B0604020202020204" pitchFamily="34" charset="0"/>
                <a:cs typeface="Segoe UI" panose="020B0502040204020203" pitchFamily="34" charset="0"/>
              </a:rPr>
              <a:t> as you educate clients about the role of protected lifetime income  </a:t>
            </a:r>
            <a:endParaRPr lang="en-US" sz="2000" dirty="0">
              <a:effectLst/>
              <a:latin typeface="Arial" panose="020B0604020202020204" pitchFamily="34" charset="0"/>
              <a:ea typeface="Arial" panose="020B0604020202020204" pitchFamily="34" charset="0"/>
            </a:endParaRPr>
          </a:p>
          <a:p>
            <a:pPr marL="342900" marR="0" lvl="0" indent="-342900" fontAlgn="base">
              <a:spcBef>
                <a:spcPts val="0"/>
              </a:spcBef>
              <a:spcAft>
                <a:spcPts val="0"/>
              </a:spcAft>
              <a:buSzPts val="1000"/>
              <a:buFont typeface="Symbol" pitchFamily="2" charset="2"/>
              <a:buChar char=""/>
              <a:tabLst>
                <a:tab pos="457200" algn="l"/>
              </a:tabLst>
            </a:pPr>
            <a:r>
              <a:rPr lang="en-US" sz="2000" dirty="0">
                <a:effectLst/>
                <a:latin typeface="Barlow Condensed" pitchFamily="2" charset="77"/>
                <a:ea typeface="Arial" panose="020B0604020202020204" pitchFamily="34" charset="0"/>
                <a:cs typeface="Segoe UI" panose="020B0502040204020203" pitchFamily="34" charset="0"/>
              </a:rPr>
              <a:t>It’s critical for when we get down to the features level of our conversations and here’s why:</a:t>
            </a:r>
            <a:endParaRPr lang="en-US" sz="2000" dirty="0">
              <a:effectLst/>
              <a:latin typeface="Arial" panose="020B0604020202020204" pitchFamily="34" charset="0"/>
              <a:ea typeface="Arial" panose="020B0604020202020204" pitchFamily="34" charset="0"/>
            </a:endParaRPr>
          </a:p>
        </p:txBody>
      </p:sp>
      <p:sp>
        <p:nvSpPr>
          <p:cNvPr id="4" name="Slide Number Placeholder 3"/>
          <p:cNvSpPr>
            <a:spLocks noGrp="1"/>
          </p:cNvSpPr>
          <p:nvPr>
            <p:ph type="sldNum" sz="quarter" idx="10"/>
          </p:nvPr>
        </p:nvSpPr>
        <p:spPr/>
        <p:txBody>
          <a:bodyPr/>
          <a:lstStyle/>
          <a:p>
            <a:fld id="{65BA3803-9E58-324D-8016-112D40B128B1}" type="slidenum">
              <a:rPr lang="en-US" smtClean="0"/>
              <a:t>34</a:t>
            </a:fld>
            <a:endParaRPr lang="en-US" dirty="0"/>
          </a:p>
        </p:txBody>
      </p:sp>
    </p:spTree>
    <p:extLst>
      <p:ext uri="{BB962C8B-B14F-4D97-AF65-F5344CB8AC3E}">
        <p14:creationId xmlns:p14="http://schemas.microsoft.com/office/powerpoint/2010/main" val="327401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buSzPts val="1000"/>
              <a:buFont typeface="Symbol" pitchFamily="2" charset="2"/>
              <a:buChar char=""/>
              <a:tabLst>
                <a:tab pos="457200" algn="l"/>
              </a:tabLst>
            </a:pPr>
            <a:r>
              <a:rPr lang="en-US" dirty="0">
                <a:solidFill>
                  <a:schemeClr val="accent3"/>
                </a:solidFill>
                <a:effectLst>
                  <a:outerShdw blurRad="101600" dist="101600" dir="2700000" algn="tl" rotWithShape="0">
                    <a:prstClr val="black">
                      <a:alpha val="20000"/>
                    </a:prstClr>
                  </a:outerShdw>
                </a:effectLst>
              </a:rPr>
              <a:t>CONFUSION = MISTRUST: </a:t>
            </a:r>
            <a:r>
              <a:rPr lang="en-US" dirty="0">
                <a:effectLst>
                  <a:outerShdw blurRad="101600" dist="101600" dir="2700000" algn="tl" rotWithShape="0">
                    <a:prstClr val="black">
                      <a:alpha val="20000"/>
                    </a:prstClr>
                  </a:outerShdw>
                </a:effectLst>
              </a:rPr>
              <a:t>CLIENTS OFTEN DON’T UNDERSTAND US* </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outerShdw blurRad="101600" dist="101600" dir="2700000" algn="tl" rotWithShape="0">
                    <a:prstClr val="black">
                      <a:alpha val="20000"/>
                    </a:prstClr>
                  </a:outerShdw>
                </a:effectLst>
                <a:latin typeface="Arial" panose="020B0604020202020204" pitchFamily="34" charset="0"/>
                <a:ea typeface="Arial" panose="020B0604020202020204" pitchFamily="34" charset="0"/>
              </a:rPr>
              <a:t>You can see some of the public’s responses from our research:</a:t>
            </a:r>
          </a:p>
          <a:p>
            <a:pPr marL="336550" indent="-336550">
              <a:buClr>
                <a:srgbClr val="FFD100"/>
              </a:buClr>
              <a:buFont typeface="Wingdings" panose="05000000000000000000" pitchFamily="2" charset="2"/>
              <a:buChar char="§"/>
            </a:pPr>
            <a:r>
              <a:rPr lang="en-US" sz="1200" dirty="0">
                <a:effectLst>
                  <a:outerShdw blurRad="101600" dist="101600" dir="2700000" algn="tl" rotWithShape="0">
                    <a:prstClr val="black">
                      <a:alpha val="20000"/>
                    </a:prstClr>
                  </a:outerShdw>
                </a:effectLst>
              </a:rPr>
              <a:t>“I don’t want to put my money in something that I don’t understand.”  </a:t>
            </a:r>
          </a:p>
          <a:p>
            <a:pPr marL="336550" indent="-336550">
              <a:buClr>
                <a:srgbClr val="FFD100"/>
              </a:buClr>
              <a:buFont typeface="Wingdings" panose="05000000000000000000" pitchFamily="2" charset="2"/>
              <a:buChar char="§"/>
            </a:pPr>
            <a:r>
              <a:rPr lang="en-US" sz="1200" dirty="0">
                <a:effectLst>
                  <a:outerShdw blurRad="101600" dist="101600" dir="2700000" algn="tl" rotWithShape="0">
                    <a:prstClr val="black">
                      <a:alpha val="20000"/>
                    </a:prstClr>
                  </a:outerShdw>
                </a:effectLst>
              </a:rPr>
              <a:t>“It’s often unclear and feels complicated.” </a:t>
            </a:r>
          </a:p>
          <a:p>
            <a:pPr marL="336550" indent="-336550">
              <a:buClr>
                <a:srgbClr val="FFD100"/>
              </a:buClr>
              <a:buFont typeface="Wingdings" panose="05000000000000000000" pitchFamily="2" charset="2"/>
              <a:buChar char="§"/>
            </a:pPr>
            <a:r>
              <a:rPr lang="en-US" sz="1200" dirty="0">
                <a:effectLst>
                  <a:outerShdw blurRad="101600" dist="101600" dir="2700000" algn="tl" rotWithShape="0">
                    <a:prstClr val="black">
                      <a:alpha val="20000"/>
                    </a:prstClr>
                  </a:outerShdw>
                </a:effectLst>
              </a:rPr>
              <a:t>“It’s all this financial language, a bunch of jargon.” </a:t>
            </a:r>
          </a:p>
        </p:txBody>
      </p:sp>
      <p:sp>
        <p:nvSpPr>
          <p:cNvPr id="4" name="Slide Number Placeholder 3"/>
          <p:cNvSpPr>
            <a:spLocks noGrp="1"/>
          </p:cNvSpPr>
          <p:nvPr>
            <p:ph type="sldNum" sz="quarter" idx="5"/>
          </p:nvPr>
        </p:nvSpPr>
        <p:spPr/>
        <p:txBody>
          <a:bodyPr/>
          <a:lstStyle/>
          <a:p>
            <a:fld id="{65BA3803-9E58-324D-8016-112D40B128B1}" type="slidenum">
              <a:rPr lang="en-US" smtClean="0"/>
              <a:t>35</a:t>
            </a:fld>
            <a:endParaRPr lang="en-US" dirty="0"/>
          </a:p>
        </p:txBody>
      </p:sp>
    </p:spTree>
    <p:extLst>
      <p:ext uri="{BB962C8B-B14F-4D97-AF65-F5344CB8AC3E}">
        <p14:creationId xmlns:p14="http://schemas.microsoft.com/office/powerpoint/2010/main" val="436582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You can see the problem right here: </a:t>
            </a:r>
          </a:p>
          <a:p>
            <a:pPr marL="342900" marR="0" lvl="0" indent="-342900" fontAlgn="base">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During our language study, 64% of respondents said annuities are the most difficult financial product to understand </a:t>
            </a:r>
            <a:r>
              <a:rPr lang="en-US" sz="1200" b="1" dirty="0">
                <a:effectLst/>
                <a:latin typeface="Arial" panose="020B0604020202020204" pitchFamily="34" charset="0"/>
                <a:ea typeface="Arial" panose="020B0604020202020204" pitchFamily="34" charset="0"/>
              </a:rPr>
              <a:t>because of how they are described… </a:t>
            </a:r>
          </a:p>
          <a:p>
            <a:pPr marL="342900" marR="0" lvl="0" indent="-342900" fontAlgn="base">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Not what they do or how they work, but how they are described. That’s the problem. </a:t>
            </a:r>
          </a:p>
          <a:p>
            <a:pPr marL="342900" marR="0" lvl="0" indent="-342900" fontAlgn="base">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And over half of people say they only SOMEWHAT understand the terms and language financial professionals use in general</a:t>
            </a:r>
          </a:p>
          <a:p>
            <a:pPr marL="342900" marR="0" lvl="0" indent="-342900" fontAlgn="base">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Unclear language about products ends up in marketing brochures to advisors and enters conversations with your clients. </a:t>
            </a:r>
          </a:p>
          <a:p>
            <a:pPr marL="342900" marR="0" lvl="0" indent="-342900" fontAlgn="base">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Our language needs to change </a:t>
            </a:r>
          </a:p>
          <a:p>
            <a:pPr marL="342900" marR="0" lvl="0" indent="-342900" fontAlgn="base">
              <a:spcBef>
                <a:spcPts val="0"/>
              </a:spcBef>
              <a:spcAft>
                <a:spcPts val="0"/>
              </a:spcAft>
              <a:buSzPts val="1000"/>
              <a:buFont typeface="Symbol" pitchFamily="2" charset="2"/>
              <a:buChar char=""/>
              <a:tabLst>
                <a:tab pos="457200" algn="l"/>
              </a:tabLst>
            </a:pPr>
            <a:endParaRPr lang="en-US" sz="1200" dirty="0">
              <a:effectLst/>
              <a:latin typeface="Arial" panose="020B0604020202020204" pitchFamily="34" charset="0"/>
              <a:ea typeface="Arial" panose="020B0604020202020204" pitchFamily="34" charset="0"/>
            </a:endParaRP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So our Language Simplification Study had a simple goal:  </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Make the words we use around annuities and protected income more familiar and intuitive to consumers </a:t>
            </a:r>
          </a:p>
          <a:p>
            <a:pPr marL="342900" marR="0" lvl="0" indent="-342900" fontAlgn="base">
              <a:spcBef>
                <a:spcPts val="0"/>
              </a:spcBef>
              <a:spcAft>
                <a:spcPts val="0"/>
              </a:spcAft>
              <a:buFont typeface="Symbol" pitchFamily="2" charset="2"/>
              <a:buChar char=""/>
            </a:pPr>
            <a:endParaRPr lang="en-US" sz="1200" dirty="0">
              <a:effectLst/>
              <a:latin typeface="Arial" panose="020B0604020202020204" pitchFamily="34" charset="0"/>
              <a:ea typeface="Arial" panose="020B0604020202020204" pitchFamily="34"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36</a:t>
            </a:fld>
            <a:endParaRPr lang="en-US" dirty="0"/>
          </a:p>
        </p:txBody>
      </p:sp>
    </p:spTree>
    <p:extLst>
      <p:ext uri="{BB962C8B-B14F-4D97-AF65-F5344CB8AC3E}">
        <p14:creationId xmlns:p14="http://schemas.microsoft.com/office/powerpoint/2010/main" val="24098796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Arial" panose="020B0604020202020204" pitchFamily="34" charset="0"/>
                <a:ea typeface="Arial" panose="020B0604020202020204" pitchFamily="34" charset="0"/>
              </a:rPr>
              <a:t>Naturally, it makes sense to tweak our language to better connect with clients </a:t>
            </a:r>
          </a:p>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Arial" panose="020B0604020202020204" pitchFamily="34" charset="0"/>
                <a:ea typeface="Arial" panose="020B0604020202020204" pitchFamily="34" charset="0"/>
              </a:rPr>
              <a:t>We want to use </a:t>
            </a:r>
            <a:r>
              <a:rPr lang="en-US" sz="1100" b="1" dirty="0">
                <a:effectLst/>
                <a:latin typeface="Arial" panose="020B0604020202020204" pitchFamily="34" charset="0"/>
                <a:ea typeface="Arial" panose="020B0604020202020204" pitchFamily="34" charset="0"/>
              </a:rPr>
              <a:t>words that work</a:t>
            </a:r>
            <a:r>
              <a:rPr lang="en-US" sz="1100" dirty="0">
                <a:effectLst/>
                <a:latin typeface="Arial" panose="020B0604020202020204" pitchFamily="34" charset="0"/>
                <a:ea typeface="Arial" panose="020B0604020202020204" pitchFamily="34" charset="0"/>
              </a:rPr>
              <a:t>. </a:t>
            </a:r>
          </a:p>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Arial" panose="020B0604020202020204" pitchFamily="34" charset="0"/>
                <a:ea typeface="Arial" panose="020B0604020202020204" pitchFamily="34" charset="0"/>
              </a:rPr>
              <a:t>We’re about to see a few examples of more than 100 terms that have been simplified through the </a:t>
            </a:r>
            <a:r>
              <a:rPr lang="en-US" sz="1100" dirty="0" err="1">
                <a:effectLst/>
                <a:latin typeface="Arial" panose="020B0604020202020204" pitchFamily="34" charset="0"/>
                <a:ea typeface="Arial" panose="020B0604020202020204" pitchFamily="34" charset="0"/>
              </a:rPr>
              <a:t>Alliance”s</a:t>
            </a:r>
            <a:r>
              <a:rPr lang="en-US" sz="1100" dirty="0">
                <a:effectLst/>
                <a:latin typeface="Arial" panose="020B0604020202020204" pitchFamily="34" charset="0"/>
                <a:ea typeface="Arial" panose="020B0604020202020204" pitchFamily="34" charset="0"/>
              </a:rPr>
              <a:t> Language Simplification study. </a:t>
            </a:r>
          </a:p>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Arial" panose="020B0604020202020204" pitchFamily="34" charset="0"/>
                <a:ea typeface="Arial" panose="020B0604020202020204" pitchFamily="34" charset="0"/>
              </a:rPr>
              <a:t>This is especially true for annuities</a:t>
            </a:r>
          </a:p>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Arial" panose="020B0604020202020204" pitchFamily="34" charset="0"/>
                <a:ea typeface="Arial" panose="020B0604020202020204" pitchFamily="34" charset="0"/>
              </a:rPr>
              <a:t>As they’ve changed in the last 25 years, the problem has compounded as the products have grown and changed too</a:t>
            </a:r>
          </a:p>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Arial" panose="020B0604020202020204" pitchFamily="34" charset="0"/>
                <a:ea typeface="Arial" panose="020B0604020202020204" pitchFamily="34" charset="0"/>
              </a:rPr>
              <a:t>So We talked to Americans consumers between 55 and 73 with $100K or more investable assets.  </a:t>
            </a:r>
          </a:p>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Arial" panose="020B0604020202020204" pitchFamily="34" charset="0"/>
                <a:ea typeface="Arial" panose="020B0604020202020204" pitchFamily="34" charset="0"/>
              </a:rPr>
              <a:t>We wanted to find out what they said were the most challenging phrases in understanding annuities </a:t>
            </a:r>
          </a:p>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Arial" panose="020B0604020202020204" pitchFamily="34" charset="0"/>
                <a:ea typeface="Arial" panose="020B0604020202020204" pitchFamily="34" charset="0"/>
              </a:rPr>
              <a:t>So let’s look at a few examples that have been simplified through the Alliance’s Language Simplification study. </a:t>
            </a:r>
          </a:p>
          <a:p>
            <a:pPr marL="342900" marR="0" lvl="0" indent="-342900">
              <a:spcBef>
                <a:spcPts val="0"/>
              </a:spcBef>
              <a:spcAft>
                <a:spcPts val="0"/>
              </a:spcAft>
              <a:buFont typeface="Symbol" pitchFamily="2" charset="2"/>
              <a:buChar char=""/>
            </a:pPr>
            <a:endParaRPr lang="en-US" sz="1100" dirty="0">
              <a:effectLst/>
              <a:latin typeface="Arial" panose="020B0604020202020204" pitchFamily="34" charset="0"/>
              <a:ea typeface="Arial" panose="020B0604020202020204" pitchFamily="34" charset="0"/>
            </a:endParaRPr>
          </a:p>
        </p:txBody>
      </p:sp>
      <p:sp>
        <p:nvSpPr>
          <p:cNvPr id="4" name="Slide Number Placeholder 3"/>
          <p:cNvSpPr>
            <a:spLocks noGrp="1"/>
          </p:cNvSpPr>
          <p:nvPr>
            <p:ph type="sldNum" sz="quarter" idx="10"/>
          </p:nvPr>
        </p:nvSpPr>
        <p:spPr/>
        <p:txBody>
          <a:bodyPr/>
          <a:lstStyle/>
          <a:p>
            <a:fld id="{65BA3803-9E58-324D-8016-112D40B128B1}" type="slidenum">
              <a:rPr lang="en-US" smtClean="0"/>
              <a:t>37</a:t>
            </a:fld>
            <a:endParaRPr lang="en-US" dirty="0"/>
          </a:p>
        </p:txBody>
      </p:sp>
    </p:spTree>
    <p:extLst>
      <p:ext uri="{BB962C8B-B14F-4D97-AF65-F5344CB8AC3E}">
        <p14:creationId xmlns:p14="http://schemas.microsoft.com/office/powerpoint/2010/main" val="13635783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Here’s our first one keyed to Market Volatility.</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Let’s Try using </a:t>
            </a:r>
            <a:r>
              <a:rPr lang="en-US" sz="1200" u="sng" dirty="0">
                <a:effectLst/>
                <a:latin typeface="Arial" panose="020B0604020202020204" pitchFamily="34" charset="0"/>
                <a:ea typeface="Arial" panose="020B0604020202020204" pitchFamily="34" charset="0"/>
              </a:rPr>
              <a:t>market ups and downs</a:t>
            </a:r>
            <a:r>
              <a:rPr lang="en-US" sz="1200" dirty="0">
                <a:effectLst/>
                <a:latin typeface="Arial" panose="020B0604020202020204" pitchFamily="34" charset="0"/>
                <a:ea typeface="Arial" panose="020B0604020202020204" pitchFamily="34" charset="0"/>
              </a:rPr>
              <a:t> instead of market volatility </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Volatility sounds like something that might explode….and we all know that consumers think volatile markets only go down….</a:t>
            </a:r>
          </a:p>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Arial" panose="020B0604020202020204" pitchFamily="34" charset="0"/>
                <a:ea typeface="Arial" panose="020B0604020202020204" pitchFamily="34" charset="0"/>
              </a:rPr>
              <a:t>“Market ups and downs” is a good alternative when you want to speak to potential upsides. </a:t>
            </a:r>
            <a:endParaRPr lang="en-US" sz="1200" dirty="0">
              <a:effectLst/>
              <a:latin typeface="Arial" panose="020B0604020202020204" pitchFamily="34" charset="0"/>
              <a:ea typeface="Arial" panose="020B0604020202020204" pitchFamily="34"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38</a:t>
            </a:fld>
            <a:endParaRPr lang="en-US" dirty="0"/>
          </a:p>
        </p:txBody>
      </p:sp>
    </p:spTree>
    <p:extLst>
      <p:ext uri="{BB962C8B-B14F-4D97-AF65-F5344CB8AC3E}">
        <p14:creationId xmlns:p14="http://schemas.microsoft.com/office/powerpoint/2010/main" val="27717282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Hers’ Another example addressing the word Rider</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Try saying  </a:t>
            </a:r>
            <a:r>
              <a:rPr lang="en-US" sz="1200" u="sng" dirty="0">
                <a:effectLst/>
                <a:latin typeface="Arial" panose="020B0604020202020204" pitchFamily="34" charset="0"/>
                <a:ea typeface="Arial" panose="020B0604020202020204" pitchFamily="34" charset="0"/>
              </a:rPr>
              <a:t>optional benefit</a:t>
            </a:r>
            <a:r>
              <a:rPr lang="en-US" sz="1200" dirty="0">
                <a:effectLst/>
                <a:latin typeface="Arial" panose="020B0604020202020204" pitchFamily="34" charset="0"/>
                <a:ea typeface="Arial" panose="020B0604020202020204" pitchFamily="34" charset="0"/>
              </a:rPr>
              <a:t> instead of rider. </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An optional benefit focuses on what the consumer can gain.  </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Rider is difficult to understand for many. </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Optional Benefit tells consumers that they can take it or not and that there’s a benefit that’s available if they decide they’re interested.</a:t>
            </a:r>
          </a:p>
        </p:txBody>
      </p:sp>
      <p:sp>
        <p:nvSpPr>
          <p:cNvPr id="4" name="Slide Number Placeholder 3"/>
          <p:cNvSpPr>
            <a:spLocks noGrp="1"/>
          </p:cNvSpPr>
          <p:nvPr>
            <p:ph type="sldNum" sz="quarter" idx="5"/>
          </p:nvPr>
        </p:nvSpPr>
        <p:spPr/>
        <p:txBody>
          <a:bodyPr/>
          <a:lstStyle/>
          <a:p>
            <a:fld id="{65BA3803-9E58-324D-8016-112D40B128B1}" type="slidenum">
              <a:rPr lang="en-US" smtClean="0"/>
              <a:t>39</a:t>
            </a:fld>
            <a:endParaRPr lang="en-US" dirty="0"/>
          </a:p>
        </p:txBody>
      </p:sp>
    </p:spTree>
    <p:extLst>
      <p:ext uri="{BB962C8B-B14F-4D97-AF65-F5344CB8AC3E}">
        <p14:creationId xmlns:p14="http://schemas.microsoft.com/office/powerpoint/2010/main" val="787889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mn-ea"/>
                <a:cs typeface="Arial" panose="020B0604020202020204" pitchFamily="34" charset="0"/>
              </a:rPr>
              <a:t>So let’s start with the challenge. </a:t>
            </a: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mn-ea"/>
                <a:cs typeface="Arial" panose="020B0604020202020204" pitchFamily="34" charset="0"/>
              </a:rPr>
              <a:t>Here it is:</a:t>
            </a: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mn-ea"/>
                <a:cs typeface="Arial" panose="020B0604020202020204" pitchFamily="34" charset="0"/>
              </a:rPr>
              <a:t>Conversations about retirement can be harder than we'd like because a </a:t>
            </a:r>
            <a:r>
              <a:rPr lang="en-US" sz="1200" b="1" i="0" u="none" kern="1200" dirty="0">
                <a:solidFill>
                  <a:schemeClr val="tx1"/>
                </a:solidFill>
                <a:effectLst/>
                <a:latin typeface="Arial" panose="020B0604020202020204" pitchFamily="34" charset="0"/>
                <a:ea typeface="+mn-ea"/>
                <a:cs typeface="Arial" panose="020B0604020202020204" pitchFamily="34" charset="0"/>
              </a:rPr>
              <a:t>combination of unspoken client emotions and values, unique personalities, and industry jargon </a:t>
            </a:r>
            <a:r>
              <a:rPr lang="en-US" sz="1200" b="0" i="0" kern="1200" dirty="0">
                <a:solidFill>
                  <a:schemeClr val="tx1"/>
                </a:solidFill>
                <a:effectLst/>
                <a:latin typeface="Arial" panose="020B0604020202020204" pitchFamily="34" charset="0"/>
                <a:ea typeface="+mn-ea"/>
                <a:cs typeface="Arial" panose="020B0604020202020204" pitchFamily="34" charset="0"/>
              </a:rPr>
              <a:t>often interfere with good communication and decision making. </a:t>
            </a:r>
          </a:p>
        </p:txBody>
      </p:sp>
      <p:sp>
        <p:nvSpPr>
          <p:cNvPr id="4" name="Slide Number Placeholder 3"/>
          <p:cNvSpPr>
            <a:spLocks noGrp="1"/>
          </p:cNvSpPr>
          <p:nvPr>
            <p:ph type="sldNum" sz="quarter" idx="10"/>
          </p:nvPr>
        </p:nvSpPr>
        <p:spPr/>
        <p:txBody>
          <a:bodyPr/>
          <a:lstStyle/>
          <a:p>
            <a:fld id="{65BA3803-9E58-324D-8016-112D40B128B1}" type="slidenum">
              <a:rPr lang="en-US" smtClean="0"/>
              <a:t>4</a:t>
            </a:fld>
            <a:endParaRPr lang="en-US" dirty="0"/>
          </a:p>
        </p:txBody>
      </p:sp>
    </p:spTree>
    <p:extLst>
      <p:ext uri="{BB962C8B-B14F-4D97-AF65-F5344CB8AC3E}">
        <p14:creationId xmlns:p14="http://schemas.microsoft.com/office/powerpoint/2010/main" val="37600853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Here’s a new one addressing a phrase you know:</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Death benefit is out</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No need to frame a negative experience positively</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Instead of Death Benefits, let’s use Beneficiary Benefit or Family Benefit if you want to make it more personal.</a:t>
            </a:r>
          </a:p>
        </p:txBody>
      </p:sp>
      <p:sp>
        <p:nvSpPr>
          <p:cNvPr id="4" name="Slide Number Placeholder 3"/>
          <p:cNvSpPr>
            <a:spLocks noGrp="1"/>
          </p:cNvSpPr>
          <p:nvPr>
            <p:ph type="sldNum" sz="quarter" idx="5"/>
          </p:nvPr>
        </p:nvSpPr>
        <p:spPr/>
        <p:txBody>
          <a:bodyPr/>
          <a:lstStyle/>
          <a:p>
            <a:fld id="{65BA3803-9E58-324D-8016-112D40B128B1}" type="slidenum">
              <a:rPr lang="en-US" smtClean="0"/>
              <a:t>40</a:t>
            </a:fld>
            <a:endParaRPr lang="en-US" dirty="0"/>
          </a:p>
        </p:txBody>
      </p:sp>
    </p:spTree>
    <p:extLst>
      <p:ext uri="{BB962C8B-B14F-4D97-AF65-F5344CB8AC3E}">
        <p14:creationId xmlns:p14="http://schemas.microsoft.com/office/powerpoint/2010/main" val="6684585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There are many really powerful changes in the research. </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More than 104 newly updated words and phrases.</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We have a consumer version of this study that can be used with your clients.</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We also have an advisor version that’s more thorough to help you better engage clients on this topic.</a:t>
            </a:r>
          </a:p>
          <a:p>
            <a:pPr marL="742950" marR="0" lvl="1" indent="-285750">
              <a:spcBef>
                <a:spcPts val="0"/>
              </a:spcBef>
              <a:spcAft>
                <a:spcPts val="0"/>
              </a:spcAft>
              <a:buSzPts val="1000"/>
              <a:buFont typeface="Symbol" pitchFamily="2" charset="2"/>
              <a:buChar char=""/>
              <a:tabLst>
                <a:tab pos="914400" algn="l"/>
              </a:tabLst>
            </a:pPr>
            <a:r>
              <a:rPr lang="en-US" sz="1200" dirty="0">
                <a:effectLst/>
                <a:latin typeface="Barlow Condensed" pitchFamily="2" charset="77"/>
                <a:ea typeface="Arial" panose="020B0604020202020204" pitchFamily="34" charset="0"/>
                <a:cs typeface="Arial" panose="020B0604020202020204" pitchFamily="34" charset="0"/>
              </a:rPr>
              <a:t>We encourage you to start using this New Conversation language with your clients</a:t>
            </a:r>
            <a:endParaRPr lang="en-US" sz="1100" dirty="0">
              <a:effectLst/>
              <a:latin typeface="Arial" panose="020B0604020202020204" pitchFamily="34" charset="0"/>
              <a:ea typeface="Arial" panose="020B0604020202020204" pitchFamily="34" charset="0"/>
            </a:endParaRPr>
          </a:p>
          <a:p>
            <a:pPr marL="742950" marR="0" lvl="1" indent="-285750">
              <a:spcBef>
                <a:spcPts val="0"/>
              </a:spcBef>
              <a:spcAft>
                <a:spcPts val="0"/>
              </a:spcAft>
              <a:buSzPts val="1000"/>
              <a:buFont typeface="Symbol" pitchFamily="2" charset="2"/>
              <a:buChar char=""/>
              <a:tabLst>
                <a:tab pos="914400" algn="l"/>
              </a:tabLst>
            </a:pPr>
            <a:r>
              <a:rPr lang="en-US" sz="1200" dirty="0">
                <a:effectLst/>
                <a:latin typeface="Barlow Condensed" pitchFamily="2" charset="77"/>
                <a:ea typeface="Arial" panose="020B0604020202020204" pitchFamily="34" charset="0"/>
                <a:cs typeface="Arial" panose="020B0604020202020204" pitchFamily="34" charset="0"/>
              </a:rPr>
              <a:t>You can get the glossary and the guide at the Alliance’s Financial Professional Resource Center.</a:t>
            </a:r>
            <a:endParaRPr lang="en-US" sz="1100" dirty="0">
              <a:effectLst/>
              <a:latin typeface="Arial" panose="020B0604020202020204" pitchFamily="34" charset="0"/>
              <a:ea typeface="Arial" panose="020B0604020202020204" pitchFamily="34" charset="0"/>
            </a:endParaRPr>
          </a:p>
          <a:p>
            <a:pPr marL="742950" marR="0" lvl="1" indent="-285750">
              <a:spcBef>
                <a:spcPts val="0"/>
              </a:spcBef>
              <a:spcAft>
                <a:spcPts val="0"/>
              </a:spcAft>
              <a:buSzPts val="1000"/>
              <a:buFont typeface="Symbol" pitchFamily="2" charset="2"/>
              <a:buChar char=""/>
              <a:tabLst>
                <a:tab pos="914400" algn="l"/>
              </a:tabLst>
            </a:pPr>
            <a:r>
              <a:rPr lang="en-US" sz="1200" dirty="0">
                <a:effectLst/>
                <a:latin typeface="Barlow Condensed" pitchFamily="2" charset="77"/>
                <a:ea typeface="Arial" panose="020B0604020202020204" pitchFamily="34" charset="0"/>
                <a:cs typeface="Arial" panose="020B0604020202020204" pitchFamily="34" charset="0"/>
              </a:rPr>
              <a:t>That’s at </a:t>
            </a:r>
            <a:r>
              <a:rPr lang="en-US" sz="1200" dirty="0" err="1">
                <a:effectLst/>
                <a:latin typeface="Barlow Condensed" pitchFamily="2" charset="77"/>
                <a:ea typeface="Arial" panose="020B0604020202020204" pitchFamily="34" charset="0"/>
                <a:cs typeface="Arial" panose="020B0604020202020204" pitchFamily="34" charset="0"/>
              </a:rPr>
              <a:t>Resources.protectedincome.org</a:t>
            </a:r>
            <a:endParaRPr lang="en-US" sz="1100" dirty="0">
              <a:effectLst/>
              <a:latin typeface="Arial" panose="020B0604020202020204" pitchFamily="34" charset="0"/>
              <a:ea typeface="Arial" panose="020B0604020202020204" pitchFamily="34" charset="0"/>
            </a:endParaRPr>
          </a:p>
          <a:p>
            <a:pPr marL="742950" marR="0" lvl="1" indent="-285750">
              <a:spcBef>
                <a:spcPts val="0"/>
              </a:spcBef>
              <a:spcAft>
                <a:spcPts val="0"/>
              </a:spcAft>
              <a:buSzPts val="1000"/>
              <a:buFont typeface="Symbol" pitchFamily="2" charset="2"/>
              <a:buChar char=""/>
              <a:tabLst>
                <a:tab pos="914400" algn="l"/>
              </a:tabLst>
            </a:pPr>
            <a:r>
              <a:rPr lang="en-US" sz="1200" dirty="0">
                <a:effectLst/>
                <a:latin typeface="Barlow Condensed" pitchFamily="2" charset="77"/>
                <a:ea typeface="Arial" panose="020B0604020202020204" pitchFamily="34" charset="0"/>
                <a:cs typeface="Arial" panose="020B0604020202020204" pitchFamily="34" charset="0"/>
              </a:rPr>
              <a:t>We’ll tell you more about this later.</a:t>
            </a:r>
            <a:endParaRPr lang="en-US" sz="1100" dirty="0">
              <a:effectLst/>
              <a:latin typeface="Arial" panose="020B0604020202020204" pitchFamily="34" charset="0"/>
              <a:ea typeface="Arial" panose="020B0604020202020204" pitchFamily="34" charset="0"/>
            </a:endParaRP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The takeaway though is we need to be more aware of the words we use with clients when describing our important solutions </a:t>
            </a:r>
          </a:p>
        </p:txBody>
      </p:sp>
      <p:sp>
        <p:nvSpPr>
          <p:cNvPr id="4" name="Slide Number Placeholder 3"/>
          <p:cNvSpPr>
            <a:spLocks noGrp="1"/>
          </p:cNvSpPr>
          <p:nvPr>
            <p:ph type="sldNum" sz="quarter" idx="5"/>
          </p:nvPr>
        </p:nvSpPr>
        <p:spPr/>
        <p:txBody>
          <a:bodyPr/>
          <a:lstStyle/>
          <a:p>
            <a:fld id="{65BA3803-9E58-324D-8016-112D40B128B1}" type="slidenum">
              <a:rPr lang="en-US" smtClean="0"/>
              <a:t>41</a:t>
            </a:fld>
            <a:endParaRPr lang="en-US" dirty="0"/>
          </a:p>
        </p:txBody>
      </p:sp>
    </p:spTree>
    <p:extLst>
      <p:ext uri="{BB962C8B-B14F-4D97-AF65-F5344CB8AC3E}">
        <p14:creationId xmlns:p14="http://schemas.microsoft.com/office/powerpoint/2010/main" val="35778924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Now you may be thinking, “I see how it makes sense to use clearer language in our conversations.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But </a:t>
            </a:r>
            <a:r>
              <a:rPr lang="en-US" sz="1200" b="1" u="none" dirty="0">
                <a:effectLst/>
                <a:latin typeface="Arial" panose="020B0604020202020204" pitchFamily="34" charset="0"/>
                <a:ea typeface="Arial" panose="020B0604020202020204" pitchFamily="34" charset="0"/>
              </a:rPr>
              <a:t>my clients are not all alike. How do we account for that</a:t>
            </a:r>
            <a:r>
              <a:rPr lang="en-US" sz="1200" dirty="0">
                <a:effectLst/>
                <a:latin typeface="Arial" panose="020B0604020202020204" pitchFamily="34" charset="0"/>
                <a:ea typeface="Arial" panose="020B0604020202020204" pitchFamily="34" charset="0"/>
              </a:rPr>
              <a:t>?”</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It’s a good question and that brings us to Key #3.</a:t>
            </a:r>
          </a:p>
        </p:txBody>
      </p:sp>
      <p:sp>
        <p:nvSpPr>
          <p:cNvPr id="4" name="Slide Number Placeholder 3"/>
          <p:cNvSpPr>
            <a:spLocks noGrp="1"/>
          </p:cNvSpPr>
          <p:nvPr>
            <p:ph type="sldNum" sz="quarter" idx="10"/>
          </p:nvPr>
        </p:nvSpPr>
        <p:spPr/>
        <p:txBody>
          <a:bodyPr/>
          <a:lstStyle/>
          <a:p>
            <a:fld id="{65BA3803-9E58-324D-8016-112D40B128B1}" type="slidenum">
              <a:rPr lang="en-US" smtClean="0"/>
              <a:t>42</a:t>
            </a:fld>
            <a:endParaRPr lang="en-US" dirty="0"/>
          </a:p>
        </p:txBody>
      </p:sp>
    </p:spTree>
    <p:extLst>
      <p:ext uri="{BB962C8B-B14F-4D97-AF65-F5344CB8AC3E}">
        <p14:creationId xmlns:p14="http://schemas.microsoft.com/office/powerpoint/2010/main" val="18941715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Barlow Condensed" pitchFamily="2" charset="77"/>
                <a:ea typeface="Arial" panose="020B0604020202020204" pitchFamily="34" charset="0"/>
                <a:cs typeface="Arial" panose="020B0604020202020204" pitchFamily="34" charset="0"/>
              </a:rPr>
              <a:t>You need to understand that clients have different </a:t>
            </a:r>
            <a:r>
              <a:rPr lang="en-US" sz="1200" b="1" u="none" dirty="0">
                <a:effectLst/>
                <a:latin typeface="Barlow Condensed" pitchFamily="2" charset="77"/>
                <a:ea typeface="Arial" panose="020B0604020202020204" pitchFamily="34" charset="0"/>
                <a:cs typeface="Arial" panose="020B0604020202020204" pitchFamily="34" charset="0"/>
              </a:rPr>
              <a:t>financial planning personalities </a:t>
            </a:r>
            <a:r>
              <a:rPr lang="en-US" sz="1200" dirty="0">
                <a:effectLst/>
                <a:latin typeface="Barlow Condensed" pitchFamily="2" charset="77"/>
                <a:ea typeface="Arial" panose="020B0604020202020204" pitchFamily="34" charset="0"/>
                <a:cs typeface="Arial" panose="020B0604020202020204" pitchFamily="34" charset="0"/>
              </a:rPr>
              <a:t>and </a:t>
            </a:r>
            <a:r>
              <a:rPr lang="en-US" sz="1200" b="1" u="none" dirty="0">
                <a:effectLst/>
                <a:latin typeface="Barlow Condensed" pitchFamily="2" charset="77"/>
                <a:ea typeface="Arial" panose="020B0604020202020204" pitchFamily="34" charset="0"/>
                <a:cs typeface="Arial" panose="020B0604020202020204" pitchFamily="34" charset="0"/>
              </a:rPr>
              <a:t>your message should be tailored </a:t>
            </a:r>
            <a:r>
              <a:rPr lang="en-US" sz="1200" dirty="0">
                <a:effectLst/>
                <a:latin typeface="Barlow Condensed" pitchFamily="2" charset="77"/>
                <a:ea typeface="Arial" panose="020B0604020202020204" pitchFamily="34" charset="0"/>
                <a:cs typeface="Arial" panose="020B0604020202020204" pitchFamily="34" charset="0"/>
              </a:rPr>
              <a:t>to their unique characteristics for saving and investing for retirement</a:t>
            </a:r>
            <a:endParaRPr lang="en-US" sz="1100" dirty="0">
              <a:effectLst/>
              <a:latin typeface="Arial" panose="020B0604020202020204" pitchFamily="34" charset="0"/>
              <a:ea typeface="Arial" panose="020B0604020202020204" pitchFamily="34" charset="0"/>
            </a:endParaRPr>
          </a:p>
          <a:p>
            <a:pPr marL="342900" marR="0" lvl="0" indent="-342900">
              <a:spcBef>
                <a:spcPts val="0"/>
              </a:spcBef>
              <a:spcAft>
                <a:spcPts val="0"/>
              </a:spcAft>
              <a:buFont typeface="Symbol" pitchFamily="2" charset="2"/>
              <a:buChar char=""/>
            </a:pPr>
            <a:r>
              <a:rPr lang="en-US" sz="1100" dirty="0">
                <a:effectLst/>
                <a:latin typeface="Arial" panose="020B0604020202020204" pitchFamily="34" charset="0"/>
                <a:ea typeface="Arial" panose="020B0604020202020204" pitchFamily="34" charset="0"/>
              </a:rPr>
              <a:t>We have new research on this, as well.</a:t>
            </a:r>
          </a:p>
        </p:txBody>
      </p:sp>
      <p:sp>
        <p:nvSpPr>
          <p:cNvPr id="4" name="Slide Number Placeholder 3"/>
          <p:cNvSpPr>
            <a:spLocks noGrp="1"/>
          </p:cNvSpPr>
          <p:nvPr>
            <p:ph type="sldNum" sz="quarter" idx="10"/>
          </p:nvPr>
        </p:nvSpPr>
        <p:spPr/>
        <p:txBody>
          <a:bodyPr/>
          <a:lstStyle/>
          <a:p>
            <a:fld id="{65BA3803-9E58-324D-8016-112D40B128B1}" type="slidenum">
              <a:rPr lang="en-US" smtClean="0"/>
              <a:t>43</a:t>
            </a:fld>
            <a:endParaRPr lang="en-US" dirty="0"/>
          </a:p>
        </p:txBody>
      </p:sp>
    </p:spTree>
    <p:extLst>
      <p:ext uri="{BB962C8B-B14F-4D97-AF65-F5344CB8AC3E}">
        <p14:creationId xmlns:p14="http://schemas.microsoft.com/office/powerpoint/2010/main" val="29076209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Of course, when it comes to saving and investing, research shows that consumers fall into </a:t>
            </a:r>
            <a:r>
              <a:rPr lang="en-US" sz="1200" b="1" u="none" dirty="0">
                <a:effectLst/>
                <a:latin typeface="Arial" panose="020B0604020202020204" pitchFamily="34" charset="0"/>
                <a:ea typeface="Arial" panose="020B0604020202020204" pitchFamily="34" charset="0"/>
              </a:rPr>
              <a:t>five investing personality types that are </a:t>
            </a:r>
            <a:r>
              <a:rPr lang="en-US" sz="1200" dirty="0">
                <a:effectLst/>
                <a:latin typeface="Arial" panose="020B0604020202020204" pitchFamily="34" charset="0"/>
                <a:ea typeface="Arial" panose="020B0604020202020204" pitchFamily="34" charset="0"/>
              </a:rPr>
              <a:t>evenly distributed over the population, but that’s not the case when you sort by age and income.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 top three personality types—</a:t>
            </a:r>
            <a:r>
              <a:rPr lang="en-US" sz="1200" i="1" dirty="0">
                <a:effectLst/>
                <a:latin typeface="Arial" panose="020B0604020202020204" pitchFamily="34" charset="0"/>
                <a:ea typeface="Arial" panose="020B0604020202020204" pitchFamily="34" charset="0"/>
              </a:rPr>
              <a:t>Cautious Preparer, Ambitious Risk Taker, and Purposeful Planner</a:t>
            </a:r>
            <a:r>
              <a:rPr lang="en-US" sz="1200" dirty="0">
                <a:effectLst/>
                <a:latin typeface="Arial" panose="020B0604020202020204" pitchFamily="34" charset="0"/>
                <a:ea typeface="Arial" panose="020B0604020202020204" pitchFamily="34" charset="0"/>
              </a:rPr>
              <a:t>—are more concentrated in the 45-54 and 55-72 age ranges.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They have more assets and half already work with financial professionals.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This is our retirement planning audience</a:t>
            </a:r>
          </a:p>
        </p:txBody>
      </p:sp>
      <p:sp>
        <p:nvSpPr>
          <p:cNvPr id="4" name="Slide Number Placeholder 3"/>
          <p:cNvSpPr>
            <a:spLocks noGrp="1"/>
          </p:cNvSpPr>
          <p:nvPr>
            <p:ph type="sldNum" sz="quarter" idx="5"/>
          </p:nvPr>
        </p:nvSpPr>
        <p:spPr/>
        <p:txBody>
          <a:bodyPr/>
          <a:lstStyle/>
          <a:p>
            <a:fld id="{65BA3803-9E58-324D-8016-112D40B128B1}" type="slidenum">
              <a:rPr lang="en-US" smtClean="0"/>
              <a:t>44</a:t>
            </a:fld>
            <a:endParaRPr lang="en-US" dirty="0"/>
          </a:p>
        </p:txBody>
      </p:sp>
    </p:spTree>
    <p:extLst>
      <p:ext uri="{BB962C8B-B14F-4D97-AF65-F5344CB8AC3E}">
        <p14:creationId xmlns:p14="http://schemas.microsoft.com/office/powerpoint/2010/main" val="199450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Once You Know Their Personality, You Can Better Engage Them</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Our research found consumers differ in three key ways:</a:t>
            </a:r>
          </a:p>
          <a:p>
            <a:pPr marL="800100" marR="0" lvl="1" indent="-342900">
              <a:spcBef>
                <a:spcPts val="0"/>
              </a:spcBef>
              <a:spcAft>
                <a:spcPts val="0"/>
              </a:spcAft>
              <a:buFont typeface="+mj-lt"/>
              <a:buAutoNum type="arabicPeriod"/>
            </a:pPr>
            <a:r>
              <a:rPr lang="en-US" sz="1200" dirty="0">
                <a:effectLst/>
                <a:latin typeface="Arial" panose="020B0604020202020204" pitchFamily="34" charset="0"/>
                <a:ea typeface="Arial" panose="020B0604020202020204" pitchFamily="34" charset="0"/>
              </a:rPr>
              <a:t>Their retirement outlook,</a:t>
            </a:r>
          </a:p>
          <a:p>
            <a:pPr marL="800100" marR="0" lvl="1" indent="-342900">
              <a:spcBef>
                <a:spcPts val="0"/>
              </a:spcBef>
              <a:spcAft>
                <a:spcPts val="0"/>
              </a:spcAft>
              <a:buFont typeface="+mj-lt"/>
              <a:buAutoNum type="arabicPeriod"/>
            </a:pPr>
            <a:r>
              <a:rPr lang="en-US" sz="1200" dirty="0">
                <a:effectLst/>
                <a:latin typeface="Arial" panose="020B0604020202020204" pitchFamily="34" charset="0"/>
                <a:ea typeface="Arial" panose="020B0604020202020204" pitchFamily="34" charset="0"/>
              </a:rPr>
              <a:t>Their personality and decision-making styles</a:t>
            </a:r>
          </a:p>
          <a:p>
            <a:pPr marL="800100" marR="0" lvl="1" indent="-342900">
              <a:spcBef>
                <a:spcPts val="0"/>
              </a:spcBef>
              <a:spcAft>
                <a:spcPts val="0"/>
              </a:spcAft>
              <a:buFont typeface="+mj-lt"/>
              <a:buAutoNum type="arabicPeriod"/>
            </a:pPr>
            <a:r>
              <a:rPr lang="en-US" sz="1200" dirty="0">
                <a:effectLst/>
                <a:latin typeface="Arial" panose="020B0604020202020204" pitchFamily="34" charset="0"/>
                <a:ea typeface="Arial" panose="020B0604020202020204" pitchFamily="34" charset="0"/>
              </a:rPr>
              <a:t>And their level of retirement preparedness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Based on our research, we have developed a tool that helps you more clearly understand their unique personality type so you can better engage them.</a:t>
            </a:r>
          </a:p>
          <a:p>
            <a:pPr marL="342900" marR="0" lvl="0" indent="-342900">
              <a:spcBef>
                <a:spcPts val="0"/>
              </a:spcBef>
              <a:spcAft>
                <a:spcPts val="0"/>
              </a:spcAft>
              <a:buFont typeface="Arial" panose="020B0604020202020204" pitchFamily="34" charset="0"/>
              <a:buChar char="●"/>
              <a:tabLst>
                <a:tab pos="685800" algn="l"/>
              </a:tabLst>
            </a:pPr>
            <a:endParaRPr lang="en-US" sz="1200" dirty="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45</a:t>
            </a:fld>
            <a:endParaRPr lang="en-US" dirty="0"/>
          </a:p>
        </p:txBody>
      </p:sp>
    </p:spTree>
    <p:extLst>
      <p:ext uri="{BB962C8B-B14F-4D97-AF65-F5344CB8AC3E}">
        <p14:creationId xmlns:p14="http://schemas.microsoft.com/office/powerpoint/2010/main" val="12925911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Our interactive tool helps you engage existing clients, new clients, and prospects.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It’s called the </a:t>
            </a:r>
            <a:r>
              <a:rPr lang="en-US" sz="1200" b="1" i="1" dirty="0">
                <a:effectLst/>
                <a:latin typeface="Arial" panose="020B0604020202020204" pitchFamily="34" charset="0"/>
                <a:ea typeface="Arial" panose="020B0604020202020204" pitchFamily="34" charset="0"/>
              </a:rPr>
              <a:t>“Discover Your Investing Personality” </a:t>
            </a:r>
            <a:r>
              <a:rPr lang="en-US" sz="1200" dirty="0">
                <a:effectLst/>
                <a:latin typeface="Arial" panose="020B0604020202020204" pitchFamily="34" charset="0"/>
                <a:ea typeface="Arial" panose="020B0604020202020204" pitchFamily="34" charset="0"/>
              </a:rPr>
              <a:t>tool</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It’s quiz-based.</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It asks people 12 quick questions about “What best describes them?”</a:t>
            </a:r>
          </a:p>
        </p:txBody>
      </p:sp>
      <p:sp>
        <p:nvSpPr>
          <p:cNvPr id="4" name="Slide Number Placeholder 3"/>
          <p:cNvSpPr>
            <a:spLocks noGrp="1"/>
          </p:cNvSpPr>
          <p:nvPr>
            <p:ph type="sldNum" sz="quarter" idx="5"/>
          </p:nvPr>
        </p:nvSpPr>
        <p:spPr/>
        <p:txBody>
          <a:bodyPr/>
          <a:lstStyle/>
          <a:p>
            <a:fld id="{65BA3803-9E58-324D-8016-112D40B128B1}" type="slidenum">
              <a:rPr lang="en-US" smtClean="0"/>
              <a:t>46</a:t>
            </a:fld>
            <a:endParaRPr lang="en-US" dirty="0"/>
          </a:p>
        </p:txBody>
      </p:sp>
    </p:spTree>
    <p:extLst>
      <p:ext uri="{BB962C8B-B14F-4D97-AF65-F5344CB8AC3E}">
        <p14:creationId xmlns:p14="http://schemas.microsoft.com/office/powerpoint/2010/main" val="30907568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As an example the quiz asks, “How optimistic or pessimistic are you about your ability to fully enjoy your retirement years?”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Another example would be a question like “Which statement best describes you: one, I am usually prepared for the worst or two, I tend to plan for the best-case scenario”</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 entire quiz takes about three minutes</a:t>
            </a:r>
          </a:p>
        </p:txBody>
      </p:sp>
      <p:sp>
        <p:nvSpPr>
          <p:cNvPr id="4" name="Slide Number Placeholder 3"/>
          <p:cNvSpPr>
            <a:spLocks noGrp="1"/>
          </p:cNvSpPr>
          <p:nvPr>
            <p:ph type="sldNum" sz="quarter" idx="5"/>
          </p:nvPr>
        </p:nvSpPr>
        <p:spPr/>
        <p:txBody>
          <a:bodyPr/>
          <a:lstStyle/>
          <a:p>
            <a:fld id="{65BA3803-9E58-324D-8016-112D40B128B1}" type="slidenum">
              <a:rPr lang="en-US" smtClean="0"/>
              <a:t>47</a:t>
            </a:fld>
            <a:endParaRPr lang="en-US" dirty="0"/>
          </a:p>
        </p:txBody>
      </p:sp>
    </p:spTree>
    <p:extLst>
      <p:ext uri="{BB962C8B-B14F-4D97-AF65-F5344CB8AC3E}">
        <p14:creationId xmlns:p14="http://schemas.microsoft.com/office/powerpoint/2010/main" val="25658941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When your client finishes, they get a quick, one-pager that explains their Investing Personality that they can share with you.</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It identifies their Investing-personality type</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It describes that personality</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It tells them what percent of Americans are similar to them</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It Describes their likely concerns about retirement</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And it suggests next steps: Such as have a meeting with you.</a:t>
            </a:r>
          </a:p>
          <a:p>
            <a:pPr marL="342900" marR="0" lvl="0" indent="-342900" algn="l" defTabSz="914400" rtl="0" eaLnBrk="1" fontAlgn="auto" latinLnBrk="0" hangingPunct="1">
              <a:lnSpc>
                <a:spcPct val="100000"/>
              </a:lnSpc>
              <a:spcBef>
                <a:spcPts val="0"/>
              </a:spcBef>
              <a:spcAft>
                <a:spcPts val="0"/>
              </a:spcAft>
              <a:buClrTx/>
              <a:buSzTx/>
              <a:buFont typeface="Symbol" pitchFamily="2" charset="2"/>
              <a:buChar char=""/>
              <a:tabLst/>
              <a:defRPr/>
            </a:pPr>
            <a:r>
              <a:rPr lang="en-US" sz="1200" dirty="0">
                <a:effectLst/>
                <a:latin typeface="Arial" panose="020B0604020202020204" pitchFamily="34" charset="0"/>
                <a:ea typeface="Arial" panose="020B0604020202020204" pitchFamily="34" charset="0"/>
              </a:rPr>
              <a:t>Once you know a client’s personality type and what motivates them, you can better engage them.</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This engagement tool can help tee up your client meeting.</a:t>
            </a:r>
            <a:endParaRPr lang="en-US" sz="12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48</a:t>
            </a:fld>
            <a:endParaRPr lang="en-US" dirty="0"/>
          </a:p>
        </p:txBody>
      </p:sp>
    </p:spTree>
    <p:extLst>
      <p:ext uri="{BB962C8B-B14F-4D97-AF65-F5344CB8AC3E}">
        <p14:creationId xmlns:p14="http://schemas.microsoft.com/office/powerpoint/2010/main" val="13990026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As an example, here are the observations for an Ambitious Risk Taker</a:t>
            </a:r>
          </a:p>
          <a:p>
            <a:pPr marL="342900" marR="0" lvl="0" indent="-342900">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Characteristics of their profile include:</a:t>
            </a:r>
          </a:p>
          <a:p>
            <a:pPr marL="800100" marR="0" lvl="1" indent="-342900">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They’re Slightly younger, and better educated</a:t>
            </a:r>
          </a:p>
          <a:p>
            <a:pPr marL="800100" marR="0" lvl="1" indent="-342900">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They’re Socially busy and want an active retirement </a:t>
            </a:r>
          </a:p>
          <a:p>
            <a:pPr marL="800100" marR="0" lvl="1" indent="-342900">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They’re in the Middle of the accumulation phase</a:t>
            </a:r>
          </a:p>
          <a:p>
            <a:pPr marL="800100" marR="0" lvl="1" indent="-342900">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And they’re Confident in their planning, yet they are open to new ideas.</a:t>
            </a:r>
          </a:p>
          <a:p>
            <a:pPr marL="800100" marR="0" lvl="1" indent="-342900">
              <a:spcBef>
                <a:spcPts val="0"/>
              </a:spcBef>
              <a:spcAft>
                <a:spcPts val="0"/>
              </a:spcAft>
              <a:buSzPts val="1000"/>
              <a:buFont typeface="Symbol" pitchFamily="2" charset="2"/>
              <a:buChar char=""/>
              <a:tabLst>
                <a:tab pos="457200" algn="l"/>
              </a:tabLst>
            </a:pPr>
            <a:endParaRPr lang="en-US" sz="1200" dirty="0">
              <a:effectLst/>
              <a:latin typeface="Arial" panose="020B0604020202020204" pitchFamily="34" charset="0"/>
              <a:ea typeface="Arial" panose="020B0604020202020204" pitchFamily="34" charset="0"/>
            </a:endParaRPr>
          </a:p>
          <a:p>
            <a:pPr marL="342900" marR="0" lvl="0" indent="-342900">
              <a:spcBef>
                <a:spcPts val="0"/>
              </a:spcBef>
              <a:spcAft>
                <a:spcPts val="0"/>
              </a:spcAft>
              <a:buSzPts val="1000"/>
              <a:buFont typeface="Symbol" pitchFamily="2" charset="2"/>
              <a:buChar char=""/>
              <a:tabLst>
                <a:tab pos="457200" algn="l"/>
              </a:tabLst>
            </a:pPr>
            <a:r>
              <a:rPr lang="en-US" sz="1200" b="1" dirty="0">
                <a:effectLst/>
                <a:latin typeface="Arial" panose="020B0604020202020204" pitchFamily="34" charset="0"/>
                <a:ea typeface="Arial" panose="020B0604020202020204" pitchFamily="34" charset="0"/>
              </a:rPr>
              <a:t>When meeting with an ambitious risk taker, Financial Professionals should:</a:t>
            </a:r>
            <a:r>
              <a:rPr lang="en-US" sz="1200" dirty="0">
                <a:effectLst/>
                <a:latin typeface="Arial" panose="020B0604020202020204" pitchFamily="34" charset="0"/>
                <a:ea typeface="Arial" panose="020B0604020202020204" pitchFamily="34" charset="0"/>
              </a:rPr>
              <a:t> </a:t>
            </a:r>
          </a:p>
          <a:p>
            <a:pPr marL="800100" marR="0" lvl="1" indent="-342900">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Acknowledge their aspirations</a:t>
            </a:r>
          </a:p>
          <a:p>
            <a:pPr marL="800100" marR="0" lvl="1" indent="-342900">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Clarify what protected income means</a:t>
            </a:r>
          </a:p>
          <a:p>
            <a:pPr marL="800100" marR="0" lvl="1" indent="-342900">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Tie risk discussion to portfolio management. </a:t>
            </a:r>
          </a:p>
          <a:p>
            <a:pPr marL="800100" marR="0" lvl="1" indent="-342900">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And Help them see the possibilities for their life in retirement</a:t>
            </a:r>
          </a:p>
        </p:txBody>
      </p:sp>
      <p:sp>
        <p:nvSpPr>
          <p:cNvPr id="4" name="Slide Number Placeholder 3"/>
          <p:cNvSpPr>
            <a:spLocks noGrp="1"/>
          </p:cNvSpPr>
          <p:nvPr>
            <p:ph type="sldNum" sz="quarter" idx="5"/>
          </p:nvPr>
        </p:nvSpPr>
        <p:spPr/>
        <p:txBody>
          <a:bodyPr/>
          <a:lstStyle/>
          <a:p>
            <a:fld id="{65BA3803-9E58-324D-8016-112D40B128B1}" type="slidenum">
              <a:rPr lang="en-US" smtClean="0"/>
              <a:t>49</a:t>
            </a:fld>
            <a:endParaRPr lang="en-US" dirty="0"/>
          </a:p>
        </p:txBody>
      </p:sp>
    </p:spTree>
    <p:extLst>
      <p:ext uri="{BB962C8B-B14F-4D97-AF65-F5344CB8AC3E}">
        <p14:creationId xmlns:p14="http://schemas.microsoft.com/office/powerpoint/2010/main" val="39750297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Arial" panose="020B0604020202020204" pitchFamily="34" charset="0"/>
              <a:buChar char="•"/>
            </a:pPr>
            <a:r>
              <a:rPr lang="en-US" sz="1200" dirty="0">
                <a:effectLst/>
                <a:latin typeface="Arial" panose="020B0604020202020204" pitchFamily="34" charset="0"/>
                <a:ea typeface="Arial" panose="020B0604020202020204" pitchFamily="34" charset="0"/>
              </a:rPr>
              <a:t>Of course, it’s easy to understand why retirement conversations can be difficult</a:t>
            </a:r>
          </a:p>
          <a:p>
            <a:pPr marL="342900" marR="0" lvl="0" indent="-342900">
              <a:spcBef>
                <a:spcPts val="0"/>
              </a:spcBef>
              <a:spcAft>
                <a:spcPts val="0"/>
              </a:spcAft>
              <a:buFont typeface="Arial" panose="020B0604020202020204" pitchFamily="34" charset="0"/>
              <a:buChar char="•"/>
            </a:pPr>
            <a:r>
              <a:rPr lang="en-US" sz="1200" dirty="0">
                <a:effectLst/>
                <a:latin typeface="Arial" panose="020B0604020202020204" pitchFamily="34" charset="0"/>
                <a:ea typeface="Arial" panose="020B0604020202020204" pitchFamily="34" charset="0"/>
              </a:rPr>
              <a:t>There’s a lot on people’s minds as you see here…</a:t>
            </a:r>
          </a:p>
          <a:p>
            <a:pPr marL="342900" marR="0" lvl="0" indent="-342900">
              <a:spcBef>
                <a:spcPts val="0"/>
              </a:spcBef>
              <a:spcAft>
                <a:spcPts val="0"/>
              </a:spcAft>
              <a:buFont typeface="Arial" panose="020B0604020202020204" pitchFamily="34" charset="0"/>
              <a:buChar char="•"/>
            </a:pPr>
            <a:r>
              <a:rPr lang="en-US" sz="1200" dirty="0">
                <a:effectLst/>
                <a:latin typeface="Arial" panose="020B0604020202020204" pitchFamily="34" charset="0"/>
                <a:ea typeface="Arial" panose="020B0604020202020204" pitchFamily="34" charset="0"/>
              </a:rPr>
              <a:t>Unanswered questions include:</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How much income will I need in retirement?</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How will I get monthly income? How long will I live?</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Will my savings be enough?</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Will Social Security be there for me? How much will health care and medication cost?</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What age should I retire?</a:t>
            </a:r>
          </a:p>
        </p:txBody>
      </p:sp>
      <p:sp>
        <p:nvSpPr>
          <p:cNvPr id="4" name="Slide Number Placeholder 3"/>
          <p:cNvSpPr>
            <a:spLocks noGrp="1"/>
          </p:cNvSpPr>
          <p:nvPr>
            <p:ph type="sldNum" sz="quarter" idx="5"/>
          </p:nvPr>
        </p:nvSpPr>
        <p:spPr/>
        <p:txBody>
          <a:bodyPr/>
          <a:lstStyle/>
          <a:p>
            <a:fld id="{65BA3803-9E58-324D-8016-112D40B128B1}" type="slidenum">
              <a:rPr lang="en-US" smtClean="0"/>
              <a:t>5</a:t>
            </a:fld>
            <a:endParaRPr lang="en-US" dirty="0"/>
          </a:p>
        </p:txBody>
      </p:sp>
    </p:spTree>
    <p:extLst>
      <p:ext uri="{BB962C8B-B14F-4D97-AF65-F5344CB8AC3E}">
        <p14:creationId xmlns:p14="http://schemas.microsoft.com/office/powerpoint/2010/main" val="10772210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a:spcBef>
                <a:spcPts val="0"/>
              </a:spcBef>
              <a:spcAft>
                <a:spcPts val="0"/>
              </a:spcAft>
            </a:pPr>
            <a:r>
              <a:rPr lang="en-US" sz="1200" dirty="0">
                <a:effectLst/>
                <a:latin typeface="Arial" panose="020B0604020202020204" pitchFamily="34" charset="0"/>
                <a:ea typeface="Arial" panose="020B0604020202020204" pitchFamily="34" charset="0"/>
              </a:rPr>
              <a:t>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Now here are some Key questions to ask yourself about your clients:</a:t>
            </a:r>
          </a:p>
          <a:p>
            <a:pPr marL="342900" marR="0" lvl="0" indent="-342900">
              <a:spcBef>
                <a:spcPts val="0"/>
              </a:spcBef>
              <a:spcAft>
                <a:spcPts val="0"/>
              </a:spcAft>
              <a:buFont typeface="Symbol" pitchFamily="2" charset="2"/>
              <a:buChar char=""/>
              <a:tabLst>
                <a:tab pos="3536315" algn="l"/>
              </a:tabLst>
            </a:pPr>
            <a:r>
              <a:rPr lang="en-US" sz="1200" dirty="0">
                <a:effectLst/>
                <a:latin typeface="Arial" panose="020B0604020202020204" pitchFamily="34" charset="0"/>
                <a:ea typeface="Arial" panose="020B0604020202020204" pitchFamily="34" charset="0"/>
              </a:rPr>
              <a:t>Where does your client fit among these personality types?</a:t>
            </a:r>
          </a:p>
          <a:p>
            <a:pPr marL="342900" marR="0" lvl="0" indent="-342900">
              <a:spcBef>
                <a:spcPts val="0"/>
              </a:spcBef>
              <a:spcAft>
                <a:spcPts val="0"/>
              </a:spcAft>
              <a:buFont typeface="Symbol" pitchFamily="2" charset="2"/>
              <a:buChar char=""/>
              <a:tabLst>
                <a:tab pos="3536315" algn="l"/>
              </a:tabLst>
            </a:pPr>
            <a:r>
              <a:rPr lang="en-US" sz="1200" dirty="0">
                <a:effectLst/>
                <a:latin typeface="Arial" panose="020B0604020202020204" pitchFamily="34" charset="0"/>
                <a:ea typeface="Arial" panose="020B0604020202020204" pitchFamily="34" charset="0"/>
              </a:rPr>
              <a:t>What type of saver are they?</a:t>
            </a:r>
          </a:p>
          <a:p>
            <a:pPr marL="342900" marR="0" lvl="0" indent="-342900">
              <a:spcBef>
                <a:spcPts val="0"/>
              </a:spcBef>
              <a:spcAft>
                <a:spcPts val="0"/>
              </a:spcAft>
              <a:buFont typeface="Symbol" pitchFamily="2" charset="2"/>
              <a:buChar char=""/>
              <a:tabLst>
                <a:tab pos="3536315" algn="l"/>
              </a:tabLst>
            </a:pPr>
            <a:r>
              <a:rPr lang="en-US" sz="1200" dirty="0">
                <a:effectLst/>
                <a:latin typeface="Arial" panose="020B0604020202020204" pitchFamily="34" charset="0"/>
                <a:ea typeface="Arial" panose="020B0604020202020204" pitchFamily="34" charset="0"/>
              </a:rPr>
              <a:t>What kind of investor are they?</a:t>
            </a:r>
          </a:p>
          <a:p>
            <a:pPr marL="0" marR="0">
              <a:spcBef>
                <a:spcPts val="0"/>
              </a:spcBef>
              <a:spcAft>
                <a:spcPts val="0"/>
              </a:spcAft>
            </a:pPr>
            <a:endParaRPr lang="en-US" sz="1200" dirty="0">
              <a:effectLst/>
              <a:latin typeface="Arial" panose="020B0604020202020204" pitchFamily="34" charset="0"/>
              <a:ea typeface="Arial" panose="020B0604020202020204" pitchFamily="34"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50</a:t>
            </a:fld>
            <a:endParaRPr lang="en-US" dirty="0"/>
          </a:p>
        </p:txBody>
      </p:sp>
    </p:spTree>
    <p:extLst>
      <p:ext uri="{BB962C8B-B14F-4D97-AF65-F5344CB8AC3E}">
        <p14:creationId xmlns:p14="http://schemas.microsoft.com/office/powerpoint/2010/main" val="87845963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dirty="0">
                <a:effectLst/>
                <a:latin typeface="Arial" panose="020B0604020202020204" pitchFamily="34" charset="0"/>
                <a:ea typeface="Arial" panose="020B0604020202020204" pitchFamily="34" charset="0"/>
              </a:rPr>
              <a:t>So when you’re meeting with your clients, you’ll want to know their unique investing personality type.</a:t>
            </a:r>
          </a:p>
          <a:p>
            <a:pPr marL="0" marR="0">
              <a:spcBef>
                <a:spcPts val="0"/>
              </a:spcBef>
              <a:spcAft>
                <a:spcPts val="0"/>
              </a:spcAft>
            </a:pPr>
            <a:r>
              <a:rPr lang="en-US" sz="1200" b="1" dirty="0">
                <a:effectLst/>
                <a:latin typeface="Arial" panose="020B0604020202020204" pitchFamily="34" charset="0"/>
                <a:ea typeface="Arial" panose="020B0604020202020204" pitchFamily="34" charset="0"/>
              </a:rPr>
              <a:t>Here are some TOOLS FOR YOU TO USE IN MEETING WITH CLIENTS</a:t>
            </a:r>
          </a:p>
          <a:p>
            <a:pPr marL="0" marR="0">
              <a:spcBef>
                <a:spcPts val="0"/>
              </a:spcBef>
              <a:spcAft>
                <a:spcPts val="0"/>
              </a:spcAft>
            </a:pPr>
            <a:endParaRPr lang="en-US" sz="1200" dirty="0">
              <a:effectLst/>
              <a:latin typeface="Arial" panose="020B0604020202020204" pitchFamily="34" charset="0"/>
              <a:ea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Symbol" pitchFamily="2" charset="2"/>
              <a:buChar char=""/>
              <a:tabLst/>
              <a:defRPr/>
            </a:pPr>
            <a:r>
              <a:rPr lang="en-US" sz="1200" dirty="0">
                <a:effectLst/>
                <a:latin typeface="Arial" panose="020B0604020202020204" pitchFamily="34" charset="0"/>
                <a:ea typeface="Arial" panose="020B0604020202020204" pitchFamily="34" charset="0"/>
              </a:rPr>
              <a:t>This is an example of someone whose personality was identified as an </a:t>
            </a:r>
            <a:r>
              <a:rPr lang="en-US" sz="1200" b="1" dirty="0">
                <a:effectLst/>
                <a:latin typeface="Arial" panose="020B0604020202020204" pitchFamily="34" charset="0"/>
                <a:ea typeface="Arial" panose="020B0604020202020204" pitchFamily="34" charset="0"/>
              </a:rPr>
              <a:t>Ambitious Risk Taker</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While your client sees a brief one pager about their personality type, you get a deeper set of resources that answer “</a:t>
            </a:r>
            <a:r>
              <a:rPr lang="en-US" sz="1200" b="1" dirty="0">
                <a:effectLst/>
                <a:latin typeface="Arial" panose="020B0604020202020204" pitchFamily="34" charset="0"/>
                <a:ea typeface="Arial" panose="020B0604020202020204" pitchFamily="34" charset="0"/>
              </a:rPr>
              <a:t>What’s the best way to talk to this person?</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You get 1–3-page guide for each of  the five personalities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You get an Overview &amp; Challenge for each client type</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You Also get Key Considerations bring up when addressing this type of personality</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There’s also A visual of where they stand on </a:t>
            </a:r>
            <a:r>
              <a:rPr lang="en-US" sz="1200" dirty="0">
                <a:effectLst/>
                <a:highlight>
                  <a:srgbClr val="FFFF00"/>
                </a:highlight>
                <a:latin typeface="Arial" panose="020B0604020202020204" pitchFamily="34" charset="0"/>
                <a:ea typeface="Arial" panose="020B0604020202020204" pitchFamily="34" charset="0"/>
              </a:rPr>
              <a:t>Financial Security Scale</a:t>
            </a:r>
            <a:endParaRPr lang="en-US" sz="1200" dirty="0">
              <a:effectLst/>
              <a:latin typeface="Arial" panose="020B0604020202020204" pitchFamily="34" charset="0"/>
              <a:ea typeface="Arial" panose="020B0604020202020204" pitchFamily="34" charset="0"/>
            </a:endParaRP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And you also get specific Financial Planning Considerations for this type of client</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As well, there are Possible Message Recommendations that should resonate with them.</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To help move the conversation along, there are Key Financial Planning Discovery questions, too.</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And you can find all of this on our Financial Professional Resource Center</a:t>
            </a:r>
          </a:p>
        </p:txBody>
      </p:sp>
      <p:sp>
        <p:nvSpPr>
          <p:cNvPr id="4" name="Slide Number Placeholder 3"/>
          <p:cNvSpPr>
            <a:spLocks noGrp="1"/>
          </p:cNvSpPr>
          <p:nvPr>
            <p:ph type="sldNum" sz="quarter" idx="5"/>
          </p:nvPr>
        </p:nvSpPr>
        <p:spPr/>
        <p:txBody>
          <a:bodyPr/>
          <a:lstStyle/>
          <a:p>
            <a:fld id="{65BA3803-9E58-324D-8016-112D40B128B1}" type="slidenum">
              <a:rPr lang="en-US" smtClean="0"/>
              <a:t>51</a:t>
            </a:fld>
            <a:endParaRPr lang="en-US" dirty="0"/>
          </a:p>
        </p:txBody>
      </p:sp>
    </p:spTree>
    <p:extLst>
      <p:ext uri="{BB962C8B-B14F-4D97-AF65-F5344CB8AC3E}">
        <p14:creationId xmlns:p14="http://schemas.microsoft.com/office/powerpoint/2010/main" val="7740221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Now you may be thinking, Are some personality types better or more common than others?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It’s a good question and the answer is, yes.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Here’s how it works.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Three of the personality types account for the majority of people you’ll be working with.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But there are differences between them.</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So you’ll want to fine tune your message.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Once you figure out each client’s profile you’ll be able to decide on your course of action with each individual.</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It’s also a self-awareness tool for clients. It’s interactive. They look at their own results and that’s a positive activity for them and it contributes to forward motion.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So you may be wondering….</a:t>
            </a:r>
          </a:p>
        </p:txBody>
      </p:sp>
      <p:sp>
        <p:nvSpPr>
          <p:cNvPr id="4" name="Slide Number Placeholder 3"/>
          <p:cNvSpPr>
            <a:spLocks noGrp="1"/>
          </p:cNvSpPr>
          <p:nvPr>
            <p:ph type="sldNum" sz="quarter" idx="5"/>
          </p:nvPr>
        </p:nvSpPr>
        <p:spPr/>
        <p:txBody>
          <a:bodyPr/>
          <a:lstStyle/>
          <a:p>
            <a:fld id="{65BA3803-9E58-324D-8016-112D40B128B1}" type="slidenum">
              <a:rPr lang="en-US" smtClean="0"/>
              <a:t>52</a:t>
            </a:fld>
            <a:endParaRPr lang="en-US" dirty="0"/>
          </a:p>
        </p:txBody>
      </p:sp>
    </p:spTree>
    <p:extLst>
      <p:ext uri="{BB962C8B-B14F-4D97-AF65-F5344CB8AC3E}">
        <p14:creationId xmlns:p14="http://schemas.microsoft.com/office/powerpoint/2010/main" val="349288351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How does this help me in conversations?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Well, When you know a client’s investing personality-type, you’re better able to talk about what’s important to them.</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You’ll know where they fall on the financial security scale, what kind of saver they are, what’s important to them.</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You’ll know what things to touch on and how refocus your message based on the type of investor they are. </a:t>
            </a:r>
          </a:p>
        </p:txBody>
      </p:sp>
      <p:sp>
        <p:nvSpPr>
          <p:cNvPr id="4" name="Slide Number Placeholder 3"/>
          <p:cNvSpPr>
            <a:spLocks noGrp="1"/>
          </p:cNvSpPr>
          <p:nvPr>
            <p:ph type="sldNum" sz="quarter" idx="5"/>
          </p:nvPr>
        </p:nvSpPr>
        <p:spPr/>
        <p:txBody>
          <a:bodyPr/>
          <a:lstStyle/>
          <a:p>
            <a:fld id="{65BA3803-9E58-324D-8016-112D40B128B1}" type="slidenum">
              <a:rPr lang="en-US" smtClean="0"/>
              <a:t>53</a:t>
            </a:fld>
            <a:endParaRPr lang="en-US" dirty="0"/>
          </a:p>
        </p:txBody>
      </p:sp>
    </p:spTree>
    <p:extLst>
      <p:ext uri="{BB962C8B-B14F-4D97-AF65-F5344CB8AC3E}">
        <p14:creationId xmlns:p14="http://schemas.microsoft.com/office/powerpoint/2010/main" val="8810806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Arial" panose="020B0604020202020204" pitchFamily="34" charset="0"/>
                <a:ea typeface="Arial" panose="020B0604020202020204" pitchFamily="34" charset="0"/>
              </a:rPr>
              <a:t>Here’s how to get your clients started.</a:t>
            </a:r>
          </a:p>
          <a:p>
            <a:pPr marL="0" marR="0">
              <a:spcBef>
                <a:spcPts val="0"/>
              </a:spcBef>
              <a:spcAft>
                <a:spcPts val="0"/>
              </a:spcAft>
            </a:pPr>
            <a:r>
              <a:rPr lang="en-US" sz="1200" dirty="0">
                <a:effectLst/>
                <a:latin typeface="Arial" panose="020B0604020202020204" pitchFamily="34" charset="0"/>
                <a:ea typeface="Arial" panose="020B0604020202020204" pitchFamily="34" charset="0"/>
              </a:rPr>
              <a:t>You’ll want to direct them Here so they can take the quiz</a:t>
            </a:r>
          </a:p>
          <a:p>
            <a:pPr marL="0" marR="0">
              <a:spcBef>
                <a:spcPts val="0"/>
              </a:spcBef>
              <a:spcAft>
                <a:spcPts val="0"/>
              </a:spcAft>
            </a:pPr>
            <a:r>
              <a:rPr lang="en-US" sz="1200" dirty="0">
                <a:effectLst/>
                <a:latin typeface="Arial" panose="020B0604020202020204" pitchFamily="34" charset="0"/>
                <a:ea typeface="Arial" panose="020B0604020202020204" pitchFamily="34" charset="0"/>
              </a:rPr>
              <a:t>Just go to </a:t>
            </a:r>
            <a:r>
              <a:rPr lang="en-US" sz="1200" dirty="0" err="1">
                <a:effectLst/>
                <a:latin typeface="Arial" panose="020B0604020202020204" pitchFamily="34" charset="0"/>
                <a:ea typeface="Arial" panose="020B0604020202020204" pitchFamily="34" charset="0"/>
              </a:rPr>
              <a:t>protectedincome.org</a:t>
            </a:r>
            <a:r>
              <a:rPr lang="en-US" sz="1200" dirty="0">
                <a:effectLst/>
                <a:latin typeface="Arial" panose="020B0604020202020204" pitchFamily="34" charset="0"/>
                <a:ea typeface="Arial" panose="020B0604020202020204" pitchFamily="34" charset="0"/>
              </a:rPr>
              <a:t>/tools-guides</a:t>
            </a:r>
          </a:p>
          <a:p>
            <a:pPr marL="0" marR="0">
              <a:spcBef>
                <a:spcPts val="0"/>
              </a:spcBef>
              <a:spcAft>
                <a:spcPts val="0"/>
              </a:spcAft>
            </a:pPr>
            <a:r>
              <a:rPr lang="en-US" sz="1200">
                <a:effectLst/>
                <a:latin typeface="Arial" panose="020B0604020202020204" pitchFamily="34" charset="0"/>
                <a:ea typeface="Arial" panose="020B0604020202020204" pitchFamily="34" charset="0"/>
              </a:rPr>
              <a:t>(</a:t>
            </a:r>
            <a:r>
              <a:rPr lang="en-US" sz="1800">
                <a:effectLst/>
                <a:latin typeface="Arial" panose="020B0604020202020204" pitchFamily="34" charset="0"/>
                <a:hlinkClick r:id="rId3"/>
              </a:rPr>
              <a:t>https://www.protectedincome.org/investing-personality-quiz/</a:t>
            </a:r>
            <a:r>
              <a:rPr lang="en-US" sz="1800">
                <a:effectLst/>
                <a:latin typeface="Arial" panose="020B0604020202020204" pitchFamily="34" charset="0"/>
              </a:rPr>
              <a:t>)</a:t>
            </a:r>
            <a:endParaRPr lang="en-US" sz="1200" dirty="0">
              <a:effectLst/>
              <a:latin typeface="Arial" panose="020B0604020202020204" pitchFamily="34" charset="0"/>
              <a:ea typeface="Arial" panose="020B0604020202020204" pitchFamily="34"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54</a:t>
            </a:fld>
            <a:endParaRPr lang="en-US" dirty="0"/>
          </a:p>
        </p:txBody>
      </p:sp>
    </p:spTree>
    <p:extLst>
      <p:ext uri="{BB962C8B-B14F-4D97-AF65-F5344CB8AC3E}">
        <p14:creationId xmlns:p14="http://schemas.microsoft.com/office/powerpoint/2010/main" val="353244902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Once you’ve encouraged a client to take the quiz, you can come to this resource page to download the client meeting resources you’ll want to use.</a:t>
            </a:r>
          </a:p>
          <a:p>
            <a:pPr marL="342900" marR="0" lvl="0" indent="-342900">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As you can see, we have engagement tools for you to use with each type of personality</a:t>
            </a:r>
          </a:p>
          <a:p>
            <a:pPr marL="342900" marR="0" lvl="0" indent="-342900">
              <a:spcBef>
                <a:spcPts val="0"/>
              </a:spcBef>
              <a:spcAft>
                <a:spcPts val="0"/>
              </a:spcAft>
              <a:buSzPts val="1000"/>
              <a:buFont typeface="Symbol" pitchFamily="2" charset="2"/>
              <a:buChar char=""/>
              <a:tabLst>
                <a:tab pos="457200" algn="l"/>
              </a:tabLst>
            </a:pPr>
            <a:r>
              <a:rPr lang="en-US" sz="1200" dirty="0">
                <a:effectLst/>
                <a:latin typeface="Arial" panose="020B0604020202020204" pitchFamily="34" charset="0"/>
                <a:ea typeface="Arial" panose="020B0604020202020204" pitchFamily="34" charset="0"/>
              </a:rPr>
              <a:t>You’ll find those by clicking on </a:t>
            </a:r>
            <a:r>
              <a:rPr lang="en-US" sz="1200" i="1" dirty="0">
                <a:effectLst/>
                <a:latin typeface="Arial" panose="020B0604020202020204" pitchFamily="34" charset="0"/>
                <a:ea typeface="Arial" panose="020B0604020202020204" pitchFamily="34" charset="0"/>
              </a:rPr>
              <a:t>“The New Retirement Income Guide” </a:t>
            </a:r>
            <a:r>
              <a:rPr lang="en-US" sz="1200" dirty="0">
                <a:effectLst/>
                <a:latin typeface="Arial" panose="020B0604020202020204" pitchFamily="34" charset="0"/>
                <a:ea typeface="Arial" panose="020B0604020202020204" pitchFamily="34" charset="0"/>
              </a:rPr>
              <a:t>icon at the Alliance’s Financial Professional Resource Center.</a:t>
            </a:r>
          </a:p>
          <a:p>
            <a:pPr marL="0" marR="0">
              <a:spcBef>
                <a:spcPts val="0"/>
              </a:spcBef>
              <a:spcAft>
                <a:spcPts val="0"/>
              </a:spcAft>
            </a:pPr>
            <a:endParaRPr lang="en-US" sz="1200" dirty="0">
              <a:effectLst/>
              <a:latin typeface="Arial" panose="020B0604020202020204" pitchFamily="34" charset="0"/>
              <a:ea typeface="Arial" panose="020B0604020202020204" pitchFamily="34"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55</a:t>
            </a:fld>
            <a:endParaRPr lang="en-US" dirty="0"/>
          </a:p>
        </p:txBody>
      </p:sp>
    </p:spTree>
    <p:extLst>
      <p:ext uri="{BB962C8B-B14F-4D97-AF65-F5344CB8AC3E}">
        <p14:creationId xmlns:p14="http://schemas.microsoft.com/office/powerpoint/2010/main" val="24710977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Okay, we’re getting toward the end, so let’s recap.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We started with this challenge: </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Conversations about retirement can be harder than we'd like because a combination of </a:t>
            </a:r>
            <a:r>
              <a:rPr lang="en-US" sz="1200" u="sng" dirty="0">
                <a:effectLst/>
                <a:latin typeface="Arial" panose="020B0604020202020204" pitchFamily="34" charset="0"/>
                <a:ea typeface="Arial" panose="020B0604020202020204" pitchFamily="34" charset="0"/>
              </a:rPr>
              <a:t>unspoken client emotions and values</a:t>
            </a:r>
            <a:r>
              <a:rPr lang="en-US" sz="1200" dirty="0">
                <a:effectLst/>
                <a:latin typeface="Arial" panose="020B0604020202020204" pitchFamily="34" charset="0"/>
                <a:ea typeface="Arial" panose="020B0604020202020204" pitchFamily="34" charset="0"/>
              </a:rPr>
              <a:t>, unique </a:t>
            </a:r>
            <a:r>
              <a:rPr lang="en-US" sz="1200" u="sng" dirty="0">
                <a:effectLst/>
                <a:latin typeface="Arial" panose="020B0604020202020204" pitchFamily="34" charset="0"/>
                <a:ea typeface="Arial" panose="020B0604020202020204" pitchFamily="34" charset="0"/>
              </a:rPr>
              <a:t>personalities</a:t>
            </a:r>
            <a:r>
              <a:rPr lang="en-US" sz="1200" dirty="0">
                <a:effectLst/>
                <a:latin typeface="Arial" panose="020B0604020202020204" pitchFamily="34" charset="0"/>
                <a:ea typeface="Arial" panose="020B0604020202020204" pitchFamily="34" charset="0"/>
              </a:rPr>
              <a:t>, and </a:t>
            </a:r>
            <a:r>
              <a:rPr lang="en-US" sz="1200" u="sng" dirty="0">
                <a:effectLst/>
                <a:latin typeface="Arial" panose="020B0604020202020204" pitchFamily="34" charset="0"/>
                <a:ea typeface="Arial" panose="020B0604020202020204" pitchFamily="34" charset="0"/>
              </a:rPr>
              <a:t>industry jargon</a:t>
            </a:r>
            <a:r>
              <a:rPr lang="en-US" sz="1200" dirty="0">
                <a:effectLst/>
                <a:latin typeface="Arial" panose="020B0604020202020204" pitchFamily="34" charset="0"/>
                <a:ea typeface="Arial" panose="020B0604020202020204" pitchFamily="34" charset="0"/>
              </a:rPr>
              <a:t> often interfere with good communication and decision making.</a:t>
            </a:r>
          </a:p>
          <a:p>
            <a:pPr lvl="0"/>
            <a:endParaRPr lang="en-US" sz="1200" b="0" i="0" kern="1200" dirty="0">
              <a:solidFill>
                <a:schemeClr val="tx1"/>
              </a:solidFill>
              <a:effectLst/>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65BA3803-9E58-324D-8016-112D40B128B1}" type="slidenum">
              <a:rPr lang="en-US" smtClean="0"/>
              <a:t>56</a:t>
            </a:fld>
            <a:endParaRPr lang="en-US" dirty="0"/>
          </a:p>
        </p:txBody>
      </p:sp>
    </p:spTree>
    <p:extLst>
      <p:ext uri="{BB962C8B-B14F-4D97-AF65-F5344CB8AC3E}">
        <p14:creationId xmlns:p14="http://schemas.microsoft.com/office/powerpoint/2010/main" val="33178463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Then we covered these three keys:</a:t>
            </a:r>
          </a:p>
          <a:p>
            <a:pPr marL="342900" marR="0" lvl="0" indent="-342900">
              <a:spcBef>
                <a:spcPts val="0"/>
              </a:spcBef>
              <a:spcAft>
                <a:spcPts val="0"/>
              </a:spcAft>
              <a:buFont typeface="Symbol" pitchFamily="2" charset="2"/>
              <a:buChar char=""/>
            </a:pPr>
            <a:endParaRPr lang="en-US" sz="1200" dirty="0">
              <a:effectLst/>
              <a:latin typeface="Arial" panose="020B0604020202020204" pitchFamily="34" charset="0"/>
              <a:ea typeface="Arial" panose="020B0604020202020204" pitchFamily="34" charset="0"/>
            </a:endParaRPr>
          </a:p>
          <a:p>
            <a:pPr marL="800100" marR="0" lvl="1" indent="-342900">
              <a:spcBef>
                <a:spcPts val="0"/>
              </a:spcBef>
              <a:spcAft>
                <a:spcPts val="0"/>
              </a:spcAft>
              <a:buFont typeface="Symbol" pitchFamily="2" charset="2"/>
              <a:buChar char=""/>
            </a:pPr>
            <a:r>
              <a:rPr lang="en-US" sz="1200" b="1" dirty="0">
                <a:effectLst/>
                <a:latin typeface="Arial" panose="020B0604020202020204" pitchFamily="34" charset="0"/>
                <a:ea typeface="Arial" panose="020B0604020202020204" pitchFamily="34" charset="0"/>
              </a:rPr>
              <a:t>#1: </a:t>
            </a:r>
            <a:r>
              <a:rPr lang="en-US" sz="1200" dirty="0">
                <a:effectLst/>
                <a:latin typeface="Arial" panose="020B0604020202020204" pitchFamily="34" charset="0"/>
                <a:ea typeface="Arial" panose="020B0604020202020204" pitchFamily="34" charset="0"/>
              </a:rPr>
              <a:t>Ground your retirement conversations in “Financial Security” and then discuss clients’ </a:t>
            </a:r>
            <a:r>
              <a:rPr lang="en-US" sz="1200" u="sng" dirty="0">
                <a:effectLst/>
                <a:latin typeface="Arial" panose="020B0604020202020204" pitchFamily="34" charset="0"/>
                <a:ea typeface="Arial" panose="020B0604020202020204" pitchFamily="34" charset="0"/>
              </a:rPr>
              <a:t>Values</a:t>
            </a:r>
            <a:r>
              <a:rPr lang="en-US" sz="1200" dirty="0">
                <a:effectLst/>
                <a:latin typeface="Arial" panose="020B0604020202020204" pitchFamily="34" charset="0"/>
                <a:ea typeface="Arial" panose="020B0604020202020204" pitchFamily="34" charset="0"/>
              </a:rPr>
              <a:t> and </a:t>
            </a:r>
            <a:r>
              <a:rPr lang="en-US" sz="1200" u="sng" dirty="0">
                <a:effectLst/>
                <a:latin typeface="Arial" panose="020B0604020202020204" pitchFamily="34" charset="0"/>
                <a:ea typeface="Arial" panose="020B0604020202020204" pitchFamily="34" charset="0"/>
              </a:rPr>
              <a:t>Emotions</a:t>
            </a:r>
            <a:r>
              <a:rPr lang="en-US" sz="1200" dirty="0">
                <a:effectLst/>
                <a:latin typeface="Arial" panose="020B0604020202020204" pitchFamily="34" charset="0"/>
                <a:ea typeface="Arial" panose="020B0604020202020204" pitchFamily="34" charset="0"/>
              </a:rPr>
              <a:t> BEFORE moving on to </a:t>
            </a:r>
            <a:r>
              <a:rPr lang="en-US" sz="1200" u="sng" dirty="0">
                <a:effectLst/>
                <a:latin typeface="Arial" panose="020B0604020202020204" pitchFamily="34" charset="0"/>
                <a:ea typeface="Arial" panose="020B0604020202020204" pitchFamily="34" charset="0"/>
              </a:rPr>
              <a:t>Benefits</a:t>
            </a:r>
            <a:r>
              <a:rPr lang="en-US" sz="1200" dirty="0">
                <a:effectLst/>
                <a:latin typeface="Arial" panose="020B0604020202020204" pitchFamily="34" charset="0"/>
                <a:ea typeface="Arial" panose="020B0604020202020204" pitchFamily="34" charset="0"/>
              </a:rPr>
              <a:t> and </a:t>
            </a:r>
            <a:r>
              <a:rPr lang="en-US" sz="1200" u="sng" dirty="0">
                <a:effectLst/>
                <a:latin typeface="Arial" panose="020B0604020202020204" pitchFamily="34" charset="0"/>
                <a:ea typeface="Arial" panose="020B0604020202020204" pitchFamily="34" charset="0"/>
              </a:rPr>
              <a:t>Features</a:t>
            </a:r>
            <a:r>
              <a:rPr lang="en-US" sz="1200" dirty="0">
                <a:effectLst/>
                <a:latin typeface="Arial" panose="020B0604020202020204" pitchFamily="34" charset="0"/>
                <a:ea typeface="Arial" panose="020B0604020202020204" pitchFamily="34" charset="0"/>
              </a:rPr>
              <a:t>.</a:t>
            </a:r>
          </a:p>
          <a:p>
            <a:pPr marL="0" marR="0">
              <a:spcBef>
                <a:spcPts val="0"/>
              </a:spcBef>
              <a:spcAft>
                <a:spcPts val="0"/>
              </a:spcAft>
            </a:pPr>
            <a:r>
              <a:rPr lang="en-US" sz="1200" b="1" dirty="0">
                <a:effectLst/>
                <a:latin typeface="Arial" panose="020B0604020202020204" pitchFamily="34" charset="0"/>
                <a:ea typeface="Arial" panose="020B0604020202020204" pitchFamily="34" charset="0"/>
              </a:rPr>
              <a:t> </a:t>
            </a:r>
            <a:endParaRPr lang="en-US" sz="1200" dirty="0">
              <a:effectLst/>
              <a:latin typeface="Arial" panose="020B0604020202020204" pitchFamily="34" charset="0"/>
              <a:ea typeface="Arial" panose="020B0604020202020204" pitchFamily="34" charset="0"/>
            </a:endParaRPr>
          </a:p>
          <a:p>
            <a:pPr marL="800100" marR="0" lvl="1" indent="-342900">
              <a:spcBef>
                <a:spcPts val="0"/>
              </a:spcBef>
              <a:spcAft>
                <a:spcPts val="0"/>
              </a:spcAft>
              <a:buFont typeface="Symbol" pitchFamily="2" charset="2"/>
              <a:buChar char=""/>
            </a:pPr>
            <a:r>
              <a:rPr lang="en-US" sz="1200" b="1" dirty="0">
                <a:effectLst/>
                <a:latin typeface="Arial" panose="020B0604020202020204" pitchFamily="34" charset="0"/>
                <a:ea typeface="Arial" panose="020B0604020202020204" pitchFamily="34" charset="0"/>
              </a:rPr>
              <a:t># 2: </a:t>
            </a:r>
            <a:r>
              <a:rPr lang="en-US" sz="1200" u="sng" dirty="0">
                <a:effectLst/>
                <a:latin typeface="Arial" panose="020B0604020202020204" pitchFamily="34" charset="0"/>
                <a:ea typeface="Arial" panose="020B0604020202020204" pitchFamily="34" charset="0"/>
              </a:rPr>
              <a:t>Use simplified language</a:t>
            </a:r>
            <a:r>
              <a:rPr lang="en-US" sz="1200" dirty="0">
                <a:effectLst/>
                <a:latin typeface="Arial" panose="020B0604020202020204" pitchFamily="34" charset="0"/>
                <a:ea typeface="Arial" panose="020B0604020202020204" pitchFamily="34" charset="0"/>
              </a:rPr>
              <a:t> to </a:t>
            </a:r>
            <a:r>
              <a:rPr lang="en-US" sz="1200" u="sng" dirty="0">
                <a:effectLst/>
                <a:latin typeface="Arial" panose="020B0604020202020204" pitchFamily="34" charset="0"/>
                <a:ea typeface="Arial" panose="020B0604020202020204" pitchFamily="34" charset="0"/>
              </a:rPr>
              <a:t>build</a:t>
            </a:r>
            <a:r>
              <a:rPr lang="en-US" sz="1200" dirty="0">
                <a:effectLst/>
                <a:latin typeface="Arial" panose="020B0604020202020204" pitchFamily="34" charset="0"/>
                <a:ea typeface="Arial" panose="020B0604020202020204" pitchFamily="34" charset="0"/>
              </a:rPr>
              <a:t> a foundation of </a:t>
            </a:r>
            <a:r>
              <a:rPr lang="en-US" sz="1200" u="sng" dirty="0">
                <a:effectLst/>
                <a:latin typeface="Arial" panose="020B0604020202020204" pitchFamily="34" charset="0"/>
                <a:ea typeface="Arial" panose="020B0604020202020204" pitchFamily="34" charset="0"/>
              </a:rPr>
              <a:t>trust</a:t>
            </a:r>
            <a:r>
              <a:rPr lang="en-US" sz="1200" dirty="0">
                <a:effectLst/>
                <a:latin typeface="Arial" panose="020B0604020202020204" pitchFamily="34" charset="0"/>
                <a:ea typeface="Arial" panose="020B0604020202020204" pitchFamily="34" charset="0"/>
              </a:rPr>
              <a:t> as you educate clients about retirement solutions, including protected lifetime income.</a:t>
            </a:r>
            <a:r>
              <a:rPr lang="en-US" sz="1200" b="1" dirty="0">
                <a:effectLst/>
                <a:latin typeface="Arial" panose="020B0604020202020204" pitchFamily="34" charset="0"/>
                <a:ea typeface="Arial" panose="020B0604020202020204" pitchFamily="34" charset="0"/>
              </a:rPr>
              <a:t>	</a:t>
            </a:r>
            <a:endParaRPr lang="en-US" sz="1200" dirty="0">
              <a:effectLst/>
              <a:latin typeface="Arial" panose="020B0604020202020204" pitchFamily="34" charset="0"/>
              <a:ea typeface="Arial" panose="020B0604020202020204" pitchFamily="34" charset="0"/>
            </a:endParaRPr>
          </a:p>
          <a:p>
            <a:pPr marL="0" marR="0">
              <a:spcBef>
                <a:spcPts val="0"/>
              </a:spcBef>
              <a:spcAft>
                <a:spcPts val="0"/>
              </a:spcAft>
            </a:pPr>
            <a:r>
              <a:rPr lang="en-US" sz="1200" b="1" dirty="0">
                <a:effectLst/>
                <a:latin typeface="Arial" panose="020B0604020202020204" pitchFamily="34" charset="0"/>
                <a:ea typeface="Arial" panose="020B0604020202020204" pitchFamily="34" charset="0"/>
              </a:rPr>
              <a:t> </a:t>
            </a:r>
            <a:endParaRPr lang="en-US" sz="1200" dirty="0">
              <a:effectLst/>
              <a:latin typeface="Arial" panose="020B0604020202020204" pitchFamily="34" charset="0"/>
              <a:ea typeface="Arial" panose="020B0604020202020204" pitchFamily="34" charset="0"/>
            </a:endParaRPr>
          </a:p>
          <a:p>
            <a:pPr marL="800100" marR="0" lvl="1" indent="-342900">
              <a:spcBef>
                <a:spcPts val="0"/>
              </a:spcBef>
              <a:spcAft>
                <a:spcPts val="0"/>
              </a:spcAft>
              <a:buFont typeface="Symbol" pitchFamily="2" charset="2"/>
              <a:buChar char=""/>
            </a:pPr>
            <a:r>
              <a:rPr lang="en-US" sz="1200" b="1" dirty="0">
                <a:effectLst/>
                <a:latin typeface="Arial" panose="020B0604020202020204" pitchFamily="34" charset="0"/>
                <a:ea typeface="Arial" panose="020B0604020202020204" pitchFamily="34" charset="0"/>
              </a:rPr>
              <a:t>#3: </a:t>
            </a:r>
            <a:r>
              <a:rPr lang="en-US" sz="1200" dirty="0">
                <a:effectLst/>
                <a:latin typeface="Arial" panose="020B0604020202020204" pitchFamily="34" charset="0"/>
                <a:ea typeface="Arial" panose="020B0604020202020204" pitchFamily="34" charset="0"/>
              </a:rPr>
              <a:t>Clients have different </a:t>
            </a:r>
            <a:r>
              <a:rPr lang="en-US" sz="1200" u="sng" dirty="0">
                <a:effectLst/>
                <a:latin typeface="Arial" panose="020B0604020202020204" pitchFamily="34" charset="0"/>
                <a:ea typeface="Arial" panose="020B0604020202020204" pitchFamily="34" charset="0"/>
              </a:rPr>
              <a:t>Financial Planning Personalities</a:t>
            </a:r>
            <a:r>
              <a:rPr lang="en-US" sz="1200" dirty="0">
                <a:effectLst/>
                <a:latin typeface="Arial" panose="020B0604020202020204" pitchFamily="34" charset="0"/>
                <a:ea typeface="Arial" panose="020B0604020202020204" pitchFamily="34" charset="0"/>
              </a:rPr>
              <a:t> and your </a:t>
            </a:r>
            <a:r>
              <a:rPr lang="en-US" sz="1200" u="sng" dirty="0">
                <a:effectLst/>
                <a:latin typeface="Arial" panose="020B0604020202020204" pitchFamily="34" charset="0"/>
                <a:ea typeface="Arial" panose="020B0604020202020204" pitchFamily="34" charset="0"/>
              </a:rPr>
              <a:t>conversations should be tailored to their unique characteristics</a:t>
            </a:r>
            <a:r>
              <a:rPr lang="en-US" sz="1200" dirty="0">
                <a:effectLst/>
                <a:latin typeface="Arial" panose="020B0604020202020204" pitchFamily="34" charset="0"/>
                <a:ea typeface="Arial" panose="020B0604020202020204" pitchFamily="34" charset="0"/>
              </a:rPr>
              <a:t> around saving and investing for retirement.</a:t>
            </a:r>
          </a:p>
          <a:p>
            <a:pPr marL="0" marR="0">
              <a:spcBef>
                <a:spcPts val="0"/>
              </a:spcBef>
              <a:spcAft>
                <a:spcPts val="0"/>
              </a:spcAft>
            </a:pPr>
            <a:r>
              <a:rPr lang="en-US" sz="1200" dirty="0">
                <a:effectLst/>
                <a:latin typeface="Arial" panose="020B0604020202020204" pitchFamily="34" charset="0"/>
                <a:ea typeface="Arial" panose="020B0604020202020204" pitchFamily="34" charset="0"/>
              </a:rPr>
              <a:t> </a:t>
            </a:r>
          </a:p>
          <a:p>
            <a:pPr marL="342900" marR="0" lvl="0" indent="-342900">
              <a:spcBef>
                <a:spcPts val="0"/>
              </a:spcBef>
              <a:spcAft>
                <a:spcPts val="0"/>
              </a:spcAft>
              <a:buFont typeface="Symbol" pitchFamily="2" charset="2"/>
              <a:buChar char=""/>
            </a:pPr>
            <a:endParaRPr lang="en-US" sz="1200" dirty="0">
              <a:effectLst/>
              <a:latin typeface="Arial" panose="020B0604020202020204" pitchFamily="34" charset="0"/>
              <a:ea typeface="Arial" panose="020B0604020202020204" pitchFamily="34"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57</a:t>
            </a:fld>
            <a:endParaRPr lang="en-US" dirty="0"/>
          </a:p>
        </p:txBody>
      </p:sp>
    </p:spTree>
    <p:extLst>
      <p:ext uri="{BB962C8B-B14F-4D97-AF65-F5344CB8AC3E}">
        <p14:creationId xmlns:p14="http://schemas.microsoft.com/office/powerpoint/2010/main" val="11138018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Now you’re probably thinking, “How do we knit this all this together to have consistently better conversations?”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It’s simple….</a:t>
            </a:r>
          </a:p>
          <a:p>
            <a:pPr marL="342900" marR="0" lvl="0" indent="-342900">
              <a:spcBef>
                <a:spcPts val="0"/>
              </a:spcBef>
              <a:spcAft>
                <a:spcPts val="0"/>
              </a:spcAft>
              <a:buFont typeface="Symbol" pitchFamily="2" charset="2"/>
              <a:buChar char=""/>
            </a:pPr>
            <a:endParaRPr lang="en-US" sz="1200" dirty="0">
              <a:effectLst/>
              <a:latin typeface="Arial" panose="020B0604020202020204" pitchFamily="34" charset="0"/>
              <a:ea typeface="Arial" panose="020B0604020202020204" pitchFamily="34" charset="0"/>
            </a:endParaRPr>
          </a:p>
        </p:txBody>
      </p:sp>
      <p:sp>
        <p:nvSpPr>
          <p:cNvPr id="4" name="Slide Number Placeholder 3"/>
          <p:cNvSpPr>
            <a:spLocks noGrp="1"/>
          </p:cNvSpPr>
          <p:nvPr>
            <p:ph type="sldNum" sz="quarter" idx="10"/>
          </p:nvPr>
        </p:nvSpPr>
        <p:spPr/>
        <p:txBody>
          <a:bodyPr/>
          <a:lstStyle/>
          <a:p>
            <a:fld id="{65BA3803-9E58-324D-8016-112D40B128B1}" type="slidenum">
              <a:rPr lang="en-US" smtClean="0"/>
              <a:t>58</a:t>
            </a:fld>
            <a:endParaRPr lang="en-US" dirty="0"/>
          </a:p>
        </p:txBody>
      </p:sp>
    </p:spTree>
    <p:extLst>
      <p:ext uri="{BB962C8B-B14F-4D97-AF65-F5344CB8AC3E}">
        <p14:creationId xmlns:p14="http://schemas.microsoft.com/office/powerpoint/2010/main" val="39493960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0000"/>
              </a:lnSpc>
              <a:spcBef>
                <a:spcPts val="0"/>
              </a:spcBef>
              <a:spcAft>
                <a:spcPts val="0"/>
              </a:spcAft>
              <a:buClrTx/>
              <a:buSzTx/>
              <a:buFont typeface="Symbol" pitchFamily="2" charset="2"/>
              <a:buChar char=""/>
              <a:tabLst/>
              <a:defRPr/>
            </a:pPr>
            <a:r>
              <a:rPr lang="en-US" sz="1200" dirty="0">
                <a:effectLst/>
                <a:latin typeface="Arial" panose="020B0604020202020204" pitchFamily="34" charset="0"/>
                <a:ea typeface="Arial" panose="020B0604020202020204" pitchFamily="34" charset="0"/>
              </a:rPr>
              <a:t>The Alliance for Lifetime Income has a Financial Professional Resource Center for you to use. </a:t>
            </a:r>
          </a:p>
          <a:p>
            <a:pPr marL="342900" marR="0" lvl="0" indent="-342900" algn="l" defTabSz="914400" rtl="0" eaLnBrk="1" fontAlgn="auto" latinLnBrk="0" hangingPunct="1">
              <a:lnSpc>
                <a:spcPct val="100000"/>
              </a:lnSpc>
              <a:spcBef>
                <a:spcPts val="0"/>
              </a:spcBef>
              <a:spcAft>
                <a:spcPts val="0"/>
              </a:spcAft>
              <a:buClrTx/>
              <a:buSzTx/>
              <a:buFont typeface="Symbol" pitchFamily="2" charset="2"/>
              <a:buChar char=""/>
              <a:tabLst/>
              <a:defRPr/>
            </a:pPr>
            <a:r>
              <a:rPr lang="en-US" sz="1200" dirty="0">
                <a:effectLst/>
                <a:latin typeface="Arial" panose="020B0604020202020204" pitchFamily="34" charset="0"/>
                <a:ea typeface="Arial" panose="020B0604020202020204" pitchFamily="34" charset="0"/>
              </a:rPr>
              <a:t>Everything we’ve covered today is available for you there at no cost.</a:t>
            </a:r>
          </a:p>
          <a:p>
            <a:pPr marL="342900" marR="0" lvl="0" indent="-342900">
              <a:spcBef>
                <a:spcPts val="0"/>
              </a:spcBef>
              <a:spcAft>
                <a:spcPts val="0"/>
              </a:spcAft>
              <a:buFont typeface="Symbol" pitchFamily="2" charset="2"/>
              <a:buChar char=""/>
            </a:pPr>
            <a:endParaRPr lang="en-US" sz="1200" dirty="0">
              <a:effectLst/>
              <a:latin typeface="Arial" panose="020B0604020202020204" pitchFamily="34" charset="0"/>
              <a:ea typeface="Arial" panose="020B0604020202020204" pitchFamily="34" charset="0"/>
            </a:endParaRP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Just go to </a:t>
            </a:r>
            <a:r>
              <a:rPr lang="en-US" sz="1200" b="1" dirty="0" err="1">
                <a:effectLst/>
                <a:latin typeface="Arial" panose="020B0604020202020204" pitchFamily="34" charset="0"/>
                <a:ea typeface="Arial" panose="020B0604020202020204" pitchFamily="34" charset="0"/>
              </a:rPr>
              <a:t>resources.protectedincome.org</a:t>
            </a:r>
            <a:r>
              <a:rPr lang="en-US" sz="1200" dirty="0">
                <a:effectLst/>
                <a:latin typeface="Arial" panose="020B0604020202020204" pitchFamily="34" charset="0"/>
                <a:ea typeface="Arial" panose="020B0604020202020204" pitchFamily="34" charset="0"/>
              </a:rPr>
              <a:t>.</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Register there so you get our monthly email newsletter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You’ll find on the site the specific tools, guides, and resources we’ve shown you today.</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 Those include</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 New Conversation Talk Track</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 Annuities Language Glossary</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Investing Personality Quiz</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But Those are just a few of the many resources we have for you</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In closing, go ahead and try the New Client Conversation so you’ll…</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Be better prepared to engage clients around the topic of Financial Security…</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Have an understanding of what type of saver and investor your clients are…</a:t>
            </a:r>
          </a:p>
          <a:p>
            <a:pPr marL="800100" marR="0" lvl="1"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And you can use smarter and simpler language in your solution discussions.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Now let’s go to questions</a:t>
            </a:r>
          </a:p>
          <a:p>
            <a:pPr marL="171450" marR="0" lvl="0" indent="-171450">
              <a:spcBef>
                <a:spcPts val="0"/>
              </a:spcBef>
              <a:spcAft>
                <a:spcPts val="0"/>
              </a:spcAft>
              <a:buFont typeface="Arial" panose="020B0604020202020204" pitchFamily="34" charset="0"/>
              <a:buChar char="•"/>
            </a:pPr>
            <a:endParaRPr lang="en-US" sz="1200" dirty="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59</a:t>
            </a:fld>
            <a:endParaRPr lang="en-US" dirty="0"/>
          </a:p>
        </p:txBody>
      </p:sp>
    </p:spTree>
    <p:extLst>
      <p:ext uri="{BB962C8B-B14F-4D97-AF65-F5344CB8AC3E}">
        <p14:creationId xmlns:p14="http://schemas.microsoft.com/office/powerpoint/2010/main" val="3034497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600" dirty="0">
                <a:effectLst/>
                <a:latin typeface="Arial" panose="020B0604020202020204" pitchFamily="34" charset="0"/>
                <a:ea typeface="Arial" panose="020B0604020202020204" pitchFamily="34" charset="0"/>
              </a:rPr>
              <a:t>It’s a formidable challenge but we’re going to discuss some potential approaches to client conversations that research tells us work.</a:t>
            </a:r>
          </a:p>
          <a:p>
            <a:pPr marL="342900" marR="0" lvl="0" indent="-342900">
              <a:spcBef>
                <a:spcPts val="0"/>
              </a:spcBef>
              <a:spcAft>
                <a:spcPts val="0"/>
              </a:spcAft>
              <a:buFont typeface="Symbol" pitchFamily="2" charset="2"/>
              <a:buChar char=""/>
            </a:pPr>
            <a:r>
              <a:rPr lang="en-US" sz="1600" dirty="0">
                <a:effectLst/>
                <a:latin typeface="Arial" panose="020B0604020202020204" pitchFamily="34" charset="0"/>
                <a:ea typeface="Arial" panose="020B0604020202020204" pitchFamily="34" charset="0"/>
              </a:rPr>
              <a:t>Now Many of you probably do this unconsciously on some level.</a:t>
            </a:r>
          </a:p>
          <a:p>
            <a:pPr marL="342900" marR="0" lvl="0" indent="-342900">
              <a:spcBef>
                <a:spcPts val="0"/>
              </a:spcBef>
              <a:spcAft>
                <a:spcPts val="0"/>
              </a:spcAft>
              <a:buFont typeface="Symbol" pitchFamily="2" charset="2"/>
              <a:buChar char=""/>
            </a:pPr>
            <a:r>
              <a:rPr lang="en-US" sz="1600" dirty="0">
                <a:effectLst/>
                <a:latin typeface="Arial" panose="020B0604020202020204" pitchFamily="34" charset="0"/>
                <a:ea typeface="Arial" panose="020B0604020202020204" pitchFamily="34" charset="0"/>
              </a:rPr>
              <a:t>These approaches are built around </a:t>
            </a:r>
            <a:r>
              <a:rPr lang="en-US" sz="1600" b="1" u="none" dirty="0">
                <a:effectLst/>
                <a:latin typeface="Arial" panose="020B0604020202020204" pitchFamily="34" charset="0"/>
                <a:ea typeface="Arial" panose="020B0604020202020204" pitchFamily="34" charset="0"/>
              </a:rPr>
              <a:t>three key insights that can help boost your chances that you and your clients will have more successful conversations </a:t>
            </a:r>
            <a:r>
              <a:rPr lang="en-US" sz="1600" dirty="0">
                <a:effectLst/>
                <a:latin typeface="Arial" panose="020B0604020202020204" pitchFamily="34" charset="0"/>
                <a:ea typeface="Arial" panose="020B0604020202020204" pitchFamily="34" charset="0"/>
              </a:rPr>
              <a:t>including:</a:t>
            </a:r>
          </a:p>
          <a:p>
            <a:pPr marL="800100" marR="0" lvl="1" indent="-342900">
              <a:spcBef>
                <a:spcPts val="0"/>
              </a:spcBef>
              <a:spcAft>
                <a:spcPts val="0"/>
              </a:spcAft>
              <a:buFont typeface="Symbol" pitchFamily="2" charset="2"/>
              <a:buChar char=""/>
            </a:pPr>
            <a:r>
              <a:rPr lang="en-US" sz="1600" dirty="0">
                <a:effectLst/>
                <a:latin typeface="Arial" panose="020B0604020202020204" pitchFamily="34" charset="0"/>
                <a:ea typeface="Arial" panose="020B0604020202020204" pitchFamily="34" charset="0"/>
              </a:rPr>
              <a:t>The importance of “Financial Security” and how emotions influence client decision-making</a:t>
            </a:r>
          </a:p>
          <a:p>
            <a:pPr marL="800100" marR="0" lvl="1" indent="-342900" algn="l" defTabSz="914400" rtl="0" eaLnBrk="1" fontAlgn="auto" latinLnBrk="0" hangingPunct="1">
              <a:lnSpc>
                <a:spcPct val="100000"/>
              </a:lnSpc>
              <a:spcBef>
                <a:spcPts val="0"/>
              </a:spcBef>
              <a:spcAft>
                <a:spcPts val="0"/>
              </a:spcAft>
              <a:buClrTx/>
              <a:buSzTx/>
              <a:buFont typeface="Symbol" pitchFamily="2" charset="2"/>
              <a:buChar char=""/>
              <a:tabLst/>
              <a:defRPr/>
            </a:pPr>
            <a:r>
              <a:rPr lang="en-US" sz="1600" dirty="0">
                <a:effectLst/>
                <a:latin typeface="Arial" panose="020B0604020202020204" pitchFamily="34" charset="0"/>
                <a:ea typeface="Arial" panose="020B0604020202020204" pitchFamily="34" charset="0"/>
              </a:rPr>
              <a:t>Messages must be tailored to clients’ unique personality types</a:t>
            </a:r>
          </a:p>
          <a:p>
            <a:pPr marL="800100" marR="0" lvl="1" indent="-342900" algn="l" defTabSz="914400" rtl="0" eaLnBrk="1" fontAlgn="auto" latinLnBrk="0" hangingPunct="1">
              <a:lnSpc>
                <a:spcPct val="100000"/>
              </a:lnSpc>
              <a:spcBef>
                <a:spcPts val="0"/>
              </a:spcBef>
              <a:spcAft>
                <a:spcPts val="0"/>
              </a:spcAft>
              <a:buClrTx/>
              <a:buSzTx/>
              <a:buFont typeface="Symbol" pitchFamily="2" charset="2"/>
              <a:buChar char=""/>
              <a:tabLst/>
              <a:defRPr/>
            </a:pPr>
            <a:r>
              <a:rPr lang="en-US" sz="1600" dirty="0">
                <a:effectLst/>
                <a:latin typeface="Arial" panose="020B0604020202020204" pitchFamily="34" charset="0"/>
                <a:ea typeface="Arial" panose="020B0604020202020204" pitchFamily="34" charset="0"/>
              </a:rPr>
              <a:t>And …Language must be clear and jargon-free</a:t>
            </a:r>
          </a:p>
        </p:txBody>
      </p:sp>
      <p:sp>
        <p:nvSpPr>
          <p:cNvPr id="4" name="Slide Number Placeholder 3"/>
          <p:cNvSpPr>
            <a:spLocks noGrp="1"/>
          </p:cNvSpPr>
          <p:nvPr>
            <p:ph type="sldNum" sz="quarter" idx="5"/>
          </p:nvPr>
        </p:nvSpPr>
        <p:spPr/>
        <p:txBody>
          <a:bodyPr/>
          <a:lstStyle/>
          <a:p>
            <a:fld id="{65BA3803-9E58-324D-8016-112D40B128B1}" type="slidenum">
              <a:rPr lang="en-US" smtClean="0"/>
              <a:t>6</a:t>
            </a:fld>
            <a:endParaRPr lang="en-US" dirty="0"/>
          </a:p>
        </p:txBody>
      </p:sp>
    </p:spTree>
    <p:extLst>
      <p:ext uri="{BB962C8B-B14F-4D97-AF65-F5344CB8AC3E}">
        <p14:creationId xmlns:p14="http://schemas.microsoft.com/office/powerpoint/2010/main" val="327355425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QUESTIONS</a:t>
            </a:r>
          </a:p>
        </p:txBody>
      </p:sp>
      <p:sp>
        <p:nvSpPr>
          <p:cNvPr id="4" name="Slide Number Placeholder 3"/>
          <p:cNvSpPr>
            <a:spLocks noGrp="1"/>
          </p:cNvSpPr>
          <p:nvPr>
            <p:ph type="sldNum" sz="quarter" idx="10"/>
          </p:nvPr>
        </p:nvSpPr>
        <p:spPr/>
        <p:txBody>
          <a:bodyPr/>
          <a:lstStyle/>
          <a:p>
            <a:fld id="{65BA3803-9E58-324D-8016-112D40B128B1}" type="slidenum">
              <a:rPr lang="en-US" smtClean="0"/>
              <a:t>60</a:t>
            </a:fld>
            <a:endParaRPr lang="en-US" dirty="0"/>
          </a:p>
        </p:txBody>
      </p:sp>
    </p:spTree>
    <p:extLst>
      <p:ext uri="{BB962C8B-B14F-4D97-AF65-F5344CB8AC3E}">
        <p14:creationId xmlns:p14="http://schemas.microsoft.com/office/powerpoint/2010/main" val="1628974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Arial" panose="020B0604020202020204" pitchFamily="34" charset="0"/>
              <a:buChar char="●"/>
              <a:tabLst>
                <a:tab pos="685800" algn="l"/>
              </a:tabLst>
            </a:pPr>
            <a:r>
              <a:rPr lang="en-US" sz="1200" dirty="0">
                <a:effectLst/>
                <a:latin typeface="Arial" panose="020B0604020202020204" pitchFamily="34" charset="0"/>
                <a:ea typeface="Arial" panose="020B0604020202020204" pitchFamily="34" charset="0"/>
                <a:cs typeface="Arial" panose="020B0604020202020204" pitchFamily="34" charset="0"/>
              </a:rPr>
              <a:t>But first, how do we know this?</a:t>
            </a:r>
          </a:p>
          <a:p>
            <a:pPr marL="342900" marR="0" lvl="0" indent="-342900">
              <a:spcBef>
                <a:spcPts val="0"/>
              </a:spcBef>
              <a:spcAft>
                <a:spcPts val="0"/>
              </a:spcAft>
              <a:buFont typeface="Arial" panose="020B0604020202020204" pitchFamily="34" charset="0"/>
              <a:buChar char="●"/>
              <a:tabLst>
                <a:tab pos="685800" algn="l"/>
              </a:tabLst>
            </a:pPr>
            <a:r>
              <a:rPr lang="en-US" sz="1200" dirty="0">
                <a:effectLst/>
                <a:latin typeface="Arial" panose="020B0604020202020204" pitchFamily="34" charset="0"/>
                <a:ea typeface="Arial" panose="020B0604020202020204" pitchFamily="34" charset="0"/>
                <a:cs typeface="Arial" panose="020B0604020202020204" pitchFamily="34" charset="0"/>
              </a:rPr>
              <a:t>We’re going to share critical insights drawn from the Alliance for Lifetime Income’s investor studies over the last few years.</a:t>
            </a:r>
          </a:p>
          <a:p>
            <a:pPr marL="342900" marR="0" lvl="0" indent="-342900">
              <a:spcBef>
                <a:spcPts val="0"/>
              </a:spcBef>
              <a:spcAft>
                <a:spcPts val="0"/>
              </a:spcAft>
              <a:buFont typeface="Arial" panose="020B0604020202020204" pitchFamily="34" charset="0"/>
              <a:buChar char="●"/>
              <a:tabLst>
                <a:tab pos="685800" algn="l"/>
              </a:tabLst>
            </a:pPr>
            <a:r>
              <a:rPr lang="en-US" sz="1200" dirty="0">
                <a:effectLst/>
                <a:latin typeface="Arial" panose="020B0604020202020204" pitchFamily="34" charset="0"/>
                <a:ea typeface="Arial" panose="020B0604020202020204" pitchFamily="34" charset="0"/>
                <a:cs typeface="Arial" panose="020B0604020202020204" pitchFamily="34" charset="0"/>
              </a:rPr>
              <a:t>We’ve conducted numerous research initiatives</a:t>
            </a:r>
          </a:p>
          <a:p>
            <a:pPr marL="342900" marR="0" lvl="0" indent="-342900">
              <a:spcBef>
                <a:spcPts val="0"/>
              </a:spcBef>
              <a:spcAft>
                <a:spcPts val="0"/>
              </a:spcAft>
              <a:buFont typeface="Arial" panose="020B0604020202020204" pitchFamily="34" charset="0"/>
              <a:buChar char="●"/>
              <a:tabLst>
                <a:tab pos="685800" algn="l"/>
              </a:tabLst>
            </a:pPr>
            <a:r>
              <a:rPr lang="en-US" sz="1200" dirty="0">
                <a:effectLst/>
                <a:latin typeface="Arial" panose="020B0604020202020204" pitchFamily="34" charset="0"/>
                <a:ea typeface="Arial" panose="020B0604020202020204" pitchFamily="34" charset="0"/>
                <a:cs typeface="Arial" panose="020B0604020202020204" pitchFamily="34" charset="0"/>
              </a:rPr>
              <a:t>Our target audiences have been pre-retirees and retirees from 55 to 70 with investable assets over $100K </a:t>
            </a:r>
          </a:p>
          <a:p>
            <a:pPr marL="342900" marR="0" lvl="0" indent="-342900">
              <a:spcBef>
                <a:spcPts val="0"/>
              </a:spcBef>
              <a:spcAft>
                <a:spcPts val="0"/>
              </a:spcAft>
              <a:buFont typeface="Arial" panose="020B0604020202020204" pitchFamily="34" charset="0"/>
              <a:buChar char="●"/>
              <a:tabLst>
                <a:tab pos="685800" algn="l"/>
              </a:tabLst>
            </a:pPr>
            <a:r>
              <a:rPr lang="en-US" sz="1200" dirty="0">
                <a:effectLst/>
                <a:latin typeface="Arial" panose="020B0604020202020204" pitchFamily="34" charset="0"/>
                <a:ea typeface="Arial" panose="020B0604020202020204" pitchFamily="34" charset="0"/>
                <a:cs typeface="Arial" panose="020B0604020202020204" pitchFamily="34" charset="0"/>
              </a:rPr>
              <a:t>Here are three main questions that guided some of the research </a:t>
            </a:r>
          </a:p>
          <a:p>
            <a:pPr marL="800100" marR="0" lvl="1" indent="-342900">
              <a:spcBef>
                <a:spcPts val="0"/>
              </a:spcBef>
              <a:spcAft>
                <a:spcPts val="0"/>
              </a:spcAft>
              <a:buFont typeface="Arial" panose="020B0604020202020204" pitchFamily="34" charset="0"/>
              <a:buChar char="●"/>
              <a:tabLst>
                <a:tab pos="685800" algn="l"/>
              </a:tabLst>
            </a:pPr>
            <a:r>
              <a:rPr lang="en-US" sz="1200" dirty="0">
                <a:effectLst/>
                <a:latin typeface="Arial" panose="020B0604020202020204" pitchFamily="34" charset="0"/>
                <a:ea typeface="Arial" panose="020B0604020202020204" pitchFamily="34" charset="0"/>
                <a:cs typeface="Arial" panose="020B0604020202020204" pitchFamily="34" charset="0"/>
              </a:rPr>
              <a:t>What motivates consumers to make decisions about retirement?</a:t>
            </a:r>
          </a:p>
          <a:p>
            <a:pPr marL="800100" marR="0" lvl="1" indent="-342900">
              <a:spcBef>
                <a:spcPts val="0"/>
              </a:spcBef>
              <a:spcAft>
                <a:spcPts val="0"/>
              </a:spcAft>
              <a:buFont typeface="Arial" panose="020B0604020202020204" pitchFamily="34" charset="0"/>
              <a:buChar char="●"/>
              <a:tabLst>
                <a:tab pos="685800" algn="l"/>
              </a:tabLst>
            </a:pPr>
            <a:r>
              <a:rPr lang="en-US" sz="1200" dirty="0">
                <a:effectLst/>
                <a:latin typeface="Arial" panose="020B0604020202020204" pitchFamily="34" charset="0"/>
                <a:ea typeface="Arial" panose="020B0604020202020204" pitchFamily="34" charset="0"/>
                <a:cs typeface="Arial" panose="020B0604020202020204" pitchFamily="34" charset="0"/>
              </a:rPr>
              <a:t>How to talk to consumers given their unique personalities and decision-making styles?</a:t>
            </a:r>
          </a:p>
          <a:p>
            <a:pPr marL="800100" marR="0" lvl="1" indent="-342900">
              <a:spcBef>
                <a:spcPts val="0"/>
              </a:spcBef>
              <a:spcAft>
                <a:spcPts val="0"/>
              </a:spcAft>
              <a:buFont typeface="Arial" panose="020B0604020202020204" pitchFamily="34" charset="0"/>
              <a:buChar char="●"/>
              <a:tabLst>
                <a:tab pos="685800" algn="l"/>
              </a:tabLst>
            </a:pPr>
            <a:r>
              <a:rPr lang="en-US" sz="1200" dirty="0">
                <a:effectLst/>
                <a:latin typeface="Arial" panose="020B0604020202020204" pitchFamily="34" charset="0"/>
                <a:ea typeface="Arial" panose="020B0604020202020204" pitchFamily="34" charset="0"/>
                <a:cs typeface="Arial" panose="020B0604020202020204" pitchFamily="34" charset="0"/>
              </a:rPr>
              <a:t>And How to improve industry language when describing investment and savings solutions?  </a:t>
            </a:r>
          </a:p>
          <a:p>
            <a:pPr marL="800100" marR="0" lvl="1" indent="-342900">
              <a:spcBef>
                <a:spcPts val="0"/>
              </a:spcBef>
              <a:spcAft>
                <a:spcPts val="0"/>
              </a:spcAft>
              <a:buFont typeface="Arial" panose="020B0604020202020204" pitchFamily="34" charset="0"/>
              <a:buChar char="●"/>
              <a:tabLst>
                <a:tab pos="685800" algn="l"/>
              </a:tabLst>
            </a:pPr>
            <a:endParaRPr lang="en-US" sz="1200" dirty="0">
              <a:effectLst/>
              <a:latin typeface="Arial" panose="020B0604020202020204" pitchFamily="34" charset="0"/>
              <a:ea typeface="Arial" panose="020B0604020202020204" pitchFamily="34" charset="0"/>
              <a:cs typeface="Arial" panose="020B0604020202020204" pitchFamily="34" charset="0"/>
            </a:endParaRPr>
          </a:p>
          <a:p>
            <a:pPr marL="342900" marR="0" lvl="0" indent="-342900">
              <a:spcBef>
                <a:spcPts val="0"/>
              </a:spcBef>
              <a:spcAft>
                <a:spcPts val="0"/>
              </a:spcAft>
              <a:buFont typeface="Arial" panose="020B0604020202020204" pitchFamily="34" charset="0"/>
              <a:buChar char="●"/>
              <a:tabLst>
                <a:tab pos="685800" algn="l"/>
              </a:tabLst>
            </a:pPr>
            <a:r>
              <a:rPr lang="en-US" sz="1200" dirty="0">
                <a:effectLst/>
                <a:latin typeface="Arial" panose="020B0604020202020204" pitchFamily="34" charset="0"/>
                <a:ea typeface="Arial" panose="020B0604020202020204" pitchFamily="34" charset="0"/>
                <a:cs typeface="Arial" panose="020B0604020202020204" pitchFamily="34" charset="0"/>
              </a:rPr>
              <a:t>Together, our results and recommendations amount to what you’ll see today as we introduce you to the New Client Conversation </a:t>
            </a:r>
          </a:p>
          <a:p>
            <a:pPr marL="342900" marR="0" lvl="0" indent="-342900">
              <a:spcBef>
                <a:spcPts val="0"/>
              </a:spcBef>
              <a:spcAft>
                <a:spcPts val="0"/>
              </a:spcAft>
              <a:buFont typeface="Arial" panose="020B0604020202020204" pitchFamily="34" charset="0"/>
              <a:buChar char="●"/>
              <a:tabLst>
                <a:tab pos="685800" algn="l"/>
              </a:tabLst>
            </a:pPr>
            <a:r>
              <a:rPr lang="en-US" sz="1200" dirty="0">
                <a:effectLst/>
                <a:latin typeface="Arial" panose="020B0604020202020204" pitchFamily="34" charset="0"/>
                <a:ea typeface="Arial" panose="020B0604020202020204" pitchFamily="34" charset="0"/>
                <a:cs typeface="Arial" panose="020B0604020202020204" pitchFamily="34" charset="0"/>
              </a:rPr>
              <a:t>And it starts with our first key …and Mike Harris will come on now to discuss this part.</a:t>
            </a:r>
          </a:p>
        </p:txBody>
      </p:sp>
      <p:sp>
        <p:nvSpPr>
          <p:cNvPr id="4" name="Slide Number Placeholder 3"/>
          <p:cNvSpPr>
            <a:spLocks noGrp="1"/>
          </p:cNvSpPr>
          <p:nvPr>
            <p:ph type="sldNum" sz="quarter" idx="5"/>
          </p:nvPr>
        </p:nvSpPr>
        <p:spPr/>
        <p:txBody>
          <a:bodyPr/>
          <a:lstStyle/>
          <a:p>
            <a:fld id="{65BA3803-9E58-324D-8016-112D40B128B1}" type="slidenum">
              <a:rPr lang="en-US" smtClean="0"/>
              <a:t>7</a:t>
            </a:fld>
            <a:endParaRPr lang="en-US" dirty="0"/>
          </a:p>
        </p:txBody>
      </p:sp>
    </p:spTree>
    <p:extLst>
      <p:ext uri="{BB962C8B-B14F-4D97-AF65-F5344CB8AC3E}">
        <p14:creationId xmlns:p14="http://schemas.microsoft.com/office/powerpoint/2010/main" val="19752035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Ground your retirement conversations in “Financial Security”,  then discuss client’s’ </a:t>
            </a:r>
            <a:r>
              <a:rPr lang="en-US" sz="1200" u="sng" dirty="0">
                <a:effectLst/>
                <a:latin typeface="Arial" panose="020B0604020202020204" pitchFamily="34" charset="0"/>
                <a:ea typeface="Arial" panose="020B0604020202020204" pitchFamily="34" charset="0"/>
              </a:rPr>
              <a:t>Values</a:t>
            </a:r>
            <a:r>
              <a:rPr lang="en-US" sz="1200" dirty="0">
                <a:effectLst/>
                <a:latin typeface="Arial" panose="020B0604020202020204" pitchFamily="34" charset="0"/>
                <a:ea typeface="Arial" panose="020B0604020202020204" pitchFamily="34" charset="0"/>
              </a:rPr>
              <a:t> and </a:t>
            </a:r>
            <a:r>
              <a:rPr lang="en-US" sz="1200" u="sng" dirty="0">
                <a:effectLst/>
                <a:latin typeface="Arial" panose="020B0604020202020204" pitchFamily="34" charset="0"/>
                <a:ea typeface="Arial" panose="020B0604020202020204" pitchFamily="34" charset="0"/>
              </a:rPr>
              <a:t>Emotions</a:t>
            </a:r>
            <a:r>
              <a:rPr lang="en-US" sz="1200" dirty="0">
                <a:effectLst/>
                <a:latin typeface="Arial" panose="020B0604020202020204" pitchFamily="34" charset="0"/>
                <a:ea typeface="Arial" panose="020B0604020202020204" pitchFamily="34" charset="0"/>
              </a:rPr>
              <a:t> BEFORE moving on to </a:t>
            </a:r>
            <a:r>
              <a:rPr lang="en-US" sz="1200" u="sng" dirty="0">
                <a:effectLst/>
                <a:latin typeface="Arial" panose="020B0604020202020204" pitchFamily="34" charset="0"/>
                <a:ea typeface="Arial" panose="020B0604020202020204" pitchFamily="34" charset="0"/>
              </a:rPr>
              <a:t>Benefits</a:t>
            </a:r>
            <a:r>
              <a:rPr lang="en-US" sz="1200" dirty="0">
                <a:effectLst/>
                <a:latin typeface="Arial" panose="020B0604020202020204" pitchFamily="34" charset="0"/>
                <a:ea typeface="Arial" panose="020B0604020202020204" pitchFamily="34" charset="0"/>
              </a:rPr>
              <a:t> and </a:t>
            </a:r>
            <a:r>
              <a:rPr lang="en-US" sz="1200" u="sng" dirty="0">
                <a:effectLst/>
                <a:latin typeface="Arial" panose="020B0604020202020204" pitchFamily="34" charset="0"/>
                <a:ea typeface="Arial" panose="020B0604020202020204" pitchFamily="34" charset="0"/>
              </a:rPr>
              <a:t>Features</a:t>
            </a:r>
            <a:r>
              <a:rPr lang="en-US" sz="1200" dirty="0">
                <a:effectLst/>
                <a:latin typeface="Arial" panose="020B0604020202020204" pitchFamily="34" charset="0"/>
                <a:ea typeface="Arial" panose="020B0604020202020204" pitchFamily="34" charset="0"/>
              </a:rPr>
              <a:t>.</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Let’s briefly address the last part here, because it’s so familiar.</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 importance of benefits and features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We’ve always heard about this pairing and it’s still important.</a:t>
            </a:r>
          </a:p>
        </p:txBody>
      </p:sp>
      <p:sp>
        <p:nvSpPr>
          <p:cNvPr id="4" name="Slide Number Placeholder 3"/>
          <p:cNvSpPr>
            <a:spLocks noGrp="1"/>
          </p:cNvSpPr>
          <p:nvPr>
            <p:ph type="sldNum" sz="quarter" idx="10"/>
          </p:nvPr>
        </p:nvSpPr>
        <p:spPr/>
        <p:txBody>
          <a:bodyPr/>
          <a:lstStyle/>
          <a:p>
            <a:fld id="{65BA3803-9E58-324D-8016-112D40B128B1}" type="slidenum">
              <a:rPr lang="en-US" smtClean="0"/>
              <a:t>8</a:t>
            </a:fld>
            <a:endParaRPr lang="en-US" dirty="0"/>
          </a:p>
        </p:txBody>
      </p:sp>
    </p:spTree>
    <p:extLst>
      <p:ext uri="{BB962C8B-B14F-4D97-AF65-F5344CB8AC3E}">
        <p14:creationId xmlns:p14="http://schemas.microsoft.com/office/powerpoint/2010/main" val="621673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You may have been told in training sessions over the years that when you're talking to consumers it's all about benefits and features.  </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But starting with benefits and features is actually starting the conversation in middle.</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How do we know this…?</a:t>
            </a:r>
          </a:p>
          <a:p>
            <a:pPr marL="342900" marR="0" lvl="0" indent="-342900">
              <a:spcBef>
                <a:spcPts val="0"/>
              </a:spcBef>
              <a:spcAft>
                <a:spcPts val="0"/>
              </a:spcAft>
              <a:buFont typeface="Symbol" pitchFamily="2" charset="2"/>
              <a:buChar char=""/>
            </a:pPr>
            <a:r>
              <a:rPr lang="en-US" sz="1200" dirty="0">
                <a:effectLst/>
                <a:latin typeface="Arial" panose="020B0604020202020204" pitchFamily="34" charset="0"/>
                <a:ea typeface="Arial" panose="020B0604020202020204" pitchFamily="34" charset="0"/>
              </a:rPr>
              <a:t>The Alliance of Lifetime Income research….</a:t>
            </a:r>
          </a:p>
        </p:txBody>
      </p:sp>
      <p:sp>
        <p:nvSpPr>
          <p:cNvPr id="4" name="Slide Number Placeholder 3"/>
          <p:cNvSpPr>
            <a:spLocks noGrp="1"/>
          </p:cNvSpPr>
          <p:nvPr>
            <p:ph type="sldNum" sz="quarter" idx="5"/>
          </p:nvPr>
        </p:nvSpPr>
        <p:spPr/>
        <p:txBody>
          <a:bodyPr/>
          <a:lstStyle/>
          <a:p>
            <a:fld id="{65BA3803-9E58-324D-8016-112D40B128B1}" type="slidenum">
              <a:rPr lang="en-US" smtClean="0"/>
              <a:t>9</a:t>
            </a:fld>
            <a:endParaRPr lang="en-US" dirty="0"/>
          </a:p>
        </p:txBody>
      </p:sp>
    </p:spTree>
    <p:extLst>
      <p:ext uri="{BB962C8B-B14F-4D97-AF65-F5344CB8AC3E}">
        <p14:creationId xmlns:p14="http://schemas.microsoft.com/office/powerpoint/2010/main" val="2848164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Date Placeholder 10"/>
          <p:cNvSpPr>
            <a:spLocks noGrp="1"/>
          </p:cNvSpPr>
          <p:nvPr>
            <p:ph type="dt" sz="half" idx="10"/>
          </p:nvPr>
        </p:nvSpPr>
        <p:spPr/>
        <p:txBody>
          <a:bodyPr/>
          <a:lstStyle/>
          <a:p>
            <a:fld id="{F32CC27D-7499-42A4-A89D-E8EBE5F6880D}" type="datetime1">
              <a:rPr lang="en-US" smtClean="0">
                <a:solidFill>
                  <a:prstClr val="black">
                    <a:tint val="75000"/>
                  </a:prstClr>
                </a:solidFill>
              </a:rPr>
              <a:t>10/27/2022</a:t>
            </a:fld>
            <a:endParaRPr lang="en-US" dirty="0">
              <a:solidFill>
                <a:prstClr val="black">
                  <a:tint val="75000"/>
                </a:prstClr>
              </a:solidFill>
            </a:endParaRPr>
          </a:p>
        </p:txBody>
      </p:sp>
      <p:sp>
        <p:nvSpPr>
          <p:cNvPr id="12" name="Footer Placeholder 11"/>
          <p:cNvSpPr>
            <a:spLocks noGrp="1"/>
          </p:cNvSpPr>
          <p:nvPr>
            <p:ph type="ftr" sz="quarter" idx="11"/>
          </p:nvPr>
        </p:nvSpPr>
        <p:spPr/>
        <p:txBody>
          <a:bodyPr/>
          <a:lstStyle/>
          <a:p>
            <a:endParaRPr lang="en-US" dirty="0">
              <a:solidFill>
                <a:prstClr val="black">
                  <a:tint val="75000"/>
                </a:prstClr>
              </a:solidFill>
            </a:endParaRPr>
          </a:p>
        </p:txBody>
      </p:sp>
      <p:sp>
        <p:nvSpPr>
          <p:cNvPr id="13" name="Slide Number Placeholder 12"/>
          <p:cNvSpPr>
            <a:spLocks noGrp="1"/>
          </p:cNvSpPr>
          <p:nvPr>
            <p:ph type="sldNum" sz="quarter" idx="12"/>
          </p:nvPr>
        </p:nvSpPr>
        <p:spPr/>
        <p:txBody>
          <a:bodyPr/>
          <a:lstStyle/>
          <a:p>
            <a:fld id="{3D8138E6-F899-42D1-B540-BF0F4C16EA81}" type="slidenum">
              <a:rPr lang="en-US" smtClean="0"/>
              <a:pPr/>
              <a:t>‹#›</a:t>
            </a:fld>
            <a:endParaRPr lang="en-US" dirty="0"/>
          </a:p>
        </p:txBody>
      </p:sp>
    </p:spTree>
    <p:extLst>
      <p:ext uri="{BB962C8B-B14F-4D97-AF65-F5344CB8AC3E}">
        <p14:creationId xmlns:p14="http://schemas.microsoft.com/office/powerpoint/2010/main" val="2998587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1A798B-2B6D-42C8-A361-18ECBBB688B3}" type="datetime1">
              <a:rPr lang="en-US" smtClean="0">
                <a:solidFill>
                  <a:prstClr val="black">
                    <a:tint val="75000"/>
                  </a:prstClr>
                </a:solidFill>
              </a:rPr>
              <a:t>10/27/2022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D8138E6-F899-42D1-B540-BF0F4C16EA8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283500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2D71B1-4002-422B-A864-318A6B6DBDB4}" type="datetime1">
              <a:rPr lang="en-US" smtClean="0">
                <a:solidFill>
                  <a:prstClr val="black">
                    <a:tint val="75000"/>
                  </a:prstClr>
                </a:solidFill>
              </a:rPr>
              <a:t>10/27/2022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D8138E6-F899-42D1-B540-BF0F4C16EA8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14306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5C08BB-0E92-428A-A04D-439505ED9324}" type="datetime1">
              <a:rPr lang="en-US" smtClean="0">
                <a:solidFill>
                  <a:prstClr val="black">
                    <a:tint val="75000"/>
                  </a:prstClr>
                </a:solidFill>
              </a:rPr>
              <a:t>10/27/2022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D8138E6-F899-42D1-B540-BF0F4C16EA81}" type="slidenum">
              <a:rPr lang="en-US" smtClean="0"/>
              <a:pPr/>
              <a:t>‹#›</a:t>
            </a:fld>
            <a:endParaRPr lang="en-US" dirty="0"/>
          </a:p>
        </p:txBody>
      </p:sp>
    </p:spTree>
    <p:extLst>
      <p:ext uri="{BB962C8B-B14F-4D97-AF65-F5344CB8AC3E}">
        <p14:creationId xmlns:p14="http://schemas.microsoft.com/office/powerpoint/2010/main" val="1632580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CADC6E-297A-43DD-A5CE-DBCCB5681DC6}" type="datetime1">
              <a:rPr lang="en-US" smtClean="0">
                <a:solidFill>
                  <a:prstClr val="black">
                    <a:tint val="75000"/>
                  </a:prstClr>
                </a:solidFill>
              </a:rPr>
              <a:t>10/27/2022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Tree>
    <p:extLst>
      <p:ext uri="{BB962C8B-B14F-4D97-AF65-F5344CB8AC3E}">
        <p14:creationId xmlns:p14="http://schemas.microsoft.com/office/powerpoint/2010/main" val="5034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6F38A97-A15B-4677-92BE-0996E4A7E17D}" type="datetime1">
              <a:rPr lang="en-US" smtClean="0">
                <a:solidFill>
                  <a:prstClr val="black">
                    <a:tint val="75000"/>
                  </a:prstClr>
                </a:solidFill>
              </a:rPr>
              <a:t>10/27/2022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D8138E6-F899-42D1-B540-BF0F4C16EA8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59207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03E920A-115A-4EF1-B4A4-E743678ECC75}" type="datetime1">
              <a:rPr lang="en-US" smtClean="0">
                <a:solidFill>
                  <a:prstClr val="black">
                    <a:tint val="75000"/>
                  </a:prstClr>
                </a:solidFill>
              </a:rPr>
              <a:t>10/27/2022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3D8138E6-F899-42D1-B540-BF0F4C16EA8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573061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371E8F60-1BB7-483C-BEB3-64790E97F827}" type="datetime1">
              <a:rPr lang="en-US" smtClean="0">
                <a:solidFill>
                  <a:prstClr val="black">
                    <a:tint val="75000"/>
                  </a:prstClr>
                </a:solidFill>
              </a:rPr>
              <a:t>10/27/2022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3D8138E6-F899-42D1-B540-BF0F4C16EA8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36210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52EC24-5C34-4966-9D72-2B8EC7F8BF43}" type="datetime1">
              <a:rPr lang="en-US" smtClean="0">
                <a:solidFill>
                  <a:prstClr val="black">
                    <a:tint val="75000"/>
                  </a:prstClr>
                </a:solidFill>
              </a:rPr>
              <a:t>10/27/2022</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a:xfrm>
            <a:off x="11615928" y="129018"/>
            <a:ext cx="576072" cy="365125"/>
          </a:xfrm>
        </p:spPr>
        <p:txBody>
          <a:bodyPr/>
          <a:lstStyle/>
          <a:p>
            <a:fld id="{3D8138E6-F899-42D1-B540-BF0F4C16EA81}" type="slidenum">
              <a:rPr lang="en-US" smtClean="0"/>
              <a:pPr/>
              <a:t>‹#›</a:t>
            </a:fld>
            <a:endParaRPr lang="en-US" dirty="0"/>
          </a:p>
        </p:txBody>
      </p:sp>
    </p:spTree>
    <p:extLst>
      <p:ext uri="{BB962C8B-B14F-4D97-AF65-F5344CB8AC3E}">
        <p14:creationId xmlns:p14="http://schemas.microsoft.com/office/powerpoint/2010/main" val="193391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6263A2A-E25D-46E1-9623-93A50E687366}" type="datetime1">
              <a:rPr lang="en-US" smtClean="0">
                <a:solidFill>
                  <a:prstClr val="black">
                    <a:tint val="75000"/>
                  </a:prstClr>
                </a:solidFill>
              </a:rPr>
              <a:t>10/27/2022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D8138E6-F899-42D1-B540-BF0F4C16EA8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218858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59E83F3-6D82-4931-BC2A-95664CFCCBFC}" type="datetime1">
              <a:rPr lang="en-US" smtClean="0">
                <a:solidFill>
                  <a:prstClr val="black">
                    <a:tint val="75000"/>
                  </a:prstClr>
                </a:solidFill>
              </a:rPr>
              <a:t>10/27/2022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D8138E6-F899-42D1-B540-BF0F4C16EA8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95866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extLst>
              <a:ext uri="{28A0092B-C50C-407E-A947-70E740481C1C}">
                <a14:useLocalDpi xmlns:a14="http://schemas.microsoft.com/office/drawing/2010/main"/>
              </a:ext>
            </a:extLst>
          </a:blip>
          <a:srcRect/>
          <a:stretch/>
        </p:blipFill>
        <p:spPr>
          <a:xfrm>
            <a:off x="0" y="0"/>
            <a:ext cx="12192000" cy="6858000"/>
          </a:xfrm>
          <a:prstGeom prst="rect">
            <a:avLst/>
          </a:prstGeom>
          <a:blipFill>
            <a:blip r:embed="rId14">
              <a:alphaModFix amt="0"/>
            </a:blip>
            <a:tile tx="0" ty="0" sx="100000" sy="100000" flip="none" algn="tl"/>
          </a:blipFill>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bg1"/>
                </a:solidFill>
                <a:latin typeface="Barlow Condensed" pitchFamily="2" charset="77"/>
              </a:defRPr>
            </a:lvl1pPr>
          </a:lstStyle>
          <a:p>
            <a:fld id="{F32CC27D-7499-42A4-A89D-E8EBE5F6880D}" type="datetime1">
              <a:rPr lang="en-US" smtClean="0"/>
              <a:pPr/>
              <a:t>10/27/2022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bg1"/>
                </a:solidFill>
                <a:latin typeface="Barlow Condensed" pitchFamily="2" charset="77"/>
              </a:defRPr>
            </a:lvl1pPr>
          </a:lstStyle>
          <a:p>
            <a:endParaRPr lang="en-US" dirty="0"/>
          </a:p>
        </p:txBody>
      </p:sp>
      <p:sp>
        <p:nvSpPr>
          <p:cNvPr id="6" name="Slide Number Placeholder 5"/>
          <p:cNvSpPr>
            <a:spLocks noGrp="1"/>
          </p:cNvSpPr>
          <p:nvPr>
            <p:ph type="sldNum" sz="quarter" idx="4"/>
          </p:nvPr>
        </p:nvSpPr>
        <p:spPr>
          <a:xfrm>
            <a:off x="11615928" y="128016"/>
            <a:ext cx="576072" cy="365125"/>
          </a:xfrm>
          <a:prstGeom prst="rect">
            <a:avLst/>
          </a:prstGeom>
        </p:spPr>
        <p:txBody>
          <a:bodyPr vert="horz" lIns="91440" tIns="45720" rIns="91440" bIns="45720" rtlCol="0" anchor="ctr"/>
          <a:lstStyle>
            <a:lvl1pPr algn="ctr">
              <a:defRPr sz="2000" b="0" i="0">
                <a:solidFill>
                  <a:schemeClr val="bg1"/>
                </a:solidFill>
                <a:latin typeface="Barlow Condensed" pitchFamily="2" charset="77"/>
              </a:defRPr>
            </a:lvl1pPr>
          </a:lstStyle>
          <a:p>
            <a:fld id="{3D8138E6-F899-42D1-B540-BF0F4C16EA81}" type="slidenum">
              <a:rPr lang="en-US" smtClean="0"/>
              <a:pPr/>
              <a:t>‹#›</a:t>
            </a:fld>
            <a:endParaRPr lang="en-US" dirty="0"/>
          </a:p>
        </p:txBody>
      </p:sp>
      <p:sp>
        <p:nvSpPr>
          <p:cNvPr id="9" name="TextBox 8">
            <a:extLst>
              <a:ext uri="{FF2B5EF4-FFF2-40B4-BE49-F238E27FC236}">
                <a16:creationId xmlns:a16="http://schemas.microsoft.com/office/drawing/2014/main" id="{C6C7D871-53E9-5481-7CCE-BD2760752BF4}"/>
              </a:ext>
            </a:extLst>
          </p:cNvPr>
          <p:cNvSpPr txBox="1"/>
          <p:nvPr userDrawn="1"/>
        </p:nvSpPr>
        <p:spPr>
          <a:xfrm>
            <a:off x="-6350000" y="-6350000"/>
            <a:ext cx="12700" cy="369332"/>
          </a:xfrm>
          <a:prstGeom prst="rect">
            <a:avLst/>
          </a:prstGeom>
          <a:noFill/>
        </p:spPr>
        <p:txBody>
          <a:bodyPr vert="horz" rtlCol="0">
            <a:spAutoFit/>
          </a:bodyPr>
          <a:lstStyle/>
          <a:p>
            <a:endParaRPr lang="en-US">
              <a:latin typeface="Arial" panose="020B0604020202020204" pitchFamily="34" charset="0"/>
            </a:endParaRPr>
          </a:p>
        </p:txBody>
      </p:sp>
      <p:sp>
        <p:nvSpPr>
          <p:cNvPr id="10" name="TextBox 9">
            <a:extLst>
              <a:ext uri="{FF2B5EF4-FFF2-40B4-BE49-F238E27FC236}">
                <a16:creationId xmlns:a16="http://schemas.microsoft.com/office/drawing/2014/main" id="{431A94E1-A8D8-8230-201C-34F56C2BB53B}"/>
              </a:ext>
            </a:extLst>
          </p:cNvPr>
          <p:cNvSpPr txBox="1"/>
          <p:nvPr userDrawn="1"/>
        </p:nvSpPr>
        <p:spPr>
          <a:xfrm>
            <a:off x="-6350000" y="-6350000"/>
            <a:ext cx="12700" cy="369332"/>
          </a:xfrm>
          <a:prstGeom prst="rect">
            <a:avLst/>
          </a:prstGeom>
          <a:noFill/>
        </p:spPr>
        <p:txBody>
          <a:bodyPr vert="horz" rtlCol="0">
            <a:spAutoFit/>
          </a:bodyPr>
          <a:lstStyle/>
          <a:p>
            <a:endParaRPr lang="en-US">
              <a:latin typeface="Barlow Condensed" panose="00000506000000000000" pitchFamily="2" charset="0"/>
            </a:endParaRPr>
          </a:p>
        </p:txBody>
      </p:sp>
    </p:spTree>
    <p:extLst>
      <p:ext uri="{BB962C8B-B14F-4D97-AF65-F5344CB8AC3E}">
        <p14:creationId xmlns:p14="http://schemas.microsoft.com/office/powerpoint/2010/main" val="34408906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Barlow Condense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Barlow Condensed"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Barlow Condense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Barlow Condensed"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Barlow Condensed"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3" Type="http://schemas.openxmlformats.org/officeDocument/2006/relationships/image" Target="../media/image12.emf"/><Relationship Id="rId7" Type="http://schemas.openxmlformats.org/officeDocument/2006/relationships/image" Target="../media/image16.png"/><Relationship Id="rId12" Type="http://schemas.openxmlformats.org/officeDocument/2006/relationships/image" Target="../media/image21.sv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5.emf"/><Relationship Id="rId11" Type="http://schemas.openxmlformats.org/officeDocument/2006/relationships/image" Target="../media/image20.png"/><Relationship Id="rId5" Type="http://schemas.openxmlformats.org/officeDocument/2006/relationships/image" Target="../media/image14.emf"/><Relationship Id="rId15" Type="http://schemas.openxmlformats.org/officeDocument/2006/relationships/image" Target="../media/image3.emf"/><Relationship Id="rId10" Type="http://schemas.openxmlformats.org/officeDocument/2006/relationships/image" Target="../media/image19.svg"/><Relationship Id="rId4" Type="http://schemas.openxmlformats.org/officeDocument/2006/relationships/image" Target="../media/image13.emf"/><Relationship Id="rId9" Type="http://schemas.openxmlformats.org/officeDocument/2006/relationships/image" Target="../media/image18.png"/><Relationship Id="rId14" Type="http://schemas.openxmlformats.org/officeDocument/2006/relationships/image" Target="../media/image23.svg"/></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emf"/><Relationship Id="rId4" Type="http://schemas.microsoft.com/office/2007/relationships/hdphoto" Target="../media/hdphoto5.wdp"/></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5.sv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5.emf"/><Relationship Id="rId3" Type="http://schemas.openxmlformats.org/officeDocument/2006/relationships/image" Target="../media/image26.emf"/><Relationship Id="rId7" Type="http://schemas.openxmlformats.org/officeDocument/2006/relationships/image" Target="../media/image29.png"/><Relationship Id="rId12" Type="http://schemas.openxmlformats.org/officeDocument/2006/relationships/image" Target="../media/image34.sv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8.sv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7.svg"/><Relationship Id="rId10" Type="http://schemas.openxmlformats.org/officeDocument/2006/relationships/image" Target="../media/image32.svg"/><Relationship Id="rId4" Type="http://schemas.openxmlformats.org/officeDocument/2006/relationships/image" Target="../media/image3.emf"/><Relationship Id="rId9" Type="http://schemas.openxmlformats.org/officeDocument/2006/relationships/image" Target="../media/image31.png"/><Relationship Id="rId1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emf"/><Relationship Id="rId4" Type="http://schemas.microsoft.com/office/2007/relationships/hdphoto" Target="../media/hdphoto6.wdp"/></Relationships>
</file>

<file path=ppt/slides/_rels/slide17.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6.emf"/><Relationship Id="rId7"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emf"/><Relationship Id="rId11" Type="http://schemas.openxmlformats.org/officeDocument/2006/relationships/image" Target="../media/image35.emf"/><Relationship Id="rId5" Type="http://schemas.openxmlformats.org/officeDocument/2006/relationships/image" Target="../media/image37.svg"/><Relationship Id="rId10" Type="http://schemas.openxmlformats.org/officeDocument/2006/relationships/image" Target="../media/image40.emf"/><Relationship Id="rId4" Type="http://schemas.openxmlformats.org/officeDocument/2006/relationships/image" Target="../media/image36.png"/><Relationship Id="rId9"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emf"/><Relationship Id="rId4" Type="http://schemas.microsoft.com/office/2007/relationships/hdphoto" Target="../media/hdphoto7.wdp"/></Relationships>
</file>

<file path=ppt/slides/_rels/slide19.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43.png"/><Relationship Id="rId3" Type="http://schemas.openxmlformats.org/officeDocument/2006/relationships/image" Target="../media/image26.emf"/><Relationship Id="rId7" Type="http://schemas.openxmlformats.org/officeDocument/2006/relationships/image" Target="../media/image33.png"/><Relationship Id="rId12" Type="http://schemas.openxmlformats.org/officeDocument/2006/relationships/image" Target="../media/image28.svg"/><Relationship Id="rId2" Type="http://schemas.openxmlformats.org/officeDocument/2006/relationships/notesSlide" Target="../notesSlides/notesSlide19.xml"/><Relationship Id="rId16" Type="http://schemas.openxmlformats.org/officeDocument/2006/relationships/image" Target="../media/image46.svg"/><Relationship Id="rId1" Type="http://schemas.openxmlformats.org/officeDocument/2006/relationships/slideLayout" Target="../slideLayouts/slideLayout2.xml"/><Relationship Id="rId6" Type="http://schemas.openxmlformats.org/officeDocument/2006/relationships/image" Target="../media/image3.emf"/><Relationship Id="rId11" Type="http://schemas.openxmlformats.org/officeDocument/2006/relationships/image" Target="../media/image27.png"/><Relationship Id="rId5" Type="http://schemas.openxmlformats.org/officeDocument/2006/relationships/image" Target="../media/image37.svg"/><Relationship Id="rId15" Type="http://schemas.openxmlformats.org/officeDocument/2006/relationships/image" Target="../media/image45.png"/><Relationship Id="rId10" Type="http://schemas.openxmlformats.org/officeDocument/2006/relationships/image" Target="../media/image42.emf"/><Relationship Id="rId4" Type="http://schemas.openxmlformats.org/officeDocument/2006/relationships/image" Target="../media/image36.png"/><Relationship Id="rId9" Type="http://schemas.openxmlformats.org/officeDocument/2006/relationships/image" Target="../media/image35.emf"/><Relationship Id="rId14" Type="http://schemas.openxmlformats.org/officeDocument/2006/relationships/image" Target="../media/image44.svg"/></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3.emf"/><Relationship Id="rId7" Type="http://schemas.openxmlformats.org/officeDocument/2006/relationships/image" Target="../media/image44.sv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8.svg"/><Relationship Id="rId4" Type="http://schemas.openxmlformats.org/officeDocument/2006/relationships/image" Target="../media/image47.png"/><Relationship Id="rId9" Type="http://schemas.openxmlformats.org/officeDocument/2006/relationships/image" Target="../media/image46.svg"/></Relationships>
</file>

<file path=ppt/slides/_rels/slide21.xml.rels><?xml version="1.0" encoding="UTF-8" standalone="yes"?>
<Relationships xmlns="http://schemas.openxmlformats.org/package/2006/relationships"><Relationship Id="rId8" Type="http://schemas.openxmlformats.org/officeDocument/2006/relationships/image" Target="../media/image3.emf"/><Relationship Id="rId13" Type="http://schemas.openxmlformats.org/officeDocument/2006/relationships/image" Target="../media/image45.pn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44.sv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43.png"/><Relationship Id="rId5" Type="http://schemas.openxmlformats.org/officeDocument/2006/relationships/diagramQuickStyle" Target="../diagrams/quickStyle2.xml"/><Relationship Id="rId10" Type="http://schemas.openxmlformats.org/officeDocument/2006/relationships/image" Target="../media/image48.svg"/><Relationship Id="rId4" Type="http://schemas.openxmlformats.org/officeDocument/2006/relationships/diagramLayout" Target="../diagrams/layout2.xml"/><Relationship Id="rId9" Type="http://schemas.openxmlformats.org/officeDocument/2006/relationships/image" Target="../media/image47.png"/><Relationship Id="rId14" Type="http://schemas.openxmlformats.org/officeDocument/2006/relationships/image" Target="../media/image46.svg"/></Relationships>
</file>

<file path=ppt/slides/_rels/slide2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59.png"/><Relationship Id="rId7" Type="http://schemas.openxmlformats.org/officeDocument/2006/relationships/image" Target="../media/image48.sv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7.png"/><Relationship Id="rId11" Type="http://schemas.openxmlformats.org/officeDocument/2006/relationships/image" Target="../media/image46.svg"/><Relationship Id="rId5" Type="http://schemas.openxmlformats.org/officeDocument/2006/relationships/image" Target="../media/image3.emf"/><Relationship Id="rId10" Type="http://schemas.openxmlformats.org/officeDocument/2006/relationships/image" Target="../media/image45.png"/><Relationship Id="rId4" Type="http://schemas.microsoft.com/office/2007/relationships/hdphoto" Target="../media/hdphoto8.wdp"/><Relationship Id="rId9" Type="http://schemas.openxmlformats.org/officeDocument/2006/relationships/image" Target="../media/image44.svg"/></Relationships>
</file>

<file path=ppt/slides/_rels/slide23.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3.emf"/><Relationship Id="rId7" Type="http://schemas.openxmlformats.org/officeDocument/2006/relationships/image" Target="../media/image63.sv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61.svg"/><Relationship Id="rId4" Type="http://schemas.openxmlformats.org/officeDocument/2006/relationships/image" Target="../media/image60.png"/><Relationship Id="rId9" Type="http://schemas.openxmlformats.org/officeDocument/2006/relationships/image" Target="../media/image65.svg"/></Relationships>
</file>

<file path=ppt/slides/_rels/slide24.xml.rels><?xml version="1.0" encoding="UTF-8" standalone="yes"?>
<Relationships xmlns="http://schemas.openxmlformats.org/package/2006/relationships"><Relationship Id="rId8" Type="http://schemas.openxmlformats.org/officeDocument/2006/relationships/image" Target="../media/image66.emf"/><Relationship Id="rId3" Type="http://schemas.openxmlformats.org/officeDocument/2006/relationships/image" Target="../media/image26.emf"/><Relationship Id="rId7" Type="http://schemas.openxmlformats.org/officeDocument/2006/relationships/image" Target="../media/image35.em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emf"/><Relationship Id="rId11" Type="http://schemas.openxmlformats.org/officeDocument/2006/relationships/image" Target="../media/image39.png"/><Relationship Id="rId5" Type="http://schemas.openxmlformats.org/officeDocument/2006/relationships/image" Target="../media/image37.svg"/><Relationship Id="rId10" Type="http://schemas.openxmlformats.org/officeDocument/2006/relationships/image" Target="../media/image34.svg"/><Relationship Id="rId4" Type="http://schemas.openxmlformats.org/officeDocument/2006/relationships/image" Target="../media/image36.png"/><Relationship Id="rId9"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68.svg"/><Relationship Id="rId4" Type="http://schemas.openxmlformats.org/officeDocument/2006/relationships/image" Target="../media/image67.png"/></Relationships>
</file>

<file path=ppt/slides/_rels/slide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68.svg"/><Relationship Id="rId4" Type="http://schemas.openxmlformats.org/officeDocument/2006/relationships/image" Target="../media/image67.png"/></Relationships>
</file>

<file path=ppt/slides/_rels/slide2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6.emf"/><Relationship Id="rId7" Type="http://schemas.openxmlformats.org/officeDocument/2006/relationships/image" Target="../media/image3.emf"/><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7.svg"/><Relationship Id="rId11" Type="http://schemas.openxmlformats.org/officeDocument/2006/relationships/image" Target="../media/image39.png"/><Relationship Id="rId5" Type="http://schemas.openxmlformats.org/officeDocument/2006/relationships/image" Target="../media/image36.png"/><Relationship Id="rId10" Type="http://schemas.openxmlformats.org/officeDocument/2006/relationships/image" Target="../media/image35.emf"/><Relationship Id="rId4" Type="http://schemas.openxmlformats.org/officeDocument/2006/relationships/image" Target="../media/image69.emf"/><Relationship Id="rId9" Type="http://schemas.openxmlformats.org/officeDocument/2006/relationships/image" Target="../media/image34.svg"/></Relationships>
</file>

<file path=ppt/slides/_rels/slide28.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image" Target="../media/image81.sv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80.png"/><Relationship Id="rId5" Type="http://schemas.openxmlformats.org/officeDocument/2006/relationships/diagramQuickStyle" Target="../diagrams/quickStyle3.xml"/><Relationship Id="rId10" Type="http://schemas.openxmlformats.org/officeDocument/2006/relationships/image" Target="../media/image79.svg"/><Relationship Id="rId4" Type="http://schemas.openxmlformats.org/officeDocument/2006/relationships/diagramLayout" Target="../diagrams/layout3.xml"/><Relationship Id="rId9" Type="http://schemas.openxmlformats.org/officeDocument/2006/relationships/image" Target="../media/image78.png"/></Relationships>
</file>

<file path=ppt/slides/_rels/slide29.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79.svg"/><Relationship Id="rId4" Type="http://schemas.openxmlformats.org/officeDocument/2006/relationships/diagramLayout" Target="../diagrams/layout4.xml"/><Relationship Id="rId9" Type="http://schemas.openxmlformats.org/officeDocument/2006/relationships/image" Target="../media/image78.png"/></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tiff"/></Relationships>
</file>

<file path=ppt/slides/_rels/slide30.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96.sv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image" Target="../media/image95.png"/><Relationship Id="rId5" Type="http://schemas.openxmlformats.org/officeDocument/2006/relationships/diagramQuickStyle" Target="../diagrams/quickStyle5.xml"/><Relationship Id="rId10" Type="http://schemas.openxmlformats.org/officeDocument/2006/relationships/image" Target="../media/image79.svg"/><Relationship Id="rId4" Type="http://schemas.openxmlformats.org/officeDocument/2006/relationships/diagramLayout" Target="../diagrams/layout5.xml"/><Relationship Id="rId9" Type="http://schemas.openxmlformats.org/officeDocument/2006/relationships/image" Target="../media/image78.png"/></Relationships>
</file>

<file path=ppt/slides/_rels/slide3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3.emf"/><Relationship Id="rId4" Type="http://schemas.microsoft.com/office/2007/relationships/hdphoto" Target="../media/hdphoto9.wdp"/></Relationships>
</file>

<file path=ppt/slides/_rels/slide3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99.png"/><Relationship Id="rId4" Type="http://schemas.openxmlformats.org/officeDocument/2006/relationships/image" Target="../media/image98.png"/></Relationships>
</file>

<file path=ppt/slides/_rels/slide3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25.sv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microsoft.com/office/2007/relationships/hdphoto" Target="../media/hdphoto10.wdp"/></Relationships>
</file>

<file path=ppt/slides/_rels/slide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microsoft.com/office/2007/relationships/hdphoto" Target="../media/hdphoto11.wdp"/><Relationship Id="rId4" Type="http://schemas.openxmlformats.org/officeDocument/2006/relationships/image" Target="../media/image101.png"/></Relationships>
</file>

<file path=ppt/slides/_rels/slide3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3.emf"/><Relationship Id="rId4" Type="http://schemas.microsoft.com/office/2007/relationships/hdphoto" Target="../media/hdphoto12.wdp"/></Relationships>
</file>

<file path=ppt/slides/_rels/slide38.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9.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1.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3.emf"/><Relationship Id="rId7" Type="http://schemas.openxmlformats.org/officeDocument/2006/relationships/image" Target="../media/image106.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105.png"/><Relationship Id="rId5" Type="http://schemas.openxmlformats.org/officeDocument/2006/relationships/image" Target="../media/image98.png"/><Relationship Id="rId4" Type="http://schemas.openxmlformats.org/officeDocument/2006/relationships/image" Target="../media/image104.png"/><Relationship Id="rId9" Type="http://schemas.openxmlformats.org/officeDocument/2006/relationships/image" Target="../media/image108.png"/></Relationships>
</file>

<file path=ppt/slides/_rels/slide4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25.sv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microsoft.com/office/2007/relationships/hdphoto" Target="../media/hdphoto13.wdp"/></Relationships>
</file>

<file path=ppt/slides/_rels/slide44.xml.rels><?xml version="1.0" encoding="UTF-8" standalone="yes"?>
<Relationships xmlns="http://schemas.openxmlformats.org/package/2006/relationships"><Relationship Id="rId8" Type="http://schemas.openxmlformats.org/officeDocument/2006/relationships/image" Target="../media/image110.png"/><Relationship Id="rId13" Type="http://schemas.openxmlformats.org/officeDocument/2006/relationships/image" Target="../media/image115.svg"/><Relationship Id="rId18" Type="http://schemas.openxmlformats.org/officeDocument/2006/relationships/image" Target="../media/image3.emf"/><Relationship Id="rId3" Type="http://schemas.openxmlformats.org/officeDocument/2006/relationships/diagramData" Target="../diagrams/data9.xml"/><Relationship Id="rId7" Type="http://schemas.microsoft.com/office/2007/relationships/diagramDrawing" Target="../diagrams/drawing9.xml"/><Relationship Id="rId12" Type="http://schemas.openxmlformats.org/officeDocument/2006/relationships/image" Target="../media/image114.png"/><Relationship Id="rId17" Type="http://schemas.openxmlformats.org/officeDocument/2006/relationships/image" Target="../media/image119.svg"/><Relationship Id="rId2" Type="http://schemas.openxmlformats.org/officeDocument/2006/relationships/notesSlide" Target="../notesSlides/notesSlide44.xml"/><Relationship Id="rId16" Type="http://schemas.openxmlformats.org/officeDocument/2006/relationships/image" Target="../media/image118.png"/><Relationship Id="rId1" Type="http://schemas.openxmlformats.org/officeDocument/2006/relationships/slideLayout" Target="../slideLayouts/slideLayout2.xml"/><Relationship Id="rId6" Type="http://schemas.openxmlformats.org/officeDocument/2006/relationships/diagramColors" Target="../diagrams/colors9.xml"/><Relationship Id="rId11" Type="http://schemas.openxmlformats.org/officeDocument/2006/relationships/image" Target="../media/image113.svg"/><Relationship Id="rId5" Type="http://schemas.openxmlformats.org/officeDocument/2006/relationships/diagramQuickStyle" Target="../diagrams/quickStyle9.xml"/><Relationship Id="rId15" Type="http://schemas.openxmlformats.org/officeDocument/2006/relationships/image" Target="../media/image117.svg"/><Relationship Id="rId10" Type="http://schemas.openxmlformats.org/officeDocument/2006/relationships/image" Target="../media/image112.png"/><Relationship Id="rId4" Type="http://schemas.openxmlformats.org/officeDocument/2006/relationships/diagramLayout" Target="../diagrams/layout9.xml"/><Relationship Id="rId9" Type="http://schemas.openxmlformats.org/officeDocument/2006/relationships/image" Target="../media/image111.svg"/><Relationship Id="rId14" Type="http://schemas.openxmlformats.org/officeDocument/2006/relationships/image" Target="../media/image116.png"/></Relationships>
</file>

<file path=ppt/slides/_rels/slide4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20.jpeg"/></Relationships>
</file>

<file path=ppt/slides/_rels/slide4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121.png"/></Relationships>
</file>

<file path=ppt/slides/_rels/slide48.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2.wdp"/></Relationships>
</file>

<file path=ppt/slides/_rels/slide50.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microsoft.com/office/2007/relationships/hdphoto" Target="../media/hdphoto14.wdp"/></Relationships>
</file>

<file path=ppt/slides/_rels/slide5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openxmlformats.org/officeDocument/2006/relationships/image" Target="../media/image117.svg"/><Relationship Id="rId13" Type="http://schemas.openxmlformats.org/officeDocument/2006/relationships/image" Target="../media/image112.png"/><Relationship Id="rId3" Type="http://schemas.openxmlformats.org/officeDocument/2006/relationships/image" Target="../media/image125.png"/><Relationship Id="rId7" Type="http://schemas.openxmlformats.org/officeDocument/2006/relationships/image" Target="../media/image116.png"/><Relationship Id="rId12" Type="http://schemas.openxmlformats.org/officeDocument/2006/relationships/image" Target="../media/image111.svg"/><Relationship Id="rId2" Type="http://schemas.openxmlformats.org/officeDocument/2006/relationships/notesSlide" Target="../notesSlides/notesSlide52.xml"/><Relationship Id="rId16" Type="http://schemas.openxmlformats.org/officeDocument/2006/relationships/image" Target="../media/image119.svg"/><Relationship Id="rId1" Type="http://schemas.openxmlformats.org/officeDocument/2006/relationships/slideLayout" Target="../slideLayouts/slideLayout2.xml"/><Relationship Id="rId6" Type="http://schemas.openxmlformats.org/officeDocument/2006/relationships/image" Target="../media/image115.svg"/><Relationship Id="rId11" Type="http://schemas.openxmlformats.org/officeDocument/2006/relationships/image" Target="../media/image110.png"/><Relationship Id="rId5" Type="http://schemas.openxmlformats.org/officeDocument/2006/relationships/image" Target="../media/image114.png"/><Relationship Id="rId15" Type="http://schemas.openxmlformats.org/officeDocument/2006/relationships/image" Target="../media/image118.png"/><Relationship Id="rId10" Type="http://schemas.openxmlformats.org/officeDocument/2006/relationships/image" Target="../media/image128.svg"/><Relationship Id="rId4" Type="http://schemas.openxmlformats.org/officeDocument/2006/relationships/image" Target="../media/image126.svg"/><Relationship Id="rId9" Type="http://schemas.openxmlformats.org/officeDocument/2006/relationships/image" Target="../media/image127.png"/><Relationship Id="rId14" Type="http://schemas.openxmlformats.org/officeDocument/2006/relationships/image" Target="../media/image113.svg"/></Relationships>
</file>

<file path=ppt/slides/_rels/slide53.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3.emf"/><Relationship Id="rId4" Type="http://schemas.microsoft.com/office/2007/relationships/hdphoto" Target="../media/hdphoto15.wdp"/></Relationships>
</file>

<file path=ppt/slides/_rels/slide5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131.png"/><Relationship Id="rId4" Type="http://schemas.openxmlformats.org/officeDocument/2006/relationships/image" Target="../media/image130.emf"/></Relationships>
</file>

<file path=ppt/slides/_rels/slide55.xml.rels><?xml version="1.0" encoding="UTF-8" standalone="yes"?>
<Relationships xmlns="http://schemas.openxmlformats.org/package/2006/relationships"><Relationship Id="rId8" Type="http://schemas.openxmlformats.org/officeDocument/2006/relationships/image" Target="../media/image135.svg"/><Relationship Id="rId3" Type="http://schemas.openxmlformats.org/officeDocument/2006/relationships/image" Target="../media/image3.emf"/><Relationship Id="rId7" Type="http://schemas.openxmlformats.org/officeDocument/2006/relationships/image" Target="../media/image134.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98.png"/></Relationships>
</file>

<file path=ppt/slides/_rels/slide5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microsoft.com/office/2007/relationships/hdphoto" Target="../media/hdphoto16.wdp"/></Relationships>
</file>

<file path=ppt/slides/_rels/slide57.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142.svg"/><Relationship Id="rId3" Type="http://schemas.openxmlformats.org/officeDocument/2006/relationships/diagramData" Target="../diagrams/data10.xml"/><Relationship Id="rId7" Type="http://schemas.microsoft.com/office/2007/relationships/diagramDrawing" Target="../diagrams/drawing10.xml"/><Relationship Id="rId12" Type="http://schemas.openxmlformats.org/officeDocument/2006/relationships/image" Target="../media/image141.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diagramColors" Target="../diagrams/colors10.xml"/><Relationship Id="rId11" Type="http://schemas.openxmlformats.org/officeDocument/2006/relationships/image" Target="../media/image140.svg"/><Relationship Id="rId5" Type="http://schemas.openxmlformats.org/officeDocument/2006/relationships/diagramQuickStyle" Target="../diagrams/quickStyle10.xml"/><Relationship Id="rId10" Type="http://schemas.openxmlformats.org/officeDocument/2006/relationships/image" Target="../media/image139.png"/><Relationship Id="rId4" Type="http://schemas.openxmlformats.org/officeDocument/2006/relationships/diagramLayout" Target="../diagrams/layout10.xml"/><Relationship Id="rId9" Type="http://schemas.openxmlformats.org/officeDocument/2006/relationships/image" Target="../media/image138.svg"/></Relationships>
</file>

<file path=ppt/slides/_rels/slide5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8.xml"/><Relationship Id="rId1" Type="http://schemas.openxmlformats.org/officeDocument/2006/relationships/slideLayout" Target="../slideLayouts/slideLayout1.xml"/><Relationship Id="rId5" Type="http://schemas.openxmlformats.org/officeDocument/2006/relationships/image" Target="../media/image25.svg"/><Relationship Id="rId4" Type="http://schemas.openxmlformats.org/officeDocument/2006/relationships/image" Target="../media/image4.png"/></Relationships>
</file>

<file path=ppt/slides/_rels/slide5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3.wdp"/></Relationships>
</file>

<file path=ppt/slides/_rels/slide6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EFBE00-089E-6757-2C68-B936541364C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5734261"/>
            <a:ext cx="1803868" cy="875705"/>
          </a:xfrm>
          <a:prstGeom prst="rect">
            <a:avLst/>
          </a:prstGeom>
        </p:spPr>
      </p:pic>
      <p:sp>
        <p:nvSpPr>
          <p:cNvPr id="6" name="Rectangle 5">
            <a:extLst>
              <a:ext uri="{FF2B5EF4-FFF2-40B4-BE49-F238E27FC236}">
                <a16:creationId xmlns:a16="http://schemas.microsoft.com/office/drawing/2014/main" id="{19FD964A-7BA1-4921-4D06-352FF2DD5F97}"/>
              </a:ext>
            </a:extLst>
          </p:cNvPr>
          <p:cNvSpPr/>
          <p:nvPr/>
        </p:nvSpPr>
        <p:spPr>
          <a:xfrm>
            <a:off x="2775285" y="1005995"/>
            <a:ext cx="7988860" cy="44593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D4478915-7780-5F96-7EF0-EB745B25DC97}"/>
              </a:ext>
            </a:extLst>
          </p:cNvPr>
          <p:cNvSpPr>
            <a:spLocks noGrp="1"/>
          </p:cNvSpPr>
          <p:nvPr>
            <p:ph type="title"/>
          </p:nvPr>
        </p:nvSpPr>
        <p:spPr>
          <a:xfrm>
            <a:off x="3701718" y="1570168"/>
            <a:ext cx="6392775" cy="1311128"/>
          </a:xfrm>
        </p:spPr>
        <p:txBody>
          <a:bodyPr wrap="square" lIns="91440" tIns="45720" rIns="91440" bIns="45720" anchor="t" anchorCtr="0">
            <a:spAutoFit/>
          </a:bodyPr>
          <a:lstStyle/>
          <a:p>
            <a:pPr>
              <a:spcBef>
                <a:spcPts val="1000"/>
              </a:spcBef>
              <a:spcAft>
                <a:spcPts val="2400"/>
              </a:spcAft>
            </a:pPr>
            <a:r>
              <a:rPr lang="en-US" dirty="0">
                <a:effectLst>
                  <a:outerShdw blurRad="101600" dist="101600" dir="2700000" algn="tl" rotWithShape="0">
                    <a:prstClr val="black">
                      <a:alpha val="20000"/>
                    </a:prstClr>
                  </a:outerShdw>
                </a:effectLst>
                <a:ea typeface="+mn-ea"/>
                <a:cs typeface="+mn-cs"/>
              </a:rPr>
              <a:t>IT’S NOT WHAT YOU SAY, </a:t>
            </a:r>
            <a:r>
              <a:rPr lang="en-US" dirty="0">
                <a:solidFill>
                  <a:schemeClr val="accent3"/>
                </a:solidFill>
                <a:effectLst>
                  <a:outerShdw blurRad="101600" dist="101600" dir="2700000" algn="tl" rotWithShape="0">
                    <a:prstClr val="black">
                      <a:alpha val="20000"/>
                    </a:prstClr>
                  </a:outerShdw>
                </a:effectLst>
                <a:ea typeface="+mn-ea"/>
                <a:cs typeface="+mn-cs"/>
              </a:rPr>
              <a:t>IT’S WHAT PEOPLE HEAR…</a:t>
            </a:r>
            <a:endParaRPr lang="en-US" dirty="0">
              <a:solidFill>
                <a:schemeClr val="accent3"/>
              </a:solidFill>
              <a:effectLst>
                <a:outerShdw blurRad="101600" dist="101600" dir="2700000" algn="tl" rotWithShape="0">
                  <a:prstClr val="black">
                    <a:alpha val="20000"/>
                  </a:prstClr>
                </a:outerShdw>
              </a:effectLst>
            </a:endParaRPr>
          </a:p>
        </p:txBody>
      </p:sp>
      <p:sp>
        <p:nvSpPr>
          <p:cNvPr id="15" name="Title 1">
            <a:extLst>
              <a:ext uri="{FF2B5EF4-FFF2-40B4-BE49-F238E27FC236}">
                <a16:creationId xmlns:a16="http://schemas.microsoft.com/office/drawing/2014/main" id="{9BB01CD7-776D-B327-8886-40EFEF895F8E}"/>
              </a:ext>
            </a:extLst>
          </p:cNvPr>
          <p:cNvSpPr txBox="1">
            <a:spLocks/>
          </p:cNvSpPr>
          <p:nvPr/>
        </p:nvSpPr>
        <p:spPr>
          <a:xfrm>
            <a:off x="3701718" y="2993777"/>
            <a:ext cx="6523482" cy="2185214"/>
          </a:xfrm>
          <a:prstGeom prst="rect">
            <a:avLst/>
          </a:prstGeom>
        </p:spPr>
        <p:txBody>
          <a:bodyPr vert="horz" wrap="square" lIns="91440" tIns="45720" rIns="91440" bIns="45720" rtlCol="0" anchor="t"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nSpc>
                <a:spcPct val="100000"/>
              </a:lnSpc>
            </a:pPr>
            <a:r>
              <a:rPr lang="en-US" sz="2000" b="0" dirty="0">
                <a:effectLst>
                  <a:outerShdw blurRad="101600" dist="101600" dir="2700000" algn="tl" rotWithShape="0">
                    <a:prstClr val="black">
                      <a:alpha val="20000"/>
                    </a:prstClr>
                  </a:outerShdw>
                </a:effectLst>
                <a:latin typeface="Source Serif Pro" panose="02040603050405020204" pitchFamily="18" charset="0"/>
                <a:ea typeface="Source Serif Pro" panose="02040603050405020204" pitchFamily="18" charset="0"/>
              </a:rPr>
              <a:t>You can have the best message in the world, but the person on the receiving end will always understand </a:t>
            </a:r>
            <a:br>
              <a:rPr lang="en-US" sz="2000" b="0" dirty="0">
                <a:effectLst>
                  <a:outerShdw blurRad="101600" dist="101600" dir="2700000" algn="tl" rotWithShape="0">
                    <a:prstClr val="black">
                      <a:alpha val="20000"/>
                    </a:prstClr>
                  </a:outerShdw>
                </a:effectLst>
                <a:latin typeface="Source Serif Pro" panose="02040603050405020204" pitchFamily="18" charset="0"/>
                <a:ea typeface="Source Serif Pro" panose="02040603050405020204" pitchFamily="18" charset="0"/>
              </a:rPr>
            </a:br>
            <a:r>
              <a:rPr lang="en-US" sz="2000" b="0" dirty="0">
                <a:effectLst>
                  <a:outerShdw blurRad="101600" dist="101600" dir="2700000" algn="tl" rotWithShape="0">
                    <a:prstClr val="black">
                      <a:alpha val="20000"/>
                    </a:prstClr>
                  </a:outerShdw>
                </a:effectLst>
                <a:latin typeface="Source Serif Pro" panose="02040603050405020204" pitchFamily="18" charset="0"/>
                <a:ea typeface="Source Serif Pro" panose="02040603050405020204" pitchFamily="18" charset="0"/>
              </a:rPr>
              <a:t>it through the prism of his or her own emotions, preconceptions, prejudices, and preexisting beliefs.</a:t>
            </a:r>
          </a:p>
          <a:p>
            <a:pPr>
              <a:lnSpc>
                <a:spcPct val="100000"/>
              </a:lnSpc>
            </a:pPr>
            <a:endParaRPr lang="en-US" sz="2400" b="0" dirty="0">
              <a:effectLst>
                <a:outerShdw blurRad="101600" dist="101600" dir="2700000" algn="tl" rotWithShape="0">
                  <a:prstClr val="black">
                    <a:alpha val="20000"/>
                  </a:prstClr>
                </a:outerShdw>
              </a:effectLst>
              <a:latin typeface="Source Serif Pro" panose="02040603050405020204" pitchFamily="18" charset="0"/>
              <a:ea typeface="Source Serif Pro" panose="02040603050405020204" pitchFamily="18" charset="0"/>
            </a:endParaRPr>
          </a:p>
          <a:p>
            <a:pPr>
              <a:lnSpc>
                <a:spcPct val="100000"/>
              </a:lnSpc>
            </a:pPr>
            <a:r>
              <a:rPr lang="en-US" sz="1800" dirty="0">
                <a:latin typeface="Barlow Condensed SemiBold" pitchFamily="2" charset="77"/>
                <a:ea typeface="Source Serif Pro" panose="02040603050405020204" pitchFamily="18" charset="0"/>
              </a:rPr>
              <a:t>Dr. Frank </a:t>
            </a:r>
            <a:r>
              <a:rPr lang="en-US" sz="1800" dirty="0" err="1">
                <a:latin typeface="Barlow Condensed SemiBold" pitchFamily="2" charset="77"/>
                <a:ea typeface="Source Serif Pro" panose="02040603050405020204" pitchFamily="18" charset="0"/>
              </a:rPr>
              <a:t>Luntz</a:t>
            </a:r>
            <a:r>
              <a:rPr lang="en-US" sz="1800" dirty="0">
                <a:latin typeface="Barlow Condensed SemiBold" pitchFamily="2" charset="77"/>
                <a:ea typeface="Source Serif Pro" panose="02040603050405020204" pitchFamily="18" charset="0"/>
              </a:rPr>
              <a:t>, </a:t>
            </a:r>
          </a:p>
          <a:p>
            <a:pPr>
              <a:lnSpc>
                <a:spcPct val="100000"/>
              </a:lnSpc>
            </a:pPr>
            <a:r>
              <a:rPr lang="en-US" sz="1400" b="0" dirty="0">
                <a:latin typeface="Barlow Condensed" pitchFamily="2" charset="77"/>
                <a:ea typeface="Source Serif Pro" panose="02040603050405020204" pitchFamily="18" charset="0"/>
              </a:rPr>
              <a:t>Author, Words That Work </a:t>
            </a:r>
          </a:p>
        </p:txBody>
      </p:sp>
      <p:cxnSp>
        <p:nvCxnSpPr>
          <p:cNvPr id="16" name="Straight Connector 15">
            <a:extLst>
              <a:ext uri="{FF2B5EF4-FFF2-40B4-BE49-F238E27FC236}">
                <a16:creationId xmlns:a16="http://schemas.microsoft.com/office/drawing/2014/main" id="{8A159554-2619-DFF9-6106-3222332C5E2E}"/>
              </a:ext>
            </a:extLst>
          </p:cNvPr>
          <p:cNvCxnSpPr>
            <a:cxnSpLocks/>
          </p:cNvCxnSpPr>
          <p:nvPr/>
        </p:nvCxnSpPr>
        <p:spPr>
          <a:xfrm>
            <a:off x="3791358" y="4587633"/>
            <a:ext cx="1160915" cy="0"/>
          </a:xfrm>
          <a:prstGeom prst="line">
            <a:avLst/>
          </a:prstGeom>
          <a:ln w="28575">
            <a:solidFill>
              <a:srgbClr val="FFD100"/>
            </a:solidFill>
          </a:ln>
        </p:spPr>
        <p:style>
          <a:lnRef idx="1">
            <a:schemeClr val="accent1"/>
          </a:lnRef>
          <a:fillRef idx="0">
            <a:schemeClr val="accent1"/>
          </a:fillRef>
          <a:effectRef idx="0">
            <a:schemeClr val="accent1"/>
          </a:effectRef>
          <a:fontRef idx="minor">
            <a:schemeClr val="tx1"/>
          </a:fontRef>
        </p:style>
      </p:cxnSp>
      <p:pic>
        <p:nvPicPr>
          <p:cNvPr id="17" name="Graphic 16" descr="Open quotation mark with solid fill">
            <a:extLst>
              <a:ext uri="{FF2B5EF4-FFF2-40B4-BE49-F238E27FC236}">
                <a16:creationId xmlns:a16="http://schemas.microsoft.com/office/drawing/2014/main" id="{D2AFE2FB-5098-3AA0-3947-4E946419F470}"/>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22400" y="516943"/>
            <a:ext cx="875705" cy="875705"/>
          </a:xfrm>
          <a:prstGeom prst="rect">
            <a:avLst/>
          </a:prstGeom>
        </p:spPr>
      </p:pic>
      <p:pic>
        <p:nvPicPr>
          <p:cNvPr id="18" name="Graphic 17" descr="Open quotation mark with solid fill">
            <a:extLst>
              <a:ext uri="{FF2B5EF4-FFF2-40B4-BE49-F238E27FC236}">
                <a16:creationId xmlns:a16="http://schemas.microsoft.com/office/drawing/2014/main" id="{5D287D0B-D11D-94DF-F70C-F4CFC59A8DF2}"/>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10800000">
            <a:off x="6087754" y="5115673"/>
            <a:ext cx="875705" cy="875705"/>
          </a:xfrm>
          <a:prstGeom prst="rect">
            <a:avLst/>
          </a:prstGeom>
        </p:spPr>
      </p:pic>
    </p:spTree>
    <p:extLst>
      <p:ext uri="{BB962C8B-B14F-4D97-AF65-F5344CB8AC3E}">
        <p14:creationId xmlns:p14="http://schemas.microsoft.com/office/powerpoint/2010/main" val="15344416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82A09D5-7416-ED43-ACCD-3668C450BA9E}"/>
              </a:ext>
            </a:extLst>
          </p:cNvPr>
          <p:cNvSpPr/>
          <p:nvPr/>
        </p:nvSpPr>
        <p:spPr>
          <a:xfrm>
            <a:off x="347469" y="0"/>
            <a:ext cx="11844531"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9489" y="1720840"/>
            <a:ext cx="4663438" cy="3416320"/>
          </a:xfrm>
        </p:spPr>
        <p:txBody>
          <a:bodyPr anchor="t" anchorCtr="0">
            <a:spAutoFit/>
          </a:bodyPr>
          <a:lstStyle/>
          <a:p>
            <a:r>
              <a:rPr lang="en-US" sz="4000" dirty="0">
                <a:effectLst>
                  <a:outerShdw blurRad="101600" dist="101600" dir="2700000" algn="tl" rotWithShape="0">
                    <a:prstClr val="black">
                      <a:alpha val="20000"/>
                    </a:prstClr>
                  </a:outerShdw>
                </a:effectLst>
              </a:rPr>
              <a:t>WHAT MOTIVATES AMERICAN INVESTORS </a:t>
            </a:r>
            <a:r>
              <a:rPr lang="en-US" sz="4000" dirty="0">
                <a:solidFill>
                  <a:schemeClr val="accent3"/>
                </a:solidFill>
                <a:effectLst>
                  <a:outerShdw blurRad="101600" dist="101600" dir="2700000" algn="tl" rotWithShape="0">
                    <a:prstClr val="black">
                      <a:alpha val="20000"/>
                    </a:prstClr>
                  </a:outerShdw>
                </a:effectLst>
              </a:rPr>
              <a:t>AS THEY MAKE FINANCIAL DECISIONS ABOUT RETIREMENT?</a:t>
            </a:r>
            <a:endParaRPr lang="en-US" sz="4000" b="1" dirty="0">
              <a:solidFill>
                <a:schemeClr val="accent3"/>
              </a:solidFill>
              <a:effectLst>
                <a:outerShdw blurRad="101600" dist="101600" dir="2700000" algn="tl" rotWithShape="0">
                  <a:prstClr val="black">
                    <a:alpha val="20000"/>
                  </a:prstClr>
                </a:outerShdw>
              </a:effectLst>
            </a:endParaRPr>
          </a:p>
        </p:txBody>
      </p:sp>
      <p:sp>
        <p:nvSpPr>
          <p:cNvPr id="23" name="Slide Number Placeholder 22"/>
          <p:cNvSpPr>
            <a:spLocks noGrp="1"/>
          </p:cNvSpPr>
          <p:nvPr>
            <p:ph type="sldNum" sz="quarter" idx="12"/>
          </p:nvPr>
        </p:nvSpPr>
        <p:spPr/>
        <p:txBody>
          <a:bodyPr/>
          <a:lstStyle/>
          <a:p>
            <a:fld id="{3D8138E6-F899-42D1-B540-BF0F4C16EA81}" type="slidenum">
              <a:rPr lang="en-US" smtClean="0"/>
              <a:pPr/>
              <a:t>10</a:t>
            </a:fld>
            <a:endParaRPr lang="en-US" dirty="0"/>
          </a:p>
        </p:txBody>
      </p:sp>
      <p:sp>
        <p:nvSpPr>
          <p:cNvPr id="25" name="Title 1">
            <a:extLst>
              <a:ext uri="{FF2B5EF4-FFF2-40B4-BE49-F238E27FC236}">
                <a16:creationId xmlns:a16="http://schemas.microsoft.com/office/drawing/2014/main" id="{AC94B64C-086F-6D4E-9553-2F60A2492C2A}"/>
              </a:ext>
            </a:extLst>
          </p:cNvPr>
          <p:cNvSpPr txBox="1">
            <a:spLocks/>
          </p:cNvSpPr>
          <p:nvPr/>
        </p:nvSpPr>
        <p:spPr>
          <a:xfrm>
            <a:off x="689489" y="906054"/>
            <a:ext cx="3624209" cy="422442"/>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bg1"/>
                </a:solidFill>
                <a:effectLst>
                  <a:outerShdw blurRad="101600" dist="101600" dir="2700000" algn="tl" rotWithShape="0">
                    <a:prstClr val="black">
                      <a:alpha val="20000"/>
                    </a:prstClr>
                  </a:outerShdw>
                </a:effectLst>
                <a:latin typeface="Barlow Condensed SemiBold" pitchFamily="2" charset="77"/>
              </a:rPr>
              <a:t>ALLIANCE STUDY</a:t>
            </a:r>
          </a:p>
        </p:txBody>
      </p:sp>
      <p:pic>
        <p:nvPicPr>
          <p:cNvPr id="13" name="Picture 12">
            <a:extLst>
              <a:ext uri="{FF2B5EF4-FFF2-40B4-BE49-F238E27FC236}">
                <a16:creationId xmlns:a16="http://schemas.microsoft.com/office/drawing/2014/main" id="{6C436264-8F06-7043-8CA9-F2571809AF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16" name="Straight Connector 15">
            <a:extLst>
              <a:ext uri="{FF2B5EF4-FFF2-40B4-BE49-F238E27FC236}">
                <a16:creationId xmlns:a16="http://schemas.microsoft.com/office/drawing/2014/main" id="{626A92CC-0763-8A40-9EE1-C7357C071448}"/>
              </a:ext>
            </a:extLst>
          </p:cNvPr>
          <p:cNvCxnSpPr>
            <a:cxnSpLocks/>
          </p:cNvCxnSpPr>
          <p:nvPr/>
        </p:nvCxnSpPr>
        <p:spPr>
          <a:xfrm>
            <a:off x="808149" y="914400"/>
            <a:ext cx="228600" cy="0"/>
          </a:xfrm>
          <a:prstGeom prst="line">
            <a:avLst/>
          </a:prstGeom>
          <a:ln w="47625">
            <a:solidFill>
              <a:srgbClr val="FFD100"/>
            </a:solidFill>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C88D9F6B-D2A7-3848-A869-77FC74255A0B}"/>
              </a:ext>
            </a:extLst>
          </p:cNvPr>
          <p:cNvSpPr>
            <a:spLocks noGrp="1"/>
          </p:cNvSpPr>
          <p:nvPr>
            <p:ph idx="1"/>
          </p:nvPr>
        </p:nvSpPr>
        <p:spPr>
          <a:xfrm>
            <a:off x="6096000" y="2653916"/>
            <a:ext cx="5519928" cy="1550168"/>
          </a:xfrm>
        </p:spPr>
        <p:txBody>
          <a:bodyPr wrap="square">
            <a:spAutoFit/>
          </a:bodyPr>
          <a:lstStyle/>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Interviewed </a:t>
            </a: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over 3,000 consumers </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GOAL: </a:t>
            </a: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Understand people’s thinking </a:t>
            </a:r>
            <a:r>
              <a:rPr lang="en-US" sz="3200" dirty="0">
                <a:effectLst>
                  <a:outerShdw blurRad="101600" dist="101600" dir="2700000" algn="tl" rotWithShape="0">
                    <a:prstClr val="black">
                      <a:alpha val="20000"/>
                    </a:prstClr>
                  </a:outerShdw>
                </a:effectLst>
              </a:rPr>
              <a:t>about achieving retirement goals </a:t>
            </a:r>
            <a:endParaRPr lang="en-US" sz="3200" dirty="0">
              <a:solidFill>
                <a:schemeClr val="bg1"/>
              </a:solidFill>
              <a:effectLst>
                <a:outerShdw blurRad="101600" dist="101600" dir="2700000" algn="tl" rotWithShape="0">
                  <a:prstClr val="black">
                    <a:alpha val="20000"/>
                  </a:prstClr>
                </a:outerShdw>
              </a:effectLst>
            </a:endParaRPr>
          </a:p>
        </p:txBody>
      </p:sp>
      <p:cxnSp>
        <p:nvCxnSpPr>
          <p:cNvPr id="21" name="Straight Connector 20">
            <a:extLst>
              <a:ext uri="{FF2B5EF4-FFF2-40B4-BE49-F238E27FC236}">
                <a16:creationId xmlns:a16="http://schemas.microsoft.com/office/drawing/2014/main" id="{F1DEFAD0-85DF-2843-887F-6592F7EA77E5}"/>
              </a:ext>
            </a:extLst>
          </p:cNvPr>
          <p:cNvCxnSpPr>
            <a:cxnSpLocks/>
          </p:cNvCxnSpPr>
          <p:nvPr/>
        </p:nvCxnSpPr>
        <p:spPr>
          <a:xfrm>
            <a:off x="5568992" y="1719072"/>
            <a:ext cx="0" cy="5138928"/>
          </a:xfrm>
          <a:prstGeom prst="line">
            <a:avLst/>
          </a:prstGeom>
          <a:ln w="15875"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027561E-9452-EE46-A60B-C81D1D6211B9}"/>
              </a:ext>
            </a:extLst>
          </p:cNvPr>
          <p:cNvCxnSpPr>
            <a:cxnSpLocks/>
          </p:cNvCxnSpPr>
          <p:nvPr/>
        </p:nvCxnSpPr>
        <p:spPr>
          <a:xfrm>
            <a:off x="5568992" y="2786270"/>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62229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21824" y="0"/>
            <a:ext cx="11870173" cy="685799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7" name="Group 66">
            <a:extLst>
              <a:ext uri="{FF2B5EF4-FFF2-40B4-BE49-F238E27FC236}">
                <a16:creationId xmlns:a16="http://schemas.microsoft.com/office/drawing/2014/main" id="{C655C5AF-A1FB-1A41-8C90-9CF5FE607BD4}"/>
              </a:ext>
            </a:extLst>
          </p:cNvPr>
          <p:cNvGrpSpPr/>
          <p:nvPr/>
        </p:nvGrpSpPr>
        <p:grpSpPr>
          <a:xfrm>
            <a:off x="0" y="2484733"/>
            <a:ext cx="12191997" cy="1525299"/>
            <a:chOff x="0" y="4287480"/>
            <a:chExt cx="12191997" cy="1525299"/>
          </a:xfrm>
        </p:grpSpPr>
        <p:pic>
          <p:nvPicPr>
            <p:cNvPr id="27" name="Picture 26">
              <a:extLst>
                <a:ext uri="{FF2B5EF4-FFF2-40B4-BE49-F238E27FC236}">
                  <a16:creationId xmlns:a16="http://schemas.microsoft.com/office/drawing/2014/main" id="{A675176B-0342-6147-8923-7A6083F390E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45098" r="8001"/>
            <a:stretch/>
          </p:blipFill>
          <p:spPr>
            <a:xfrm>
              <a:off x="0" y="4287480"/>
              <a:ext cx="12191997" cy="1525299"/>
            </a:xfrm>
            <a:prstGeom prst="rect">
              <a:avLst/>
            </a:prstGeom>
          </p:spPr>
        </p:pic>
        <p:cxnSp>
          <p:nvCxnSpPr>
            <p:cNvPr id="65" name="Straight Connector 64">
              <a:extLst>
                <a:ext uri="{FF2B5EF4-FFF2-40B4-BE49-F238E27FC236}">
                  <a16:creationId xmlns:a16="http://schemas.microsoft.com/office/drawing/2014/main" id="{2C1C051A-227B-8A40-A9E3-57C3B861CB9F}"/>
                </a:ext>
              </a:extLst>
            </p:cNvPr>
            <p:cNvCxnSpPr>
              <a:cxnSpLocks/>
            </p:cNvCxnSpPr>
            <p:nvPr/>
          </p:nvCxnSpPr>
          <p:spPr>
            <a:xfrm>
              <a:off x="1275910" y="4362336"/>
              <a:ext cx="0" cy="4572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8" name="Rectangle 7"/>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10"/>
          <p:cNvSpPr>
            <a:spLocks noGrp="1"/>
          </p:cNvSpPr>
          <p:nvPr>
            <p:ph type="sldNum" sz="quarter" idx="12"/>
          </p:nvPr>
        </p:nvSpPr>
        <p:spPr/>
        <p:txBody>
          <a:bodyPr/>
          <a:lstStyle/>
          <a:p>
            <a:fld id="{3D8138E6-F899-42D1-B540-BF0F4C16EA81}" type="slidenum">
              <a:rPr lang="en-US" smtClean="0"/>
              <a:pPr/>
              <a:t>11</a:t>
            </a:fld>
            <a:endParaRPr lang="en-US" dirty="0"/>
          </a:p>
        </p:txBody>
      </p:sp>
      <p:sp>
        <p:nvSpPr>
          <p:cNvPr id="5" name="Snip Single Corner Rectangle 4">
            <a:extLst>
              <a:ext uri="{FF2B5EF4-FFF2-40B4-BE49-F238E27FC236}">
                <a16:creationId xmlns:a16="http://schemas.microsoft.com/office/drawing/2014/main" id="{16EDBB05-ADDB-1649-B88F-0F20EA95F2CD}"/>
              </a:ext>
            </a:extLst>
          </p:cNvPr>
          <p:cNvSpPr/>
          <p:nvPr/>
        </p:nvSpPr>
        <p:spPr>
          <a:xfrm flipH="1">
            <a:off x="5577417" y="1141552"/>
            <a:ext cx="2407850" cy="1204436"/>
          </a:xfrm>
          <a:prstGeom prst="snip1Rect">
            <a:avLst/>
          </a:prstGeom>
          <a:solidFill>
            <a:schemeClr val="bg1"/>
          </a:solidFill>
          <a:ln w="19050">
            <a:solidFill>
              <a:schemeClr val="accent3"/>
            </a:solidFill>
          </a:ln>
          <a:effectLst>
            <a:outerShdw blurRad="101600" dist="1016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ctr">
            <a:spAutoFit/>
          </a:bodyPr>
          <a:lstStyle/>
          <a:p>
            <a:pPr algn="ctr"/>
            <a:r>
              <a:rPr lang="en-US" sz="2000" dirty="0">
                <a:solidFill>
                  <a:schemeClr val="accent5"/>
                </a:solidFill>
                <a:latin typeface="Barlow Condensed Medium" pitchFamily="2" charset="77"/>
              </a:rPr>
              <a:t>7 in 10 investors follow the same pathway </a:t>
            </a:r>
            <a:r>
              <a:rPr lang="en-US" sz="2000" dirty="0">
                <a:solidFill>
                  <a:schemeClr val="tx1"/>
                </a:solidFill>
                <a:latin typeface="Barlow Condensed Medium" pitchFamily="2" charset="77"/>
              </a:rPr>
              <a:t>or train of thought</a:t>
            </a:r>
          </a:p>
        </p:txBody>
      </p:sp>
      <p:sp>
        <p:nvSpPr>
          <p:cNvPr id="21" name="Snip Single Corner Rectangle 20">
            <a:extLst>
              <a:ext uri="{FF2B5EF4-FFF2-40B4-BE49-F238E27FC236}">
                <a16:creationId xmlns:a16="http://schemas.microsoft.com/office/drawing/2014/main" id="{FA632FF6-96D0-C740-B24E-C82CFD1C8639}"/>
              </a:ext>
            </a:extLst>
          </p:cNvPr>
          <p:cNvSpPr/>
          <p:nvPr/>
        </p:nvSpPr>
        <p:spPr>
          <a:xfrm flipH="1">
            <a:off x="7737451" y="4063138"/>
            <a:ext cx="2092056" cy="869871"/>
          </a:xfrm>
          <a:prstGeom prst="snip1Rect">
            <a:avLst/>
          </a:prstGeom>
          <a:solidFill>
            <a:schemeClr val="bg1"/>
          </a:solidFill>
          <a:ln w="19050">
            <a:solidFill>
              <a:schemeClr val="accent3"/>
            </a:solidFill>
          </a:ln>
          <a:effectLst>
            <a:outerShdw blurRad="101600" dist="1016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ctr">
            <a:spAutoFit/>
          </a:bodyPr>
          <a:lstStyle/>
          <a:p>
            <a:pPr algn="ctr"/>
            <a:r>
              <a:rPr lang="en-US" sz="2000" dirty="0">
                <a:solidFill>
                  <a:schemeClr val="tx1"/>
                </a:solidFill>
                <a:latin typeface="Barlow Condensed Medium" pitchFamily="2" charset="77"/>
              </a:rPr>
              <a:t>Focus on four conversation inputs</a:t>
            </a:r>
          </a:p>
        </p:txBody>
      </p:sp>
      <p:sp>
        <p:nvSpPr>
          <p:cNvPr id="22" name="Snip Single Corner Rectangle 21">
            <a:extLst>
              <a:ext uri="{FF2B5EF4-FFF2-40B4-BE49-F238E27FC236}">
                <a16:creationId xmlns:a16="http://schemas.microsoft.com/office/drawing/2014/main" id="{B3AF4789-27C8-4A4E-B817-05F7839D828A}"/>
              </a:ext>
            </a:extLst>
          </p:cNvPr>
          <p:cNvSpPr/>
          <p:nvPr/>
        </p:nvSpPr>
        <p:spPr>
          <a:xfrm flipH="1">
            <a:off x="9588151" y="1468212"/>
            <a:ext cx="2093976" cy="869871"/>
          </a:xfrm>
          <a:prstGeom prst="snip1Rect">
            <a:avLst/>
          </a:prstGeom>
          <a:solidFill>
            <a:schemeClr val="bg1"/>
          </a:solidFill>
          <a:ln w="19050">
            <a:solidFill>
              <a:schemeClr val="accent3"/>
            </a:solidFill>
          </a:ln>
          <a:effectLst>
            <a:outerShdw blurRad="101600" dist="1016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ctr">
            <a:spAutoFit/>
          </a:bodyPr>
          <a:lstStyle/>
          <a:p>
            <a:pPr algn="ctr"/>
            <a:r>
              <a:rPr lang="en-US" sz="2000" dirty="0">
                <a:solidFill>
                  <a:schemeClr val="tx1"/>
                </a:solidFill>
                <a:latin typeface="Barlow Condensed Medium" pitchFamily="2" charset="77"/>
              </a:rPr>
              <a:t>This pathway is the </a:t>
            </a:r>
            <a:r>
              <a:rPr lang="en-US" sz="2000" dirty="0">
                <a:solidFill>
                  <a:schemeClr val="accent5"/>
                </a:solidFill>
                <a:latin typeface="Barlow Condensed Medium" pitchFamily="2" charset="77"/>
              </a:rPr>
              <a:t>New Conversation</a:t>
            </a:r>
          </a:p>
        </p:txBody>
      </p:sp>
      <p:pic>
        <p:nvPicPr>
          <p:cNvPr id="30" name="Picture 29">
            <a:extLst>
              <a:ext uri="{FF2B5EF4-FFF2-40B4-BE49-F238E27FC236}">
                <a16:creationId xmlns:a16="http://schemas.microsoft.com/office/drawing/2014/main" id="{C2D3CCA0-E3E3-814E-9579-090F4B402D72}"/>
              </a:ext>
            </a:extLst>
          </p:cNvPr>
          <p:cNvPicPr>
            <a:picLocks noChangeAspect="1"/>
          </p:cNvPicPr>
          <p:nvPr/>
        </p:nvPicPr>
        <p:blipFill>
          <a:blip r:embed="rId4"/>
          <a:stretch>
            <a:fillRect/>
          </a:stretch>
        </p:blipFill>
        <p:spPr>
          <a:xfrm>
            <a:off x="6635292" y="2629062"/>
            <a:ext cx="292100" cy="292100"/>
          </a:xfrm>
          <a:prstGeom prst="rect">
            <a:avLst/>
          </a:prstGeom>
        </p:spPr>
      </p:pic>
      <p:pic>
        <p:nvPicPr>
          <p:cNvPr id="31" name="Picture 30">
            <a:extLst>
              <a:ext uri="{FF2B5EF4-FFF2-40B4-BE49-F238E27FC236}">
                <a16:creationId xmlns:a16="http://schemas.microsoft.com/office/drawing/2014/main" id="{0420165F-E119-8344-A631-A6985B9ECAEE}"/>
              </a:ext>
            </a:extLst>
          </p:cNvPr>
          <p:cNvPicPr>
            <a:picLocks noChangeAspect="1"/>
          </p:cNvPicPr>
          <p:nvPr/>
        </p:nvPicPr>
        <p:blipFill>
          <a:blip r:embed="rId4"/>
          <a:stretch>
            <a:fillRect/>
          </a:stretch>
        </p:blipFill>
        <p:spPr>
          <a:xfrm>
            <a:off x="8637429" y="3557506"/>
            <a:ext cx="292100" cy="292100"/>
          </a:xfrm>
          <a:prstGeom prst="rect">
            <a:avLst/>
          </a:prstGeom>
        </p:spPr>
      </p:pic>
      <p:pic>
        <p:nvPicPr>
          <p:cNvPr id="32" name="Picture 31">
            <a:extLst>
              <a:ext uri="{FF2B5EF4-FFF2-40B4-BE49-F238E27FC236}">
                <a16:creationId xmlns:a16="http://schemas.microsoft.com/office/drawing/2014/main" id="{B27641B5-721A-A54C-99B7-A84C19BAF433}"/>
              </a:ext>
            </a:extLst>
          </p:cNvPr>
          <p:cNvPicPr>
            <a:picLocks noChangeAspect="1"/>
          </p:cNvPicPr>
          <p:nvPr/>
        </p:nvPicPr>
        <p:blipFill>
          <a:blip r:embed="rId4"/>
          <a:stretch>
            <a:fillRect/>
          </a:stretch>
        </p:blipFill>
        <p:spPr>
          <a:xfrm>
            <a:off x="10489089" y="2649503"/>
            <a:ext cx="292100" cy="292100"/>
          </a:xfrm>
          <a:prstGeom prst="rect">
            <a:avLst/>
          </a:prstGeom>
        </p:spPr>
      </p:pic>
      <p:pic>
        <p:nvPicPr>
          <p:cNvPr id="23" name="Picture 22">
            <a:extLst>
              <a:ext uri="{FF2B5EF4-FFF2-40B4-BE49-F238E27FC236}">
                <a16:creationId xmlns:a16="http://schemas.microsoft.com/office/drawing/2014/main" id="{4BD9EB7B-EE11-B24E-B58F-D76455E02B86}"/>
              </a:ext>
            </a:extLst>
          </p:cNvPr>
          <p:cNvPicPr>
            <a:picLocks noChangeAspect="1"/>
          </p:cNvPicPr>
          <p:nvPr/>
        </p:nvPicPr>
        <p:blipFill>
          <a:blip r:embed="rId5"/>
          <a:stretch>
            <a:fillRect/>
          </a:stretch>
        </p:blipFill>
        <p:spPr>
          <a:xfrm rot="10800000">
            <a:off x="8162812" y="2071011"/>
            <a:ext cx="1198880" cy="1310640"/>
          </a:xfrm>
          <a:prstGeom prst="rect">
            <a:avLst/>
          </a:prstGeom>
          <a:effectLst>
            <a:outerShdw blurRad="101600" dist="101600" dir="2700000" algn="ctr" rotWithShape="0">
              <a:srgbClr val="000000">
                <a:alpha val="20000"/>
              </a:srgbClr>
            </a:outerShdw>
          </a:effectLst>
        </p:spPr>
      </p:pic>
      <p:pic>
        <p:nvPicPr>
          <p:cNvPr id="25" name="Picture 24">
            <a:extLst>
              <a:ext uri="{FF2B5EF4-FFF2-40B4-BE49-F238E27FC236}">
                <a16:creationId xmlns:a16="http://schemas.microsoft.com/office/drawing/2014/main" id="{5B2D5EE1-1C25-3647-B1D3-090A6B586647}"/>
              </a:ext>
            </a:extLst>
          </p:cNvPr>
          <p:cNvPicPr>
            <a:picLocks noChangeAspect="1"/>
          </p:cNvPicPr>
          <p:nvPr/>
        </p:nvPicPr>
        <p:blipFill>
          <a:blip r:embed="rId5"/>
          <a:stretch>
            <a:fillRect/>
          </a:stretch>
        </p:blipFill>
        <p:spPr>
          <a:xfrm>
            <a:off x="10046164" y="3109491"/>
            <a:ext cx="1198880" cy="1310640"/>
          </a:xfrm>
          <a:prstGeom prst="rect">
            <a:avLst/>
          </a:prstGeom>
          <a:effectLst>
            <a:outerShdw blurRad="101600" dist="101600" dir="2700000" algn="ctr" rotWithShape="0">
              <a:srgbClr val="000000">
                <a:alpha val="20000"/>
              </a:srgbClr>
            </a:outerShdw>
          </a:effectLst>
        </p:spPr>
      </p:pic>
      <p:grpSp>
        <p:nvGrpSpPr>
          <p:cNvPr id="48" name="Group 47">
            <a:extLst>
              <a:ext uri="{FF2B5EF4-FFF2-40B4-BE49-F238E27FC236}">
                <a16:creationId xmlns:a16="http://schemas.microsoft.com/office/drawing/2014/main" id="{2D3AD541-4013-744C-B0A5-83CE60C6B962}"/>
              </a:ext>
            </a:extLst>
          </p:cNvPr>
          <p:cNvGrpSpPr/>
          <p:nvPr/>
        </p:nvGrpSpPr>
        <p:grpSpPr>
          <a:xfrm>
            <a:off x="6191058" y="3112953"/>
            <a:ext cx="1198880" cy="1310640"/>
            <a:chOff x="5499325" y="4920594"/>
            <a:chExt cx="1198880" cy="1310640"/>
          </a:xfrm>
          <a:effectLst>
            <a:outerShdw blurRad="101600" dist="101600" dir="2700000" algn="ctr" rotWithShape="0">
              <a:srgbClr val="000000">
                <a:alpha val="20000"/>
              </a:srgbClr>
            </a:outerShdw>
          </a:effectLst>
        </p:grpSpPr>
        <p:pic>
          <p:nvPicPr>
            <p:cNvPr id="3" name="Picture 2">
              <a:extLst>
                <a:ext uri="{FF2B5EF4-FFF2-40B4-BE49-F238E27FC236}">
                  <a16:creationId xmlns:a16="http://schemas.microsoft.com/office/drawing/2014/main" id="{C3D0F8BC-8EE4-E34E-A9A8-35ECB4B7528C}"/>
                </a:ext>
              </a:extLst>
            </p:cNvPr>
            <p:cNvPicPr>
              <a:picLocks noChangeAspect="1"/>
            </p:cNvPicPr>
            <p:nvPr/>
          </p:nvPicPr>
          <p:blipFill>
            <a:blip r:embed="rId5"/>
            <a:stretch>
              <a:fillRect/>
            </a:stretch>
          </p:blipFill>
          <p:spPr>
            <a:xfrm>
              <a:off x="5499325" y="4920594"/>
              <a:ext cx="1198880" cy="1310640"/>
            </a:xfrm>
            <a:prstGeom prst="rect">
              <a:avLst/>
            </a:prstGeom>
          </p:spPr>
        </p:pic>
        <p:pic>
          <p:nvPicPr>
            <p:cNvPr id="37" name="Picture 36">
              <a:extLst>
                <a:ext uri="{FF2B5EF4-FFF2-40B4-BE49-F238E27FC236}">
                  <a16:creationId xmlns:a16="http://schemas.microsoft.com/office/drawing/2014/main" id="{E5236D3B-4C2B-224D-BFDF-0ED5E616967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81300" y="5489945"/>
              <a:ext cx="634930" cy="355714"/>
            </a:xfrm>
            <a:prstGeom prst="rect">
              <a:avLst/>
            </a:prstGeom>
          </p:spPr>
        </p:pic>
      </p:grpSp>
      <p:grpSp>
        <p:nvGrpSpPr>
          <p:cNvPr id="47" name="Group 46">
            <a:extLst>
              <a:ext uri="{FF2B5EF4-FFF2-40B4-BE49-F238E27FC236}">
                <a16:creationId xmlns:a16="http://schemas.microsoft.com/office/drawing/2014/main" id="{7C6D7C1D-D08E-3742-BBB9-66CCF2FD7069}"/>
              </a:ext>
            </a:extLst>
          </p:cNvPr>
          <p:cNvGrpSpPr/>
          <p:nvPr/>
        </p:nvGrpSpPr>
        <p:grpSpPr>
          <a:xfrm>
            <a:off x="4126651" y="2415071"/>
            <a:ext cx="1664621" cy="1664621"/>
            <a:chOff x="1417732" y="3910470"/>
            <a:chExt cx="1245998" cy="1245998"/>
          </a:xfrm>
          <a:effectLst>
            <a:outerShdw blurRad="101600" dist="101600" dir="2700000" algn="ctr" rotWithShape="0">
              <a:srgbClr val="000000">
                <a:alpha val="20000"/>
              </a:srgbClr>
            </a:outerShdw>
          </a:effectLst>
        </p:grpSpPr>
        <p:pic>
          <p:nvPicPr>
            <p:cNvPr id="43" name="Graphic 42" descr="Truck with solid fill">
              <a:extLst>
                <a:ext uri="{FF2B5EF4-FFF2-40B4-BE49-F238E27FC236}">
                  <a16:creationId xmlns:a16="http://schemas.microsoft.com/office/drawing/2014/main" id="{95CD4464-893B-0243-8AF6-24B4283BEEDD}"/>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417732" y="3910470"/>
              <a:ext cx="1245998" cy="1245998"/>
            </a:xfrm>
            <a:prstGeom prst="rect">
              <a:avLst/>
            </a:prstGeom>
          </p:spPr>
        </p:pic>
        <p:sp>
          <p:nvSpPr>
            <p:cNvPr id="16" name="Rectangle 15">
              <a:extLst>
                <a:ext uri="{FF2B5EF4-FFF2-40B4-BE49-F238E27FC236}">
                  <a16:creationId xmlns:a16="http://schemas.microsoft.com/office/drawing/2014/main" id="{81475F6B-90AB-6C4D-8C3E-C3DDDA04E5B2}"/>
                </a:ext>
              </a:extLst>
            </p:cNvPr>
            <p:cNvSpPr/>
            <p:nvPr/>
          </p:nvSpPr>
          <p:spPr>
            <a:xfrm>
              <a:off x="1472184" y="4220394"/>
              <a:ext cx="722376" cy="3999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Graphic 5" descr="Lock with solid fill">
              <a:extLst>
                <a:ext uri="{FF2B5EF4-FFF2-40B4-BE49-F238E27FC236}">
                  <a16:creationId xmlns:a16="http://schemas.microsoft.com/office/drawing/2014/main" id="{E10F490C-F6F1-CD46-82BE-223983DE6474}"/>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603922" y="4217064"/>
              <a:ext cx="443024" cy="443024"/>
            </a:xfrm>
            <a:prstGeom prst="rect">
              <a:avLst/>
            </a:prstGeom>
          </p:spPr>
        </p:pic>
        <p:sp>
          <p:nvSpPr>
            <p:cNvPr id="44" name="Rectangle 43">
              <a:extLst>
                <a:ext uri="{FF2B5EF4-FFF2-40B4-BE49-F238E27FC236}">
                  <a16:creationId xmlns:a16="http://schemas.microsoft.com/office/drawing/2014/main" id="{0F20FEA6-A519-F441-9516-F78C9EF3DB76}"/>
                </a:ext>
              </a:extLst>
            </p:cNvPr>
            <p:cNvSpPr/>
            <p:nvPr/>
          </p:nvSpPr>
          <p:spPr>
            <a:xfrm>
              <a:off x="1742661" y="4445272"/>
              <a:ext cx="145774" cy="13998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Graphic 45" descr="Dollar with solid fill">
              <a:extLst>
                <a:ext uri="{FF2B5EF4-FFF2-40B4-BE49-F238E27FC236}">
                  <a16:creationId xmlns:a16="http://schemas.microsoft.com/office/drawing/2014/main" id="{3EFDB735-4B64-324D-B4C2-2D0EECA8A226}"/>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724108" y="4416894"/>
              <a:ext cx="182880" cy="182880"/>
            </a:xfrm>
            <a:prstGeom prst="rect">
              <a:avLst/>
            </a:prstGeom>
          </p:spPr>
        </p:pic>
      </p:grpSp>
      <p:cxnSp>
        <p:nvCxnSpPr>
          <p:cNvPr id="50" name="Straight Connector 49">
            <a:extLst>
              <a:ext uri="{FF2B5EF4-FFF2-40B4-BE49-F238E27FC236}">
                <a16:creationId xmlns:a16="http://schemas.microsoft.com/office/drawing/2014/main" id="{C1F74364-9814-3840-8E7C-18A7BB36B65B}"/>
              </a:ext>
            </a:extLst>
          </p:cNvPr>
          <p:cNvCxnSpPr>
            <a:cxnSpLocks/>
            <a:stCxn id="5" idx="1"/>
            <a:endCxn id="30" idx="0"/>
          </p:cNvCxnSpPr>
          <p:nvPr/>
        </p:nvCxnSpPr>
        <p:spPr>
          <a:xfrm>
            <a:off x="6781342" y="2345988"/>
            <a:ext cx="0" cy="283074"/>
          </a:xfrm>
          <a:prstGeom prst="line">
            <a:avLst/>
          </a:prstGeom>
          <a:ln w="25400"/>
        </p:spPr>
        <p:style>
          <a:lnRef idx="1">
            <a:schemeClr val="accent3"/>
          </a:lnRef>
          <a:fillRef idx="0">
            <a:schemeClr val="accent3"/>
          </a:fillRef>
          <a:effectRef idx="0">
            <a:schemeClr val="accent3"/>
          </a:effectRef>
          <a:fontRef idx="minor">
            <a:schemeClr val="tx1"/>
          </a:fontRef>
        </p:style>
      </p:cxnSp>
      <p:cxnSp>
        <p:nvCxnSpPr>
          <p:cNvPr id="52" name="Straight Connector 51">
            <a:extLst>
              <a:ext uri="{FF2B5EF4-FFF2-40B4-BE49-F238E27FC236}">
                <a16:creationId xmlns:a16="http://schemas.microsoft.com/office/drawing/2014/main" id="{F4492D77-A279-C446-AC0F-3F147A43ECC5}"/>
              </a:ext>
            </a:extLst>
          </p:cNvPr>
          <p:cNvCxnSpPr>
            <a:cxnSpLocks/>
            <a:stCxn id="31" idx="2"/>
            <a:endCxn id="21" idx="3"/>
          </p:cNvCxnSpPr>
          <p:nvPr/>
        </p:nvCxnSpPr>
        <p:spPr>
          <a:xfrm>
            <a:off x="8783479" y="3849606"/>
            <a:ext cx="0" cy="213532"/>
          </a:xfrm>
          <a:prstGeom prst="line">
            <a:avLst/>
          </a:prstGeom>
          <a:ln w="25400"/>
        </p:spPr>
        <p:style>
          <a:lnRef idx="1">
            <a:schemeClr val="accent3"/>
          </a:lnRef>
          <a:fillRef idx="0">
            <a:schemeClr val="accent3"/>
          </a:fillRef>
          <a:effectRef idx="0">
            <a:schemeClr val="accent3"/>
          </a:effectRef>
          <a:fontRef idx="minor">
            <a:schemeClr val="tx1"/>
          </a:fontRef>
        </p:style>
      </p:cxnSp>
      <p:cxnSp>
        <p:nvCxnSpPr>
          <p:cNvPr id="60" name="Straight Connector 59">
            <a:extLst>
              <a:ext uri="{FF2B5EF4-FFF2-40B4-BE49-F238E27FC236}">
                <a16:creationId xmlns:a16="http://schemas.microsoft.com/office/drawing/2014/main" id="{5962E7DC-B25C-634D-B630-1A4A1DF93380}"/>
              </a:ext>
            </a:extLst>
          </p:cNvPr>
          <p:cNvCxnSpPr>
            <a:cxnSpLocks/>
            <a:stCxn id="22" idx="1"/>
            <a:endCxn id="32" idx="0"/>
          </p:cNvCxnSpPr>
          <p:nvPr/>
        </p:nvCxnSpPr>
        <p:spPr>
          <a:xfrm>
            <a:off x="10635139" y="2338083"/>
            <a:ext cx="0" cy="311420"/>
          </a:xfrm>
          <a:prstGeom prst="line">
            <a:avLst/>
          </a:prstGeom>
          <a:ln w="25400"/>
        </p:spPr>
        <p:style>
          <a:lnRef idx="1">
            <a:schemeClr val="accent3"/>
          </a:lnRef>
          <a:fillRef idx="0">
            <a:schemeClr val="accent3"/>
          </a:fillRef>
          <a:effectRef idx="0">
            <a:schemeClr val="accent3"/>
          </a:effectRef>
          <a:fontRef idx="minor">
            <a:schemeClr val="tx1"/>
          </a:fontRef>
        </p:style>
      </p:cxnSp>
      <p:cxnSp>
        <p:nvCxnSpPr>
          <p:cNvPr id="69" name="Straight Connector 68">
            <a:extLst>
              <a:ext uri="{FF2B5EF4-FFF2-40B4-BE49-F238E27FC236}">
                <a16:creationId xmlns:a16="http://schemas.microsoft.com/office/drawing/2014/main" id="{20AAA536-725F-4646-B7ED-C46CE8C290CB}"/>
              </a:ext>
            </a:extLst>
          </p:cNvPr>
          <p:cNvCxnSpPr/>
          <p:nvPr/>
        </p:nvCxnSpPr>
        <p:spPr>
          <a:xfrm>
            <a:off x="1253050" y="2776914"/>
            <a:ext cx="4572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arallelogram 2">
            <a:extLst>
              <a:ext uri="{FF2B5EF4-FFF2-40B4-BE49-F238E27FC236}">
                <a16:creationId xmlns:a16="http://schemas.microsoft.com/office/drawing/2014/main" id="{3B354272-4951-9840-9246-14784C5CE7D8}"/>
              </a:ext>
            </a:extLst>
          </p:cNvPr>
          <p:cNvSpPr/>
          <p:nvPr/>
        </p:nvSpPr>
        <p:spPr>
          <a:xfrm>
            <a:off x="0" y="868680"/>
            <a:ext cx="3145536"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0B070A5C-1DBB-AC44-96FB-346E2747E99F}"/>
              </a:ext>
            </a:extLst>
          </p:cNvPr>
          <p:cNvSpPr>
            <a:spLocks noGrp="1"/>
          </p:cNvSpPr>
          <p:nvPr>
            <p:ph type="title"/>
          </p:nvPr>
        </p:nvSpPr>
        <p:spPr>
          <a:xfrm>
            <a:off x="676656" y="877824"/>
            <a:ext cx="3961605" cy="881367"/>
          </a:xfrm>
        </p:spPr>
        <p:txBody>
          <a:bodyPr anchor="t" anchorCtr="0">
            <a:normAutofit/>
          </a:bodyPr>
          <a:lstStyle/>
          <a:p>
            <a:r>
              <a:rPr lang="en-US" sz="4800" b="1" dirty="0">
                <a:solidFill>
                  <a:schemeClr val="tx1"/>
                </a:solidFill>
              </a:rPr>
              <a:t>INSIGHT</a:t>
            </a:r>
            <a:endParaRPr lang="en-US" sz="3600" b="0" dirty="0">
              <a:solidFill>
                <a:schemeClr val="bg1"/>
              </a:solidFill>
              <a:latin typeface="Barlow Condensed Medium" pitchFamily="2" charset="77"/>
            </a:endParaRPr>
          </a:p>
        </p:txBody>
      </p:sp>
      <p:sp>
        <p:nvSpPr>
          <p:cNvPr id="24" name="Title 1">
            <a:extLst>
              <a:ext uri="{FF2B5EF4-FFF2-40B4-BE49-F238E27FC236}">
                <a16:creationId xmlns:a16="http://schemas.microsoft.com/office/drawing/2014/main" id="{74BAC417-C23C-6B4B-A8A5-1FE84D6A8674}"/>
              </a:ext>
            </a:extLst>
          </p:cNvPr>
          <p:cNvSpPr txBox="1">
            <a:spLocks/>
          </p:cNvSpPr>
          <p:nvPr/>
        </p:nvSpPr>
        <p:spPr>
          <a:xfrm>
            <a:off x="676656" y="3573458"/>
            <a:ext cx="3550787" cy="2086725"/>
          </a:xfrm>
          <a:prstGeom prst="rect">
            <a:avLst/>
          </a:prstGeom>
        </p:spPr>
        <p:txBody>
          <a:bodyPr vert="horz" wrap="square" lIns="91440" tIns="45720" rIns="91440" bIns="45720" rtlCol="0" anchor="t"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3600" b="0" dirty="0">
                <a:solidFill>
                  <a:schemeClr val="accent3"/>
                </a:solidFill>
                <a:effectLst>
                  <a:outerShdw blurRad="101600" dist="101600" dir="2700000" algn="tl" rotWithShape="0">
                    <a:prstClr val="black">
                      <a:alpha val="20000"/>
                    </a:prstClr>
                  </a:outerShdw>
                </a:effectLst>
                <a:latin typeface="Barlow Condensed Medium" pitchFamily="2" charset="77"/>
              </a:rPr>
              <a:t>Financial Security </a:t>
            </a:r>
            <a:r>
              <a:rPr lang="en-US" sz="3600" b="0" dirty="0">
                <a:effectLst>
                  <a:outerShdw blurRad="101600" dist="101600" dir="2700000" algn="tl" rotWithShape="0">
                    <a:prstClr val="black">
                      <a:alpha val="20000"/>
                    </a:prstClr>
                  </a:outerShdw>
                </a:effectLst>
                <a:latin typeface="Barlow Condensed" pitchFamily="2" charset="77"/>
              </a:rPr>
              <a:t>drives American decision-making about retirement</a:t>
            </a:r>
            <a:endParaRPr lang="en-US" sz="3200" b="0" dirty="0">
              <a:latin typeface="Barlow Condensed Medium" pitchFamily="2" charset="77"/>
            </a:endParaRPr>
          </a:p>
        </p:txBody>
      </p:sp>
      <p:grpSp>
        <p:nvGrpSpPr>
          <p:cNvPr id="86" name="Group 85">
            <a:extLst>
              <a:ext uri="{FF2B5EF4-FFF2-40B4-BE49-F238E27FC236}">
                <a16:creationId xmlns:a16="http://schemas.microsoft.com/office/drawing/2014/main" id="{394E05D8-C014-0C43-92FA-87B1AED93513}"/>
              </a:ext>
            </a:extLst>
          </p:cNvPr>
          <p:cNvGrpSpPr/>
          <p:nvPr/>
        </p:nvGrpSpPr>
        <p:grpSpPr>
          <a:xfrm>
            <a:off x="8562510" y="2380647"/>
            <a:ext cx="409574" cy="552422"/>
            <a:chOff x="8499424" y="2533318"/>
            <a:chExt cx="462690" cy="624064"/>
          </a:xfrm>
        </p:grpSpPr>
        <p:sp>
          <p:nvSpPr>
            <p:cNvPr id="71" name="Oval 70">
              <a:extLst>
                <a:ext uri="{FF2B5EF4-FFF2-40B4-BE49-F238E27FC236}">
                  <a16:creationId xmlns:a16="http://schemas.microsoft.com/office/drawing/2014/main" id="{F175E985-F1D3-5641-B18A-4D74042F5F62}"/>
                </a:ext>
              </a:extLst>
            </p:cNvPr>
            <p:cNvSpPr/>
            <p:nvPr/>
          </p:nvSpPr>
          <p:spPr>
            <a:xfrm>
              <a:off x="8510304" y="2750606"/>
              <a:ext cx="113414" cy="113414"/>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0AEDF450-50D1-D54F-AB2E-FE0613B3BA2C}"/>
                </a:ext>
              </a:extLst>
            </p:cNvPr>
            <p:cNvSpPr/>
            <p:nvPr/>
          </p:nvSpPr>
          <p:spPr>
            <a:xfrm>
              <a:off x="8499424" y="2533318"/>
              <a:ext cx="113414" cy="113414"/>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C57B04B8-A697-DA43-9B3F-C3E6F242FAE0}"/>
                </a:ext>
              </a:extLst>
            </p:cNvPr>
            <p:cNvSpPr/>
            <p:nvPr/>
          </p:nvSpPr>
          <p:spPr>
            <a:xfrm>
              <a:off x="8713061" y="2861977"/>
              <a:ext cx="113414" cy="113414"/>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59275B0E-37A6-E845-9771-FC2480886319}"/>
                </a:ext>
              </a:extLst>
            </p:cNvPr>
            <p:cNvSpPr/>
            <p:nvPr/>
          </p:nvSpPr>
          <p:spPr>
            <a:xfrm>
              <a:off x="8848700" y="3043968"/>
              <a:ext cx="113414" cy="113414"/>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8" name="Straight Connector 77">
              <a:extLst>
                <a:ext uri="{FF2B5EF4-FFF2-40B4-BE49-F238E27FC236}">
                  <a16:creationId xmlns:a16="http://schemas.microsoft.com/office/drawing/2014/main" id="{4F0185A4-B577-CD48-91AB-81282F144F07}"/>
                </a:ext>
              </a:extLst>
            </p:cNvPr>
            <p:cNvCxnSpPr>
              <a:cxnSpLocks/>
              <a:stCxn id="72" idx="4"/>
              <a:endCxn id="71" idx="0"/>
            </p:cNvCxnSpPr>
            <p:nvPr/>
          </p:nvCxnSpPr>
          <p:spPr>
            <a:xfrm>
              <a:off x="8556131" y="2646732"/>
              <a:ext cx="10880" cy="103874"/>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8C6B0040-1A8E-2148-85A3-0325065B2EE5}"/>
                </a:ext>
              </a:extLst>
            </p:cNvPr>
            <p:cNvCxnSpPr>
              <a:stCxn id="71" idx="5"/>
              <a:endCxn id="73" idx="1"/>
            </p:cNvCxnSpPr>
            <p:nvPr/>
          </p:nvCxnSpPr>
          <p:spPr>
            <a:xfrm>
              <a:off x="8607109" y="2847411"/>
              <a:ext cx="122561" cy="31175"/>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4F5596B3-F55B-254E-98AC-06BF9F9B1DDF}"/>
                </a:ext>
              </a:extLst>
            </p:cNvPr>
            <p:cNvCxnSpPr>
              <a:cxnSpLocks/>
              <a:stCxn id="73" idx="5"/>
              <a:endCxn id="74" idx="1"/>
            </p:cNvCxnSpPr>
            <p:nvPr/>
          </p:nvCxnSpPr>
          <p:spPr>
            <a:xfrm>
              <a:off x="8809866" y="2958782"/>
              <a:ext cx="55443" cy="101795"/>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grpSp>
      <p:pic>
        <p:nvPicPr>
          <p:cNvPr id="88" name="Graphic 87" descr="Chat with solid fill">
            <a:extLst>
              <a:ext uri="{FF2B5EF4-FFF2-40B4-BE49-F238E27FC236}">
                <a16:creationId xmlns:a16="http://schemas.microsoft.com/office/drawing/2014/main" id="{1E39DA63-3C9B-F543-9DE8-56B41B2E4F13}"/>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0325564" y="3529566"/>
            <a:ext cx="640080" cy="640080"/>
          </a:xfrm>
          <a:prstGeom prst="rect">
            <a:avLst/>
          </a:prstGeom>
        </p:spPr>
      </p:pic>
      <p:pic>
        <p:nvPicPr>
          <p:cNvPr id="89" name="Picture 88">
            <a:extLst>
              <a:ext uri="{FF2B5EF4-FFF2-40B4-BE49-F238E27FC236}">
                <a16:creationId xmlns:a16="http://schemas.microsoft.com/office/drawing/2014/main" id="{3D33D517-EC92-2043-B185-0756F866308F}"/>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Tree>
    <p:extLst>
      <p:ext uri="{BB962C8B-B14F-4D97-AF65-F5344CB8AC3E}">
        <p14:creationId xmlns:p14="http://schemas.microsoft.com/office/powerpoint/2010/main" val="413680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47472" y="0"/>
            <a:ext cx="1184452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65829" y="411480"/>
            <a:ext cx="11060343" cy="1371600"/>
          </a:xfrm>
        </p:spPr>
        <p:txBody>
          <a:bodyPr anchor="t" anchorCtr="0">
            <a:noAutofit/>
          </a:bodyPr>
          <a:lstStyle/>
          <a:p>
            <a:pPr algn="ctr"/>
            <a:r>
              <a:rPr lang="en-US" sz="4800" dirty="0">
                <a:solidFill>
                  <a:schemeClr val="bg1"/>
                </a:solidFill>
                <a:effectLst>
                  <a:outerShdw blurRad="101600" dist="101600" dir="2700000" algn="tl" rotWithShape="0">
                    <a:prstClr val="black">
                      <a:alpha val="20000"/>
                    </a:prstClr>
                  </a:outerShdw>
                </a:effectLst>
              </a:rPr>
              <a:t>WHAT DOES </a:t>
            </a:r>
            <a:r>
              <a:rPr lang="en-US" sz="4800" b="1" dirty="0">
                <a:solidFill>
                  <a:srgbClr val="FFD100"/>
                </a:solidFill>
                <a:effectLst>
                  <a:outerShdw blurRad="101600" dist="101600" dir="2700000" algn="tl" rotWithShape="0">
                    <a:prstClr val="black">
                      <a:alpha val="20000"/>
                    </a:prstClr>
                  </a:outerShdw>
                </a:effectLst>
              </a:rPr>
              <a:t>FINANCIAL SECURITY</a:t>
            </a:r>
            <a:r>
              <a:rPr lang="en-US" sz="4800" dirty="0">
                <a:solidFill>
                  <a:schemeClr val="bg1"/>
                </a:solidFill>
                <a:effectLst>
                  <a:outerShdw blurRad="101600" dist="101600" dir="2700000" algn="tl" rotWithShape="0">
                    <a:prstClr val="black">
                      <a:alpha val="20000"/>
                    </a:prstClr>
                  </a:outerShdw>
                </a:effectLst>
              </a:rPr>
              <a:t> </a:t>
            </a:r>
            <a:br>
              <a:rPr lang="en-US" sz="4800" dirty="0">
                <a:solidFill>
                  <a:schemeClr val="bg1"/>
                </a:solidFill>
                <a:effectLst>
                  <a:outerShdw blurRad="101600" dist="101600" dir="2700000" algn="tl" rotWithShape="0">
                    <a:prstClr val="black">
                      <a:alpha val="20000"/>
                    </a:prstClr>
                  </a:outerShdw>
                </a:effectLst>
              </a:rPr>
            </a:br>
            <a:r>
              <a:rPr lang="en-US" sz="4800" dirty="0">
                <a:solidFill>
                  <a:schemeClr val="bg1"/>
                </a:solidFill>
                <a:effectLst>
                  <a:outerShdw blurRad="101600" dist="101600" dir="2700000" algn="tl" rotWithShape="0">
                    <a:prstClr val="black">
                      <a:alpha val="20000"/>
                    </a:prstClr>
                  </a:outerShdw>
                </a:effectLst>
              </a:rPr>
              <a:t>MEAN TO YOU? </a:t>
            </a:r>
          </a:p>
        </p:txBody>
      </p:sp>
      <p:sp>
        <p:nvSpPr>
          <p:cNvPr id="3" name="Content Placeholder 2"/>
          <p:cNvSpPr>
            <a:spLocks noGrp="1"/>
          </p:cNvSpPr>
          <p:nvPr>
            <p:ph idx="1"/>
          </p:nvPr>
        </p:nvSpPr>
        <p:spPr>
          <a:xfrm>
            <a:off x="1158240" y="2286000"/>
            <a:ext cx="9997440" cy="3495554"/>
          </a:xfrm>
        </p:spPr>
        <p:txBody>
          <a:bodyPr>
            <a:noAutofit/>
          </a:bodyPr>
          <a:lstStyle/>
          <a:p>
            <a:pPr marL="339725" indent="-339725">
              <a:buClr>
                <a:srgbClr val="FFD100"/>
              </a:buClr>
              <a:buFont typeface="Wingdings" panose="05000000000000000000" pitchFamily="2" charset="2"/>
              <a:buChar char="§"/>
            </a:pPr>
            <a:r>
              <a:rPr lang="en-US" sz="3200" dirty="0">
                <a:solidFill>
                  <a:srgbClr val="FFD100"/>
                </a:solidFill>
                <a:effectLst>
                  <a:outerShdw blurRad="101600" dist="101600" dir="2700000" algn="tl" rotWithShape="0">
                    <a:prstClr val="black">
                      <a:alpha val="20000"/>
                    </a:prstClr>
                  </a:outerShdw>
                </a:effectLst>
                <a:latin typeface="Barlow Condensed Medium" pitchFamily="2" charset="77"/>
              </a:rPr>
              <a:t>Having enough money </a:t>
            </a:r>
            <a:r>
              <a:rPr lang="en-US" sz="3200" dirty="0">
                <a:solidFill>
                  <a:schemeClr val="bg1"/>
                </a:solidFill>
                <a:effectLst>
                  <a:outerShdw blurRad="101600" dist="101600" dir="2700000" algn="tl" rotWithShape="0">
                    <a:prstClr val="black">
                      <a:alpha val="20000"/>
                    </a:prstClr>
                  </a:outerShdw>
                </a:effectLst>
              </a:rPr>
              <a:t>to face the future no matter what circumstances arise</a:t>
            </a:r>
          </a:p>
          <a:p>
            <a:pPr marL="339725" indent="-339725">
              <a:buClr>
                <a:srgbClr val="FFD100"/>
              </a:buClr>
              <a:buFont typeface="Wingdings" panose="05000000000000000000" pitchFamily="2" charset="2"/>
              <a:buChar char="§"/>
            </a:pPr>
            <a:r>
              <a:rPr lang="en-US" sz="3200" dirty="0">
                <a:solidFill>
                  <a:schemeClr val="bg1"/>
                </a:solidFill>
                <a:effectLst>
                  <a:outerShdw blurRad="101600" dist="101600" dir="2700000" algn="tl" rotWithShape="0">
                    <a:prstClr val="black">
                      <a:alpha val="20000"/>
                    </a:prstClr>
                  </a:outerShdw>
                </a:effectLst>
              </a:rPr>
              <a:t>Being </a:t>
            </a:r>
            <a:r>
              <a:rPr lang="en-US" sz="3200" dirty="0">
                <a:solidFill>
                  <a:srgbClr val="FFD100"/>
                </a:solidFill>
                <a:effectLst>
                  <a:outerShdw blurRad="101600" dist="101600" dir="2700000" algn="tl" rotWithShape="0">
                    <a:prstClr val="black">
                      <a:alpha val="20000"/>
                    </a:prstClr>
                  </a:outerShdw>
                </a:effectLst>
                <a:latin typeface="Barlow Condensed Medium" pitchFamily="2" charset="77"/>
              </a:rPr>
              <a:t>able to enjoy retirement </a:t>
            </a:r>
            <a:r>
              <a:rPr lang="en-US" sz="3200" dirty="0">
                <a:solidFill>
                  <a:schemeClr val="bg1"/>
                </a:solidFill>
                <a:effectLst>
                  <a:outerShdw blurRad="101600" dist="101600" dir="2700000" algn="tl" rotWithShape="0">
                    <a:prstClr val="black">
                      <a:alpha val="20000"/>
                    </a:prstClr>
                  </a:outerShdw>
                </a:effectLst>
              </a:rPr>
              <a:t>without any money worries</a:t>
            </a:r>
          </a:p>
          <a:p>
            <a:pPr marL="339725" indent="-339725">
              <a:buClr>
                <a:srgbClr val="FFD100"/>
              </a:buClr>
              <a:buFont typeface="Wingdings" panose="05000000000000000000" pitchFamily="2" charset="2"/>
              <a:buChar char="§"/>
            </a:pPr>
            <a:r>
              <a:rPr lang="en-US" sz="3200" dirty="0">
                <a:solidFill>
                  <a:schemeClr val="bg1"/>
                </a:solidFill>
                <a:effectLst>
                  <a:outerShdw blurRad="101600" dist="101600" dir="2700000" algn="tl" rotWithShape="0">
                    <a:prstClr val="black">
                      <a:alpha val="20000"/>
                    </a:prstClr>
                  </a:outerShdw>
                </a:effectLst>
              </a:rPr>
              <a:t>Having </a:t>
            </a:r>
            <a:r>
              <a:rPr lang="en-US" sz="3200" dirty="0">
                <a:solidFill>
                  <a:srgbClr val="FFD100"/>
                </a:solidFill>
                <a:effectLst>
                  <a:outerShdw blurRad="101600" dist="101600" dir="2700000" algn="tl" rotWithShape="0">
                    <a:prstClr val="black">
                      <a:alpha val="20000"/>
                    </a:prstClr>
                  </a:outerShdw>
                </a:effectLst>
                <a:latin typeface="Barlow Condensed Medium" pitchFamily="2" charset="77"/>
              </a:rPr>
              <a:t>enough money to live as I want </a:t>
            </a:r>
            <a:r>
              <a:rPr lang="en-US" sz="3200" dirty="0">
                <a:solidFill>
                  <a:schemeClr val="bg1"/>
                </a:solidFill>
                <a:effectLst>
                  <a:outerShdw blurRad="101600" dist="101600" dir="2700000" algn="tl" rotWithShape="0">
                    <a:prstClr val="black">
                      <a:alpha val="20000"/>
                    </a:prstClr>
                  </a:outerShdw>
                </a:effectLst>
              </a:rPr>
              <a:t>and as long as I can</a:t>
            </a:r>
          </a:p>
          <a:p>
            <a:pPr marL="339725" indent="-339725">
              <a:buClr>
                <a:srgbClr val="FFD100"/>
              </a:buClr>
              <a:buFont typeface="Wingdings" panose="05000000000000000000" pitchFamily="2" charset="2"/>
              <a:buChar char="§"/>
            </a:pPr>
            <a:r>
              <a:rPr lang="en-US" sz="3200" dirty="0">
                <a:solidFill>
                  <a:schemeClr val="bg1"/>
                </a:solidFill>
                <a:effectLst>
                  <a:outerShdw blurRad="101600" dist="101600" dir="2700000" algn="tl" rotWithShape="0">
                    <a:prstClr val="black">
                      <a:alpha val="20000"/>
                    </a:prstClr>
                  </a:outerShdw>
                </a:effectLst>
              </a:rPr>
              <a:t>Being able to </a:t>
            </a: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maintain my standard of living</a:t>
            </a:r>
          </a:p>
          <a:p>
            <a:pPr marL="339725" indent="-339725">
              <a:buClr>
                <a:srgbClr val="FFD100"/>
              </a:buClr>
              <a:buFont typeface="Wingdings" panose="05000000000000000000" pitchFamily="2" charset="2"/>
              <a:buChar char="§"/>
            </a:pP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Money to cover the necessities </a:t>
            </a:r>
            <a:r>
              <a:rPr lang="en-US" sz="3200" dirty="0">
                <a:solidFill>
                  <a:schemeClr val="bg1"/>
                </a:solidFill>
                <a:effectLst>
                  <a:outerShdw blurRad="101600" dist="101600" dir="2700000" algn="tl" rotWithShape="0">
                    <a:prstClr val="black">
                      <a:alpha val="20000"/>
                    </a:prstClr>
                  </a:outerShdw>
                </a:effectLst>
              </a:rPr>
              <a:t>of life and any medical emergencies</a:t>
            </a:r>
          </a:p>
        </p:txBody>
      </p:sp>
      <p:sp>
        <p:nvSpPr>
          <p:cNvPr id="11" name="Slide Number Placeholder 10"/>
          <p:cNvSpPr>
            <a:spLocks noGrp="1"/>
          </p:cNvSpPr>
          <p:nvPr>
            <p:ph type="sldNum" sz="quarter" idx="12"/>
          </p:nvPr>
        </p:nvSpPr>
        <p:spPr/>
        <p:txBody>
          <a:bodyPr/>
          <a:lstStyle/>
          <a:p>
            <a:fld id="{3D8138E6-F899-42D1-B540-BF0F4C16EA81}" type="slidenum">
              <a:rPr lang="en-US" smtClean="0"/>
              <a:pPr/>
              <a:t>12</a:t>
            </a:fld>
            <a:endParaRPr lang="en-US" dirty="0"/>
          </a:p>
        </p:txBody>
      </p:sp>
      <p:pic>
        <p:nvPicPr>
          <p:cNvPr id="8" name="Picture 7">
            <a:extLst>
              <a:ext uri="{FF2B5EF4-FFF2-40B4-BE49-F238E27FC236}">
                <a16:creationId xmlns:a16="http://schemas.microsoft.com/office/drawing/2014/main" id="{3F8FA853-9D70-984F-A7D4-8D831A32F15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Tree>
    <p:extLst>
      <p:ext uri="{BB962C8B-B14F-4D97-AF65-F5344CB8AC3E}">
        <p14:creationId xmlns:p14="http://schemas.microsoft.com/office/powerpoint/2010/main" val="11765890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4835DEBA-602C-9146-A3CE-F1DB4DE54E0C}"/>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19" name="Rectangle 18">
            <a:extLst>
              <a:ext uri="{FF2B5EF4-FFF2-40B4-BE49-F238E27FC236}">
                <a16:creationId xmlns:a16="http://schemas.microsoft.com/office/drawing/2014/main" id="{CA8E859A-99A0-4448-A28B-9945ED3190BA}"/>
              </a:ext>
            </a:extLst>
          </p:cNvPr>
          <p:cNvSpPr/>
          <p:nvPr/>
        </p:nvSpPr>
        <p:spPr>
          <a:xfrm>
            <a:off x="0" y="0"/>
            <a:ext cx="612648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lide Number Placeholder 22"/>
          <p:cNvSpPr>
            <a:spLocks noGrp="1"/>
          </p:cNvSpPr>
          <p:nvPr>
            <p:ph type="sldNum" sz="quarter" idx="12"/>
          </p:nvPr>
        </p:nvSpPr>
        <p:spPr/>
        <p:txBody>
          <a:bodyPr/>
          <a:lstStyle/>
          <a:p>
            <a:fld id="{3D8138E6-F899-42D1-B540-BF0F4C16EA81}" type="slidenum">
              <a:rPr lang="en-US" smtClean="0"/>
              <a:pPr/>
              <a:t>13</a:t>
            </a:fld>
            <a:endParaRPr lang="en-US" dirty="0"/>
          </a:p>
        </p:txBody>
      </p:sp>
      <p:pic>
        <p:nvPicPr>
          <p:cNvPr id="13" name="Picture 12">
            <a:extLst>
              <a:ext uri="{FF2B5EF4-FFF2-40B4-BE49-F238E27FC236}">
                <a16:creationId xmlns:a16="http://schemas.microsoft.com/office/drawing/2014/main" id="{6C436264-8F06-7043-8CA9-F2571809AF1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0" name="Title 1">
            <a:extLst>
              <a:ext uri="{FF2B5EF4-FFF2-40B4-BE49-F238E27FC236}">
                <a16:creationId xmlns:a16="http://schemas.microsoft.com/office/drawing/2014/main" id="{5659284E-9AEC-5E48-B930-F137E150ECA5}"/>
              </a:ext>
            </a:extLst>
          </p:cNvPr>
          <p:cNvSpPr>
            <a:spLocks noGrp="1"/>
          </p:cNvSpPr>
          <p:nvPr>
            <p:ph type="title"/>
          </p:nvPr>
        </p:nvSpPr>
        <p:spPr>
          <a:xfrm>
            <a:off x="685800" y="914400"/>
            <a:ext cx="5215132" cy="784830"/>
          </a:xfrm>
        </p:spPr>
        <p:txBody>
          <a:bodyPr bIns="0" anchor="t" anchorCtr="0">
            <a:spAutoFit/>
          </a:bodyPr>
          <a:lstStyle/>
          <a:p>
            <a:pPr>
              <a:lnSpc>
                <a:spcPct val="100000"/>
              </a:lnSpc>
              <a:spcBef>
                <a:spcPts val="1000"/>
              </a:spcBef>
              <a:spcAft>
                <a:spcPts val="2400"/>
              </a:spcAft>
            </a:pPr>
            <a:r>
              <a:rPr lang="en-US" sz="4800" b="1" spc="100" dirty="0">
                <a:solidFill>
                  <a:schemeClr val="bg1"/>
                </a:solidFill>
                <a:effectLst>
                  <a:outerShdw blurRad="101600" dist="101600" dir="2700000" algn="tl" rotWithShape="0">
                    <a:prstClr val="black">
                      <a:alpha val="20000"/>
                    </a:prstClr>
                  </a:outerShdw>
                </a:effectLst>
                <a:latin typeface="Barlow Semi Condensed" pitchFamily="2" charset="77"/>
              </a:rPr>
              <a:t>CONVERSATION TIP</a:t>
            </a:r>
            <a:endParaRPr lang="en-US" sz="3200" b="0" dirty="0">
              <a:solidFill>
                <a:schemeClr val="bg1"/>
              </a:solidFill>
              <a:effectLst>
                <a:outerShdw blurRad="101600" dist="101600" dir="2700000" algn="tl" rotWithShape="0">
                  <a:prstClr val="black">
                    <a:alpha val="20000"/>
                  </a:prstClr>
                </a:outerShdw>
              </a:effectLst>
              <a:latin typeface="Barlow Condensed" pitchFamily="2" charset="77"/>
            </a:endParaRPr>
          </a:p>
        </p:txBody>
      </p:sp>
      <p:cxnSp>
        <p:nvCxnSpPr>
          <p:cNvPr id="22" name="Straight Connector 21">
            <a:extLst>
              <a:ext uri="{FF2B5EF4-FFF2-40B4-BE49-F238E27FC236}">
                <a16:creationId xmlns:a16="http://schemas.microsoft.com/office/drawing/2014/main" id="{33B3C24C-FC28-E346-A30D-D476A16AB13F}"/>
              </a:ext>
            </a:extLst>
          </p:cNvPr>
          <p:cNvCxnSpPr>
            <a:cxnSpLocks/>
          </p:cNvCxnSpPr>
          <p:nvPr/>
        </p:nvCxnSpPr>
        <p:spPr>
          <a:xfrm rot="16200000">
            <a:off x="1117092" y="658368"/>
            <a:ext cx="0" cy="621792"/>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C88D9F6B-D2A7-3848-A869-77FC74255A0B}"/>
              </a:ext>
            </a:extLst>
          </p:cNvPr>
          <p:cNvSpPr>
            <a:spLocks noGrp="1"/>
          </p:cNvSpPr>
          <p:nvPr>
            <p:ph idx="1"/>
          </p:nvPr>
        </p:nvSpPr>
        <p:spPr>
          <a:xfrm>
            <a:off x="806197" y="2209127"/>
            <a:ext cx="4565904" cy="3008003"/>
          </a:xfrm>
        </p:spPr>
        <p:txBody>
          <a:bodyPr wrap="square">
            <a:spAutoFit/>
          </a:bodyPr>
          <a:lstStyle/>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“What do you want out of retirement?”</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“What are your goals and aspirations?”</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“What does </a:t>
            </a: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Financial Security </a:t>
            </a:r>
            <a:r>
              <a:rPr lang="en-US" sz="3200" dirty="0">
                <a:effectLst>
                  <a:outerShdw blurRad="101600" dist="101600" dir="2700000" algn="tl" rotWithShape="0">
                    <a:prstClr val="black">
                      <a:alpha val="20000"/>
                    </a:prstClr>
                  </a:outerShdw>
                </a:effectLst>
              </a:rPr>
              <a:t>mean to you?”</a:t>
            </a:r>
          </a:p>
        </p:txBody>
      </p:sp>
    </p:spTree>
    <p:extLst>
      <p:ext uri="{BB962C8B-B14F-4D97-AF65-F5344CB8AC3E}">
        <p14:creationId xmlns:p14="http://schemas.microsoft.com/office/powerpoint/2010/main" val="25921883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7D40523-D993-0145-A8CA-28E2E7DC6F01}"/>
              </a:ext>
            </a:extLst>
          </p:cNvPr>
          <p:cNvSpPr/>
          <p:nvPr/>
        </p:nvSpPr>
        <p:spPr>
          <a:xfrm>
            <a:off x="0" y="1199322"/>
            <a:ext cx="12192000" cy="44593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495300" y="2171700"/>
            <a:ext cx="11201400" cy="2514600"/>
          </a:xfrm>
        </p:spPr>
        <p:txBody>
          <a:bodyPr anchor="ctr">
            <a:noAutofit/>
          </a:bodyPr>
          <a:lstStyle/>
          <a:p>
            <a:r>
              <a:rPr lang="en-US" sz="4800" dirty="0">
                <a:effectLst>
                  <a:outerShdw blurRad="101600" dist="101600" dir="2700000" algn="tl" rotWithShape="0">
                    <a:prstClr val="black">
                      <a:alpha val="20000"/>
                    </a:prstClr>
                  </a:outerShdw>
                </a:effectLst>
              </a:rPr>
              <a:t>WHERE DO WE BEGIN THE CONVERSATION ABOUT </a:t>
            </a:r>
            <a:r>
              <a:rPr lang="en-US" sz="4800" dirty="0">
                <a:solidFill>
                  <a:schemeClr val="accent3"/>
                </a:solidFill>
                <a:effectLst>
                  <a:outerShdw blurRad="101600" dist="101600" dir="2700000" algn="tl" rotWithShape="0">
                    <a:prstClr val="black">
                      <a:alpha val="20000"/>
                    </a:prstClr>
                  </a:outerShdw>
                </a:effectLst>
              </a:rPr>
              <a:t>FINANCIAL SECURITY </a:t>
            </a:r>
            <a:r>
              <a:rPr lang="en-US" sz="4800" dirty="0">
                <a:effectLst>
                  <a:outerShdw blurRad="101600" dist="101600" dir="2700000" algn="tl" rotWithShape="0">
                    <a:prstClr val="black">
                      <a:alpha val="20000"/>
                    </a:prstClr>
                  </a:outerShdw>
                </a:effectLst>
              </a:rPr>
              <a:t>IN RETIREMENT </a:t>
            </a:r>
            <a:br>
              <a:rPr lang="en-US" sz="4800" dirty="0">
                <a:effectLst>
                  <a:outerShdw blurRad="101600" dist="101600" dir="2700000" algn="tl" rotWithShape="0">
                    <a:prstClr val="black">
                      <a:alpha val="20000"/>
                    </a:prstClr>
                  </a:outerShdw>
                </a:effectLst>
              </a:rPr>
            </a:br>
            <a:r>
              <a:rPr lang="en-US" sz="4800" dirty="0">
                <a:effectLst>
                  <a:outerShdw blurRad="101600" dist="101600" dir="2700000" algn="tl" rotWithShape="0">
                    <a:prstClr val="black">
                      <a:alpha val="20000"/>
                    </a:prstClr>
                  </a:outerShdw>
                </a:effectLst>
              </a:rPr>
              <a:t>IF WE DON’T START WITH BENEFITS </a:t>
            </a:r>
            <a:br>
              <a:rPr lang="en-US" sz="4800" dirty="0">
                <a:effectLst>
                  <a:outerShdw blurRad="101600" dist="101600" dir="2700000" algn="tl" rotWithShape="0">
                    <a:prstClr val="black">
                      <a:alpha val="20000"/>
                    </a:prstClr>
                  </a:outerShdw>
                </a:effectLst>
              </a:rPr>
            </a:br>
            <a:r>
              <a:rPr lang="en-US" sz="4800" dirty="0">
                <a:effectLst>
                  <a:outerShdw blurRad="101600" dist="101600" dir="2700000" algn="tl" rotWithShape="0">
                    <a:prstClr val="black">
                      <a:alpha val="20000"/>
                    </a:prstClr>
                  </a:outerShdw>
                </a:effectLst>
              </a:rPr>
              <a:t>AND FEATURES?</a:t>
            </a:r>
          </a:p>
        </p:txBody>
      </p:sp>
      <p:pic>
        <p:nvPicPr>
          <p:cNvPr id="12" name="Picture 11">
            <a:extLst>
              <a:ext uri="{FF2B5EF4-FFF2-40B4-BE49-F238E27FC236}">
                <a16:creationId xmlns:a16="http://schemas.microsoft.com/office/drawing/2014/main" id="{99EA6AC6-6093-1B48-A5B9-20B2D4067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pic>
        <p:nvPicPr>
          <p:cNvPr id="13" name="Graphic 12" descr="Open quotation mark with solid fill">
            <a:extLst>
              <a:ext uri="{FF2B5EF4-FFF2-40B4-BE49-F238E27FC236}">
                <a16:creationId xmlns:a16="http://schemas.microsoft.com/office/drawing/2014/main" id="{307D925E-CD1A-0041-BAC1-60D92B3B000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58148" y="694463"/>
            <a:ext cx="875705" cy="875705"/>
          </a:xfrm>
          <a:prstGeom prst="rect">
            <a:avLst/>
          </a:prstGeom>
        </p:spPr>
      </p:pic>
      <p:pic>
        <p:nvPicPr>
          <p:cNvPr id="14" name="Graphic 13" descr="Open quotation mark with solid fill">
            <a:extLst>
              <a:ext uri="{FF2B5EF4-FFF2-40B4-BE49-F238E27FC236}">
                <a16:creationId xmlns:a16="http://schemas.microsoft.com/office/drawing/2014/main" id="{C2CCAC24-CB73-CF43-8F94-CE0551DB3878}"/>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10800000">
            <a:off x="5658148" y="5291473"/>
            <a:ext cx="875705" cy="875705"/>
          </a:xfrm>
          <a:prstGeom prst="rect">
            <a:avLst/>
          </a:prstGeom>
        </p:spPr>
      </p:pic>
    </p:spTree>
    <p:extLst>
      <p:ext uri="{BB962C8B-B14F-4D97-AF65-F5344CB8AC3E}">
        <p14:creationId xmlns:p14="http://schemas.microsoft.com/office/powerpoint/2010/main" val="38241352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47472" y="0"/>
            <a:ext cx="1184452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1B372F56-0B37-1E48-BCAE-63A553B61F3B}"/>
              </a:ext>
            </a:extLst>
          </p:cNvPr>
          <p:cNvGrpSpPr/>
          <p:nvPr/>
        </p:nvGrpSpPr>
        <p:grpSpPr>
          <a:xfrm>
            <a:off x="4472329" y="0"/>
            <a:ext cx="5422392" cy="6858000"/>
            <a:chOff x="4472329" y="0"/>
            <a:chExt cx="5422392" cy="6858000"/>
          </a:xfrm>
        </p:grpSpPr>
        <p:pic>
          <p:nvPicPr>
            <p:cNvPr id="3" name="Picture 2">
              <a:extLst>
                <a:ext uri="{FF2B5EF4-FFF2-40B4-BE49-F238E27FC236}">
                  <a16:creationId xmlns:a16="http://schemas.microsoft.com/office/drawing/2014/main" id="{B8A3FC2C-B9D7-7140-8884-87FCD3775E13}"/>
                </a:ext>
              </a:extLst>
            </p:cNvPr>
            <p:cNvPicPr>
              <a:picLocks/>
            </p:cNvPicPr>
            <p:nvPr/>
          </p:nvPicPr>
          <p:blipFill>
            <a:blip r:embed="rId3" cstate="email">
              <a:extLst>
                <a:ext uri="{28A0092B-C50C-407E-A947-70E740481C1C}">
                  <a14:useLocalDpi xmlns:a14="http://schemas.microsoft.com/office/drawing/2010/main"/>
                </a:ext>
              </a:extLst>
            </a:blip>
            <a:stretch>
              <a:fillRect/>
            </a:stretch>
          </p:blipFill>
          <p:spPr>
            <a:xfrm>
              <a:off x="4472329" y="0"/>
              <a:ext cx="5422392" cy="6858000"/>
            </a:xfrm>
            <a:prstGeom prst="rect">
              <a:avLst/>
            </a:prstGeom>
          </p:spPr>
        </p:pic>
        <p:cxnSp>
          <p:nvCxnSpPr>
            <p:cNvPr id="9" name="Straight Connector 8">
              <a:extLst>
                <a:ext uri="{FF2B5EF4-FFF2-40B4-BE49-F238E27FC236}">
                  <a16:creationId xmlns:a16="http://schemas.microsoft.com/office/drawing/2014/main" id="{E0FB06C3-4906-AA40-AB1D-7724DE50858F}"/>
                </a:ext>
              </a:extLst>
            </p:cNvPr>
            <p:cNvCxnSpPr>
              <a:cxnSpLocks/>
            </p:cNvCxnSpPr>
            <p:nvPr/>
          </p:nvCxnSpPr>
          <p:spPr>
            <a:xfrm>
              <a:off x="5005854" y="1705122"/>
              <a:ext cx="39427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BB5123C-681B-D147-AFFC-2A478BFD60DB}"/>
                </a:ext>
              </a:extLst>
            </p:cNvPr>
            <p:cNvCxnSpPr>
              <a:cxnSpLocks/>
            </p:cNvCxnSpPr>
            <p:nvPr/>
          </p:nvCxnSpPr>
          <p:spPr>
            <a:xfrm>
              <a:off x="5634142" y="3429001"/>
              <a:ext cx="26517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4C68B9E0-70CA-F941-853E-97F552E372B9}"/>
                </a:ext>
              </a:extLst>
            </p:cNvPr>
            <p:cNvCxnSpPr>
              <a:cxnSpLocks/>
            </p:cNvCxnSpPr>
            <p:nvPr/>
          </p:nvCxnSpPr>
          <p:spPr>
            <a:xfrm>
              <a:off x="6221127" y="5156769"/>
              <a:ext cx="146304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76656" y="914400"/>
            <a:ext cx="4194728" cy="2286000"/>
          </a:xfrm>
        </p:spPr>
        <p:txBody>
          <a:bodyPr anchor="t" anchorCtr="0">
            <a:noAutofit/>
          </a:bodyPr>
          <a:lstStyle/>
          <a:p>
            <a:r>
              <a:rPr lang="en-US" sz="4800" dirty="0">
                <a:solidFill>
                  <a:schemeClr val="bg1"/>
                </a:solidFill>
                <a:effectLst>
                  <a:outerShdw blurRad="101600" dist="101600" dir="2700000" algn="tl" rotWithShape="0">
                    <a:prstClr val="black">
                      <a:alpha val="20000"/>
                    </a:prstClr>
                  </a:outerShdw>
                </a:effectLst>
              </a:rPr>
              <a:t>4 LEVELS OF </a:t>
            </a:r>
            <a:br>
              <a:rPr lang="en-US" sz="4800" dirty="0">
                <a:solidFill>
                  <a:schemeClr val="bg1"/>
                </a:solidFill>
                <a:effectLst>
                  <a:outerShdw blurRad="101600" dist="101600" dir="2700000" algn="tl" rotWithShape="0">
                    <a:prstClr val="black">
                      <a:alpha val="20000"/>
                    </a:prstClr>
                  </a:outerShdw>
                </a:effectLst>
              </a:rPr>
            </a:br>
            <a:r>
              <a:rPr lang="en-US" sz="4800" dirty="0">
                <a:solidFill>
                  <a:schemeClr val="bg1"/>
                </a:solidFill>
                <a:effectLst>
                  <a:outerShdw blurRad="101600" dist="101600" dir="2700000" algn="tl" rotWithShape="0">
                    <a:prstClr val="black">
                      <a:alpha val="20000"/>
                    </a:prstClr>
                  </a:outerShdw>
                </a:effectLst>
              </a:rPr>
              <a:t>THE </a:t>
            </a:r>
            <a:r>
              <a:rPr lang="en-US" sz="4800" b="1" dirty="0">
                <a:solidFill>
                  <a:srgbClr val="FFD100"/>
                </a:solidFill>
                <a:effectLst>
                  <a:outerShdw blurRad="101600" dist="101600" dir="2700000" algn="tl" rotWithShape="0">
                    <a:prstClr val="black">
                      <a:alpha val="20000"/>
                    </a:prstClr>
                  </a:outerShdw>
                </a:effectLst>
              </a:rPr>
              <a:t>FINANCIAL SECURITY </a:t>
            </a:r>
            <a:r>
              <a:rPr lang="en-US" sz="4800" dirty="0">
                <a:solidFill>
                  <a:schemeClr val="bg1"/>
                </a:solidFill>
                <a:effectLst>
                  <a:outerShdw blurRad="101600" dist="101600" dir="2700000" algn="tl" rotWithShape="0">
                    <a:prstClr val="black">
                      <a:alpha val="20000"/>
                    </a:prstClr>
                  </a:outerShdw>
                </a:effectLst>
              </a:rPr>
              <a:t>CONVERSATION</a:t>
            </a:r>
            <a:r>
              <a:rPr lang="en-US" sz="4800" b="1" dirty="0">
                <a:solidFill>
                  <a:srgbClr val="FFD100"/>
                </a:solidFill>
                <a:effectLst>
                  <a:outerShdw blurRad="101600" dist="101600" dir="2700000" algn="tl" rotWithShape="0">
                    <a:prstClr val="black">
                      <a:alpha val="20000"/>
                    </a:prstClr>
                  </a:outerShdw>
                </a:effectLst>
              </a:rPr>
              <a:t> </a:t>
            </a:r>
          </a:p>
        </p:txBody>
      </p:sp>
      <p:sp>
        <p:nvSpPr>
          <p:cNvPr id="23" name="Slide Number Placeholder 22"/>
          <p:cNvSpPr>
            <a:spLocks noGrp="1"/>
          </p:cNvSpPr>
          <p:nvPr>
            <p:ph type="sldNum" sz="quarter" idx="12"/>
          </p:nvPr>
        </p:nvSpPr>
        <p:spPr/>
        <p:txBody>
          <a:bodyPr/>
          <a:lstStyle/>
          <a:p>
            <a:fld id="{3D8138E6-F899-42D1-B540-BF0F4C16EA81}" type="slidenum">
              <a:rPr lang="en-US" smtClean="0"/>
              <a:pPr/>
              <a:t>15</a:t>
            </a:fld>
            <a:endParaRPr lang="en-US" dirty="0"/>
          </a:p>
        </p:txBody>
      </p:sp>
      <p:sp>
        <p:nvSpPr>
          <p:cNvPr id="30" name="Title 1">
            <a:extLst>
              <a:ext uri="{FF2B5EF4-FFF2-40B4-BE49-F238E27FC236}">
                <a16:creationId xmlns:a16="http://schemas.microsoft.com/office/drawing/2014/main" id="{26619D3D-176B-EB46-B44C-9160E4C9DE7E}"/>
              </a:ext>
            </a:extLst>
          </p:cNvPr>
          <p:cNvSpPr txBox="1">
            <a:spLocks/>
          </p:cNvSpPr>
          <p:nvPr/>
        </p:nvSpPr>
        <p:spPr>
          <a:xfrm>
            <a:off x="9908582" y="597992"/>
            <a:ext cx="149807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3"/>
                </a:solidFill>
                <a:latin typeface="Barlow Condensed SemiBold" pitchFamily="2" charset="77"/>
              </a:rPr>
              <a:t>VALUES</a:t>
            </a:r>
          </a:p>
        </p:txBody>
      </p:sp>
      <p:sp>
        <p:nvSpPr>
          <p:cNvPr id="31" name="Title 1">
            <a:extLst>
              <a:ext uri="{FF2B5EF4-FFF2-40B4-BE49-F238E27FC236}">
                <a16:creationId xmlns:a16="http://schemas.microsoft.com/office/drawing/2014/main" id="{4B491EBE-8ABA-234E-8146-91DD06184B60}"/>
              </a:ext>
            </a:extLst>
          </p:cNvPr>
          <p:cNvSpPr txBox="1">
            <a:spLocks/>
          </p:cNvSpPr>
          <p:nvPr/>
        </p:nvSpPr>
        <p:spPr>
          <a:xfrm>
            <a:off x="9283951" y="2321819"/>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solidFill>
                <a:latin typeface="Barlow Condensed SemiBold" pitchFamily="2" charset="77"/>
              </a:rPr>
              <a:t>EMOTIONS</a:t>
            </a:r>
          </a:p>
        </p:txBody>
      </p:sp>
      <p:sp>
        <p:nvSpPr>
          <p:cNvPr id="33" name="Title 1">
            <a:extLst>
              <a:ext uri="{FF2B5EF4-FFF2-40B4-BE49-F238E27FC236}">
                <a16:creationId xmlns:a16="http://schemas.microsoft.com/office/drawing/2014/main" id="{A121E769-4851-7247-A024-F51D989B63A1}"/>
              </a:ext>
            </a:extLst>
          </p:cNvPr>
          <p:cNvSpPr txBox="1">
            <a:spLocks/>
          </p:cNvSpPr>
          <p:nvPr/>
        </p:nvSpPr>
        <p:spPr>
          <a:xfrm>
            <a:off x="8632301" y="4045646"/>
            <a:ext cx="2002764"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3"/>
                </a:solidFill>
                <a:latin typeface="Barlow Condensed SemiBold" pitchFamily="2" charset="77"/>
              </a:rPr>
              <a:t>BENEFITS</a:t>
            </a:r>
          </a:p>
        </p:txBody>
      </p:sp>
      <p:sp>
        <p:nvSpPr>
          <p:cNvPr id="34" name="Title 1">
            <a:extLst>
              <a:ext uri="{FF2B5EF4-FFF2-40B4-BE49-F238E27FC236}">
                <a16:creationId xmlns:a16="http://schemas.microsoft.com/office/drawing/2014/main" id="{9A3E73E8-2657-1441-A34A-C14ABFB020E2}"/>
              </a:ext>
            </a:extLst>
          </p:cNvPr>
          <p:cNvSpPr txBox="1">
            <a:spLocks/>
          </p:cNvSpPr>
          <p:nvPr/>
        </p:nvSpPr>
        <p:spPr>
          <a:xfrm>
            <a:off x="8034142" y="5769473"/>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solidFill>
                <a:latin typeface="Barlow Condensed SemiBold" pitchFamily="2" charset="77"/>
              </a:rPr>
              <a:t>FEATURES</a:t>
            </a:r>
          </a:p>
        </p:txBody>
      </p:sp>
      <p:pic>
        <p:nvPicPr>
          <p:cNvPr id="19" name="Picture 18">
            <a:extLst>
              <a:ext uri="{FF2B5EF4-FFF2-40B4-BE49-F238E27FC236}">
                <a16:creationId xmlns:a16="http://schemas.microsoft.com/office/drawing/2014/main" id="{CC17C94B-A0F3-E948-9A30-038E1885E5B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20" name="Straight Connector 19">
            <a:extLst>
              <a:ext uri="{FF2B5EF4-FFF2-40B4-BE49-F238E27FC236}">
                <a16:creationId xmlns:a16="http://schemas.microsoft.com/office/drawing/2014/main" id="{581027F8-A694-F54B-8840-4018608BD2D1}"/>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F7AD81AB-2134-FA43-AD94-33988F72EF6A}"/>
              </a:ext>
            </a:extLst>
          </p:cNvPr>
          <p:cNvGrpSpPr>
            <a:grpSpLocks noChangeAspect="1"/>
          </p:cNvGrpSpPr>
          <p:nvPr/>
        </p:nvGrpSpPr>
        <p:grpSpPr>
          <a:xfrm>
            <a:off x="6570314" y="2195893"/>
            <a:ext cx="779416" cy="777240"/>
            <a:chOff x="6283566" y="1922850"/>
            <a:chExt cx="1284572" cy="1284536"/>
          </a:xfrm>
        </p:grpSpPr>
        <p:pic>
          <p:nvPicPr>
            <p:cNvPr id="13" name="Graphic 12" descr="Sad face with solid fill with solid fill">
              <a:extLst>
                <a:ext uri="{FF2B5EF4-FFF2-40B4-BE49-F238E27FC236}">
                  <a16:creationId xmlns:a16="http://schemas.microsoft.com/office/drawing/2014/main" id="{5A1452BD-5A4E-724C-9D4D-2BA9035F5093}"/>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283566" y="1922850"/>
              <a:ext cx="914400" cy="914400"/>
            </a:xfrm>
            <a:prstGeom prst="rect">
              <a:avLst/>
            </a:prstGeom>
          </p:spPr>
        </p:pic>
        <p:grpSp>
          <p:nvGrpSpPr>
            <p:cNvPr id="22" name="Group 21">
              <a:extLst>
                <a:ext uri="{FF2B5EF4-FFF2-40B4-BE49-F238E27FC236}">
                  <a16:creationId xmlns:a16="http://schemas.microsoft.com/office/drawing/2014/main" id="{2438B927-D711-F44A-AD80-713BEA18693A}"/>
                </a:ext>
              </a:extLst>
            </p:cNvPr>
            <p:cNvGrpSpPr/>
            <p:nvPr/>
          </p:nvGrpSpPr>
          <p:grpSpPr>
            <a:xfrm>
              <a:off x="6652952" y="2292986"/>
              <a:ext cx="915186" cy="914400"/>
              <a:chOff x="6134605" y="420573"/>
              <a:chExt cx="915186" cy="914400"/>
            </a:xfrm>
          </p:grpSpPr>
          <p:pic>
            <p:nvPicPr>
              <p:cNvPr id="21" name="Graphic 20" descr="Grinning face with solid fill with solid fill">
                <a:extLst>
                  <a:ext uri="{FF2B5EF4-FFF2-40B4-BE49-F238E27FC236}">
                    <a16:creationId xmlns:a16="http://schemas.microsoft.com/office/drawing/2014/main" id="{DADE229C-413D-3A4F-8C39-F3B4C743593B}"/>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135391" y="420573"/>
                <a:ext cx="914400" cy="914400"/>
              </a:xfrm>
              <a:prstGeom prst="rect">
                <a:avLst/>
              </a:prstGeom>
            </p:spPr>
          </p:pic>
          <p:pic>
            <p:nvPicPr>
              <p:cNvPr id="29" name="Graphic 28" descr="Grinning face outline with solid fill">
                <a:extLst>
                  <a:ext uri="{FF2B5EF4-FFF2-40B4-BE49-F238E27FC236}">
                    <a16:creationId xmlns:a16="http://schemas.microsoft.com/office/drawing/2014/main" id="{031E105F-062D-D14C-802A-A4EF99D94692}"/>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134605" y="420573"/>
                <a:ext cx="914400" cy="914400"/>
              </a:xfrm>
              <a:prstGeom prst="rect">
                <a:avLst/>
              </a:prstGeom>
            </p:spPr>
          </p:pic>
        </p:grpSp>
      </p:grpSp>
      <p:pic>
        <p:nvPicPr>
          <p:cNvPr id="35" name="Graphic 34" descr="Excellent with solid fill">
            <a:extLst>
              <a:ext uri="{FF2B5EF4-FFF2-40B4-BE49-F238E27FC236}">
                <a16:creationId xmlns:a16="http://schemas.microsoft.com/office/drawing/2014/main" id="{93654188-2DA4-7145-AD5A-F214E93F04FC}"/>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588601" y="3910392"/>
            <a:ext cx="777240" cy="777240"/>
          </a:xfrm>
          <a:prstGeom prst="rect">
            <a:avLst/>
          </a:prstGeom>
        </p:spPr>
      </p:pic>
      <p:pic>
        <p:nvPicPr>
          <p:cNvPr id="36" name="Picture 35">
            <a:extLst>
              <a:ext uri="{FF2B5EF4-FFF2-40B4-BE49-F238E27FC236}">
                <a16:creationId xmlns:a16="http://schemas.microsoft.com/office/drawing/2014/main" id="{D6A809FC-658A-EC4B-BF25-F23401A65932}"/>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6610780" y="452619"/>
            <a:ext cx="709838" cy="777240"/>
          </a:xfrm>
          <a:prstGeom prst="rect">
            <a:avLst/>
          </a:prstGeom>
        </p:spPr>
      </p:pic>
      <p:pic>
        <p:nvPicPr>
          <p:cNvPr id="38" name="Graphic 37" descr="Checklist with solid fill">
            <a:extLst>
              <a:ext uri="{FF2B5EF4-FFF2-40B4-BE49-F238E27FC236}">
                <a16:creationId xmlns:a16="http://schemas.microsoft.com/office/drawing/2014/main" id="{7BC57794-37E6-8940-84C3-67707A3A119C}"/>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6653718" y="5374145"/>
            <a:ext cx="640080" cy="640080"/>
          </a:xfrm>
          <a:prstGeom prst="rect">
            <a:avLst/>
          </a:prstGeom>
        </p:spPr>
      </p:pic>
      <p:sp>
        <p:nvSpPr>
          <p:cNvPr id="42" name="Title 1">
            <a:extLst>
              <a:ext uri="{FF2B5EF4-FFF2-40B4-BE49-F238E27FC236}">
                <a16:creationId xmlns:a16="http://schemas.microsoft.com/office/drawing/2014/main" id="{E081F1A5-6530-6D42-A7E1-C7B1BA121EEC}"/>
              </a:ext>
            </a:extLst>
          </p:cNvPr>
          <p:cNvSpPr txBox="1">
            <a:spLocks/>
          </p:cNvSpPr>
          <p:nvPr/>
        </p:nvSpPr>
        <p:spPr>
          <a:xfrm>
            <a:off x="8102783" y="549387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latin typeface="Barlow Condensed" pitchFamily="2" charset="77"/>
              </a:rPr>
              <a:t>Level 4</a:t>
            </a:r>
          </a:p>
        </p:txBody>
      </p:sp>
      <p:sp>
        <p:nvSpPr>
          <p:cNvPr id="44" name="Title 1">
            <a:extLst>
              <a:ext uri="{FF2B5EF4-FFF2-40B4-BE49-F238E27FC236}">
                <a16:creationId xmlns:a16="http://schemas.microsoft.com/office/drawing/2014/main" id="{9FBDE5DA-5071-7C4F-ACE1-A8EF925A2FC2}"/>
              </a:ext>
            </a:extLst>
          </p:cNvPr>
          <p:cNvSpPr txBox="1">
            <a:spLocks/>
          </p:cNvSpPr>
          <p:nvPr/>
        </p:nvSpPr>
        <p:spPr>
          <a:xfrm>
            <a:off x="8777841" y="3767638"/>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latin typeface="Barlow Condensed" pitchFamily="2" charset="77"/>
              </a:rPr>
              <a:t>Level 3</a:t>
            </a:r>
          </a:p>
        </p:txBody>
      </p:sp>
      <p:sp>
        <p:nvSpPr>
          <p:cNvPr id="45" name="Title 1">
            <a:extLst>
              <a:ext uri="{FF2B5EF4-FFF2-40B4-BE49-F238E27FC236}">
                <a16:creationId xmlns:a16="http://schemas.microsoft.com/office/drawing/2014/main" id="{0282A799-80D8-BC48-A3A5-480E4193F9E6}"/>
              </a:ext>
            </a:extLst>
          </p:cNvPr>
          <p:cNvSpPr txBox="1">
            <a:spLocks/>
          </p:cNvSpPr>
          <p:nvPr/>
        </p:nvSpPr>
        <p:spPr>
          <a:xfrm>
            <a:off x="9364445" y="205268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latin typeface="Barlow Condensed" pitchFamily="2" charset="77"/>
              </a:rPr>
              <a:t>Level 2</a:t>
            </a:r>
          </a:p>
        </p:txBody>
      </p:sp>
      <p:sp>
        <p:nvSpPr>
          <p:cNvPr id="46" name="Title 1">
            <a:extLst>
              <a:ext uri="{FF2B5EF4-FFF2-40B4-BE49-F238E27FC236}">
                <a16:creationId xmlns:a16="http://schemas.microsoft.com/office/drawing/2014/main" id="{3AC65320-C1BD-6F4C-9ADE-D50704172132}"/>
              </a:ext>
            </a:extLst>
          </p:cNvPr>
          <p:cNvSpPr txBox="1">
            <a:spLocks/>
          </p:cNvSpPr>
          <p:nvPr/>
        </p:nvSpPr>
        <p:spPr>
          <a:xfrm>
            <a:off x="9942647" y="326600"/>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latin typeface="Barlow Condensed" pitchFamily="2" charset="77"/>
              </a:rPr>
              <a:t>Level 1</a:t>
            </a:r>
          </a:p>
        </p:txBody>
      </p:sp>
    </p:spTree>
    <p:extLst>
      <p:ext uri="{BB962C8B-B14F-4D97-AF65-F5344CB8AC3E}">
        <p14:creationId xmlns:p14="http://schemas.microsoft.com/office/powerpoint/2010/main" val="22589177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02E3BF3-7090-3644-909D-A90B328CCF36}"/>
              </a:ext>
            </a:extLst>
          </p:cNvPr>
          <p:cNvSpPr/>
          <p:nvPr/>
        </p:nvSpPr>
        <p:spPr>
          <a:xfrm>
            <a:off x="0" y="0"/>
            <a:ext cx="6126480" cy="6858000"/>
          </a:xfrm>
          <a:prstGeom prst="rect">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B0A4ABD3-59C7-8E42-9648-CE3B62BD66A6}"/>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6126480" y="0"/>
            <a:ext cx="6065520" cy="6858000"/>
          </a:xfrm>
          <a:prstGeom prst="rect">
            <a:avLst/>
          </a:prstGeom>
        </p:spPr>
      </p:pic>
      <p:sp>
        <p:nvSpPr>
          <p:cNvPr id="8" name="Rectangle 7"/>
          <p:cNvSpPr/>
          <p:nvPr/>
        </p:nvSpPr>
        <p:spPr>
          <a:xfrm>
            <a:off x="11615928" y="0"/>
            <a:ext cx="576072" cy="576072"/>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3"/>
          <p:cNvSpPr>
            <a:spLocks noGrp="1"/>
          </p:cNvSpPr>
          <p:nvPr>
            <p:ph type="sldNum" sz="quarter" idx="12"/>
          </p:nvPr>
        </p:nvSpPr>
        <p:spPr/>
        <p:txBody>
          <a:bodyPr/>
          <a:lstStyle/>
          <a:p>
            <a:fld id="{3D8138E6-F899-42D1-B540-BF0F4C16EA81}" type="slidenum">
              <a:rPr lang="en-US" smtClean="0"/>
              <a:pPr/>
              <a:t>16</a:t>
            </a:fld>
            <a:endParaRPr lang="en-US" dirty="0"/>
          </a:p>
        </p:txBody>
      </p:sp>
      <p:sp>
        <p:nvSpPr>
          <p:cNvPr id="2" name="Title 1"/>
          <p:cNvSpPr>
            <a:spLocks noGrp="1"/>
          </p:cNvSpPr>
          <p:nvPr>
            <p:ph type="title"/>
          </p:nvPr>
        </p:nvSpPr>
        <p:spPr>
          <a:xfrm>
            <a:off x="685799" y="3624203"/>
            <a:ext cx="4790976" cy="2064619"/>
          </a:xfrm>
        </p:spPr>
        <p:txBody>
          <a:bodyPr anchor="t" anchorCtr="0">
            <a:noAutofit/>
          </a:bodyPr>
          <a:lstStyle/>
          <a:p>
            <a:r>
              <a:rPr lang="en-US" sz="4000" b="0" dirty="0">
                <a:latin typeface="Barlow Condensed" pitchFamily="2" charset="77"/>
              </a:rPr>
              <a:t>Start with </a:t>
            </a:r>
            <a:r>
              <a:rPr lang="en-US" sz="4000" dirty="0">
                <a:solidFill>
                  <a:schemeClr val="accent3"/>
                </a:solidFill>
                <a:latin typeface="Barlow Condensed SemiBold" pitchFamily="2" charset="77"/>
              </a:rPr>
              <a:t>Values</a:t>
            </a:r>
            <a:r>
              <a:rPr lang="en-US" sz="4000" b="0" dirty="0">
                <a:latin typeface="Barlow Condensed" pitchFamily="2" charset="77"/>
              </a:rPr>
              <a:t> and </a:t>
            </a:r>
            <a:r>
              <a:rPr lang="en-US" sz="4000" dirty="0">
                <a:solidFill>
                  <a:schemeClr val="accent3"/>
                </a:solidFill>
                <a:latin typeface="Barlow Condensed SemiBold" pitchFamily="2" charset="77"/>
              </a:rPr>
              <a:t>Emotions</a:t>
            </a:r>
            <a:r>
              <a:rPr lang="en-US" sz="4000" b="0" dirty="0">
                <a:latin typeface="Barlow Condensed" pitchFamily="2" charset="77"/>
              </a:rPr>
              <a:t> …Then move on to </a:t>
            </a:r>
            <a:r>
              <a:rPr lang="en-US" sz="4000" dirty="0">
                <a:solidFill>
                  <a:schemeClr val="accent3"/>
                </a:solidFill>
                <a:latin typeface="Barlow Condensed SemiBold" pitchFamily="2" charset="77"/>
              </a:rPr>
              <a:t>Benefits</a:t>
            </a:r>
            <a:r>
              <a:rPr lang="en-US" sz="4000" b="0" dirty="0">
                <a:latin typeface="Barlow Condensed" pitchFamily="2" charset="77"/>
              </a:rPr>
              <a:t> and </a:t>
            </a:r>
            <a:r>
              <a:rPr lang="en-US" sz="4000" dirty="0">
                <a:solidFill>
                  <a:schemeClr val="accent3"/>
                </a:solidFill>
                <a:latin typeface="Barlow Condensed SemiBold" pitchFamily="2" charset="77"/>
              </a:rPr>
              <a:t>Features</a:t>
            </a:r>
            <a:r>
              <a:rPr lang="en-US" sz="4000" b="0" dirty="0">
                <a:solidFill>
                  <a:schemeClr val="accent3"/>
                </a:solidFill>
                <a:latin typeface="Barlow Condensed" pitchFamily="2" charset="77"/>
              </a:rPr>
              <a:t>.</a:t>
            </a:r>
          </a:p>
        </p:txBody>
      </p:sp>
      <p:sp>
        <p:nvSpPr>
          <p:cNvPr id="12" name="Google Shape;260;p22">
            <a:extLst>
              <a:ext uri="{FF2B5EF4-FFF2-40B4-BE49-F238E27FC236}">
                <a16:creationId xmlns:a16="http://schemas.microsoft.com/office/drawing/2014/main" id="{ABF57021-56BC-874D-9E71-9BE7C63D667B}"/>
              </a:ext>
            </a:extLst>
          </p:cNvPr>
          <p:cNvSpPr txBox="1">
            <a:spLocks/>
          </p:cNvSpPr>
          <p:nvPr/>
        </p:nvSpPr>
        <p:spPr>
          <a:xfrm>
            <a:off x="685799" y="914400"/>
            <a:ext cx="5657249" cy="6273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800" b="1" dirty="0">
                <a:solidFill>
                  <a:schemeClr val="bg1"/>
                </a:solidFill>
                <a:latin typeface="Barlow Semi Condensed" pitchFamily="2" charset="77"/>
              </a:rPr>
              <a:t>NEW </a:t>
            </a:r>
            <a:br>
              <a:rPr lang="en-US" sz="4800" b="1" dirty="0">
                <a:solidFill>
                  <a:schemeClr val="bg1"/>
                </a:solidFill>
                <a:latin typeface="Barlow Semi Condensed" pitchFamily="2" charset="77"/>
              </a:rPr>
            </a:br>
            <a:r>
              <a:rPr lang="en-US" sz="4800" b="1" dirty="0">
                <a:solidFill>
                  <a:schemeClr val="bg1"/>
                </a:solidFill>
                <a:latin typeface="Barlow Semi Condensed" pitchFamily="2" charset="77"/>
              </a:rPr>
              <a:t>CONVERSATION </a:t>
            </a:r>
            <a:br>
              <a:rPr lang="en-US" sz="4800" b="1" dirty="0">
                <a:solidFill>
                  <a:schemeClr val="bg1"/>
                </a:solidFill>
                <a:latin typeface="Barlow Semi Condensed" pitchFamily="2" charset="77"/>
              </a:rPr>
            </a:br>
            <a:r>
              <a:rPr lang="en-US" sz="4800" b="1" dirty="0">
                <a:solidFill>
                  <a:schemeClr val="bg1"/>
                </a:solidFill>
                <a:latin typeface="Barlow Semi Condensed" pitchFamily="2" charset="77"/>
              </a:rPr>
              <a:t>RULE</a:t>
            </a:r>
          </a:p>
        </p:txBody>
      </p:sp>
      <p:pic>
        <p:nvPicPr>
          <p:cNvPr id="11" name="Picture 10">
            <a:extLst>
              <a:ext uri="{FF2B5EF4-FFF2-40B4-BE49-F238E27FC236}">
                <a16:creationId xmlns:a16="http://schemas.microsoft.com/office/drawing/2014/main" id="{D8CF884D-7FB2-5D45-81BA-3801E2A7F8F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17" name="Straight Connector 16">
            <a:extLst>
              <a:ext uri="{FF2B5EF4-FFF2-40B4-BE49-F238E27FC236}">
                <a16:creationId xmlns:a16="http://schemas.microsoft.com/office/drawing/2014/main" id="{43ED8EF2-8BC2-8F4E-BB72-6FF8218DB723}"/>
              </a:ext>
            </a:extLst>
          </p:cNvPr>
          <p:cNvCxnSpPr>
            <a:cxnSpLocks/>
          </p:cNvCxnSpPr>
          <p:nvPr/>
        </p:nvCxnSpPr>
        <p:spPr>
          <a:xfrm>
            <a:off x="808149" y="914400"/>
            <a:ext cx="64008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21571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47472" y="0"/>
            <a:ext cx="11844528"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B8A3FC2C-B9D7-7140-8884-87FCD3775E13}"/>
              </a:ext>
            </a:extLst>
          </p:cNvPr>
          <p:cNvPicPr>
            <a:picLocks/>
          </p:cNvPicPr>
          <p:nvPr/>
        </p:nvPicPr>
        <p:blipFill>
          <a:blip r:embed="rId3" cstate="email">
            <a:alphaModFix amt="40000"/>
            <a:biLevel thresh="25000"/>
            <a:extLst>
              <a:ext uri="{28A0092B-C50C-407E-A947-70E740481C1C}">
                <a14:useLocalDpi xmlns:a14="http://schemas.microsoft.com/office/drawing/2010/main"/>
              </a:ext>
            </a:extLst>
          </a:blip>
          <a:stretch>
            <a:fillRect/>
          </a:stretch>
        </p:blipFill>
        <p:spPr>
          <a:xfrm>
            <a:off x="4472329" y="0"/>
            <a:ext cx="5422392" cy="6858000"/>
          </a:xfrm>
          <a:prstGeom prst="rect">
            <a:avLst/>
          </a:prstGeom>
        </p:spPr>
      </p:pic>
      <p:pic>
        <p:nvPicPr>
          <p:cNvPr id="48" name="Graphic 47" descr="Checklist with solid fill">
            <a:extLst>
              <a:ext uri="{FF2B5EF4-FFF2-40B4-BE49-F238E27FC236}">
                <a16:creationId xmlns:a16="http://schemas.microsoft.com/office/drawing/2014/main" id="{42A9A24C-DBC6-2242-815C-329D7E146459}"/>
              </a:ext>
            </a:extLst>
          </p:cNvPr>
          <p:cNvPicPr>
            <a:picLocks noChangeAspect="1"/>
          </p:cNvPicPr>
          <p:nvPr/>
        </p:nvPicPr>
        <p:blipFill>
          <a:blip r:embed="rId4" cstate="email">
            <a:alphaModFix amt="40000"/>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653718" y="5374145"/>
            <a:ext cx="640080" cy="640080"/>
          </a:xfrm>
          <a:prstGeom prst="rect">
            <a:avLst/>
          </a:prstGeom>
        </p:spPr>
      </p:pic>
      <p:cxnSp>
        <p:nvCxnSpPr>
          <p:cNvPr id="40" name="Straight Connector 39">
            <a:extLst>
              <a:ext uri="{FF2B5EF4-FFF2-40B4-BE49-F238E27FC236}">
                <a16:creationId xmlns:a16="http://schemas.microsoft.com/office/drawing/2014/main" id="{3BB5123C-681B-D147-AFFC-2A478BFD60DB}"/>
              </a:ext>
            </a:extLst>
          </p:cNvPr>
          <p:cNvCxnSpPr>
            <a:cxnSpLocks/>
          </p:cNvCxnSpPr>
          <p:nvPr/>
        </p:nvCxnSpPr>
        <p:spPr>
          <a:xfrm>
            <a:off x="5634142" y="3429001"/>
            <a:ext cx="26517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76656" y="914400"/>
            <a:ext cx="4194728" cy="672311"/>
          </a:xfrm>
        </p:spPr>
        <p:txBody>
          <a:bodyPr anchor="t" anchorCtr="0">
            <a:noAutofit/>
          </a:bodyPr>
          <a:lstStyle/>
          <a:p>
            <a:r>
              <a:rPr lang="en-US" sz="4800" dirty="0">
                <a:solidFill>
                  <a:schemeClr val="bg1"/>
                </a:solidFill>
                <a:effectLst>
                  <a:outerShdw blurRad="101600" dist="101600" dir="2700000" algn="tl" rotWithShape="0">
                    <a:prstClr val="black">
                      <a:alpha val="20000"/>
                    </a:prstClr>
                  </a:outerShdw>
                </a:effectLst>
              </a:rPr>
              <a:t>LEVEL ONE</a:t>
            </a:r>
            <a:endParaRPr lang="en-US" sz="4800" b="1" dirty="0">
              <a:solidFill>
                <a:srgbClr val="FFD100"/>
              </a:solidFill>
              <a:effectLst>
                <a:outerShdw blurRad="101600" dist="101600" dir="2700000" algn="tl" rotWithShape="0">
                  <a:prstClr val="black">
                    <a:alpha val="20000"/>
                  </a:prstClr>
                </a:outerShdw>
              </a:effectLst>
            </a:endParaRPr>
          </a:p>
        </p:txBody>
      </p:sp>
      <p:sp>
        <p:nvSpPr>
          <p:cNvPr id="23" name="Slide Number Placeholder 22"/>
          <p:cNvSpPr>
            <a:spLocks noGrp="1"/>
          </p:cNvSpPr>
          <p:nvPr>
            <p:ph type="sldNum" sz="quarter" idx="12"/>
          </p:nvPr>
        </p:nvSpPr>
        <p:spPr/>
        <p:txBody>
          <a:bodyPr/>
          <a:lstStyle/>
          <a:p>
            <a:fld id="{3D8138E6-F899-42D1-B540-BF0F4C16EA81}" type="slidenum">
              <a:rPr lang="en-US" smtClean="0"/>
              <a:pPr/>
              <a:t>17</a:t>
            </a:fld>
            <a:endParaRPr lang="en-US" dirty="0"/>
          </a:p>
        </p:txBody>
      </p:sp>
      <p:sp>
        <p:nvSpPr>
          <p:cNvPr id="30" name="Title 1">
            <a:extLst>
              <a:ext uri="{FF2B5EF4-FFF2-40B4-BE49-F238E27FC236}">
                <a16:creationId xmlns:a16="http://schemas.microsoft.com/office/drawing/2014/main" id="{26619D3D-176B-EB46-B44C-9160E4C9DE7E}"/>
              </a:ext>
            </a:extLst>
          </p:cNvPr>
          <p:cNvSpPr txBox="1">
            <a:spLocks/>
          </p:cNvSpPr>
          <p:nvPr/>
        </p:nvSpPr>
        <p:spPr>
          <a:xfrm>
            <a:off x="9908582" y="597992"/>
            <a:ext cx="149807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3"/>
                </a:solidFill>
                <a:latin typeface="Barlow Condensed SemiBold" pitchFamily="2" charset="77"/>
              </a:rPr>
              <a:t>VALUES</a:t>
            </a:r>
          </a:p>
        </p:txBody>
      </p:sp>
      <p:sp>
        <p:nvSpPr>
          <p:cNvPr id="31" name="Title 1">
            <a:extLst>
              <a:ext uri="{FF2B5EF4-FFF2-40B4-BE49-F238E27FC236}">
                <a16:creationId xmlns:a16="http://schemas.microsoft.com/office/drawing/2014/main" id="{4B491EBE-8ABA-234E-8146-91DD06184B60}"/>
              </a:ext>
            </a:extLst>
          </p:cNvPr>
          <p:cNvSpPr txBox="1">
            <a:spLocks/>
          </p:cNvSpPr>
          <p:nvPr/>
        </p:nvSpPr>
        <p:spPr>
          <a:xfrm>
            <a:off x="9283951" y="2321819"/>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EMOTIONS</a:t>
            </a:r>
          </a:p>
        </p:txBody>
      </p:sp>
      <p:sp>
        <p:nvSpPr>
          <p:cNvPr id="33" name="Title 1">
            <a:extLst>
              <a:ext uri="{FF2B5EF4-FFF2-40B4-BE49-F238E27FC236}">
                <a16:creationId xmlns:a16="http://schemas.microsoft.com/office/drawing/2014/main" id="{A121E769-4851-7247-A024-F51D989B63A1}"/>
              </a:ext>
            </a:extLst>
          </p:cNvPr>
          <p:cNvSpPr txBox="1">
            <a:spLocks/>
          </p:cNvSpPr>
          <p:nvPr/>
        </p:nvSpPr>
        <p:spPr>
          <a:xfrm>
            <a:off x="8632301" y="4045646"/>
            <a:ext cx="2002764"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BENEFITS</a:t>
            </a:r>
          </a:p>
        </p:txBody>
      </p:sp>
      <p:sp>
        <p:nvSpPr>
          <p:cNvPr id="34" name="Title 1">
            <a:extLst>
              <a:ext uri="{FF2B5EF4-FFF2-40B4-BE49-F238E27FC236}">
                <a16:creationId xmlns:a16="http://schemas.microsoft.com/office/drawing/2014/main" id="{9A3E73E8-2657-1441-A34A-C14ABFB020E2}"/>
              </a:ext>
            </a:extLst>
          </p:cNvPr>
          <p:cNvSpPr txBox="1">
            <a:spLocks/>
          </p:cNvSpPr>
          <p:nvPr/>
        </p:nvSpPr>
        <p:spPr>
          <a:xfrm>
            <a:off x="8034142" y="5769473"/>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FEATURES</a:t>
            </a:r>
          </a:p>
        </p:txBody>
      </p:sp>
      <p:pic>
        <p:nvPicPr>
          <p:cNvPr id="19" name="Picture 18">
            <a:extLst>
              <a:ext uri="{FF2B5EF4-FFF2-40B4-BE49-F238E27FC236}">
                <a16:creationId xmlns:a16="http://schemas.microsoft.com/office/drawing/2014/main" id="{CC17C94B-A0F3-E948-9A30-038E1885E5B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20" name="Straight Connector 19">
            <a:extLst>
              <a:ext uri="{FF2B5EF4-FFF2-40B4-BE49-F238E27FC236}">
                <a16:creationId xmlns:a16="http://schemas.microsoft.com/office/drawing/2014/main" id="{581027F8-A694-F54B-8840-4018608BD2D1}"/>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pic>
        <p:nvPicPr>
          <p:cNvPr id="35" name="Graphic 34" descr="Excellent with solid fill">
            <a:extLst>
              <a:ext uri="{FF2B5EF4-FFF2-40B4-BE49-F238E27FC236}">
                <a16:creationId xmlns:a16="http://schemas.microsoft.com/office/drawing/2014/main" id="{93654188-2DA4-7145-AD5A-F214E93F04FC}"/>
              </a:ext>
            </a:extLst>
          </p:cNvPr>
          <p:cNvPicPr>
            <a:picLocks noChangeAspect="1"/>
          </p:cNvPicPr>
          <p:nvPr/>
        </p:nvPicPr>
        <p:blipFill>
          <a:blip r:embed="rId7" cstate="email">
            <a:alphaModFix amt="40000"/>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588601" y="3910392"/>
            <a:ext cx="777240" cy="777240"/>
          </a:xfrm>
          <a:prstGeom prst="rect">
            <a:avLst/>
          </a:prstGeom>
        </p:spPr>
      </p:pic>
      <p:sp>
        <p:nvSpPr>
          <p:cNvPr id="42" name="Title 1">
            <a:extLst>
              <a:ext uri="{FF2B5EF4-FFF2-40B4-BE49-F238E27FC236}">
                <a16:creationId xmlns:a16="http://schemas.microsoft.com/office/drawing/2014/main" id="{E081F1A5-6530-6D42-A7E1-C7B1BA121EEC}"/>
              </a:ext>
            </a:extLst>
          </p:cNvPr>
          <p:cNvSpPr txBox="1">
            <a:spLocks/>
          </p:cNvSpPr>
          <p:nvPr/>
        </p:nvSpPr>
        <p:spPr>
          <a:xfrm>
            <a:off x="8102783" y="549387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4</a:t>
            </a:r>
          </a:p>
        </p:txBody>
      </p:sp>
      <p:sp>
        <p:nvSpPr>
          <p:cNvPr id="44" name="Title 1">
            <a:extLst>
              <a:ext uri="{FF2B5EF4-FFF2-40B4-BE49-F238E27FC236}">
                <a16:creationId xmlns:a16="http://schemas.microsoft.com/office/drawing/2014/main" id="{9FBDE5DA-5071-7C4F-ACE1-A8EF925A2FC2}"/>
              </a:ext>
            </a:extLst>
          </p:cNvPr>
          <p:cNvSpPr txBox="1">
            <a:spLocks/>
          </p:cNvSpPr>
          <p:nvPr/>
        </p:nvSpPr>
        <p:spPr>
          <a:xfrm>
            <a:off x="8777841" y="3767638"/>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3</a:t>
            </a:r>
          </a:p>
        </p:txBody>
      </p:sp>
      <p:sp>
        <p:nvSpPr>
          <p:cNvPr id="45" name="Title 1">
            <a:extLst>
              <a:ext uri="{FF2B5EF4-FFF2-40B4-BE49-F238E27FC236}">
                <a16:creationId xmlns:a16="http://schemas.microsoft.com/office/drawing/2014/main" id="{0282A799-80D8-BC48-A3A5-480E4193F9E6}"/>
              </a:ext>
            </a:extLst>
          </p:cNvPr>
          <p:cNvSpPr txBox="1">
            <a:spLocks/>
          </p:cNvSpPr>
          <p:nvPr/>
        </p:nvSpPr>
        <p:spPr>
          <a:xfrm>
            <a:off x="9364445" y="205268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2</a:t>
            </a:r>
          </a:p>
        </p:txBody>
      </p:sp>
      <p:sp>
        <p:nvSpPr>
          <p:cNvPr id="46" name="Title 1">
            <a:extLst>
              <a:ext uri="{FF2B5EF4-FFF2-40B4-BE49-F238E27FC236}">
                <a16:creationId xmlns:a16="http://schemas.microsoft.com/office/drawing/2014/main" id="{3AC65320-C1BD-6F4C-9ADE-D50704172132}"/>
              </a:ext>
            </a:extLst>
          </p:cNvPr>
          <p:cNvSpPr txBox="1">
            <a:spLocks/>
          </p:cNvSpPr>
          <p:nvPr/>
        </p:nvSpPr>
        <p:spPr>
          <a:xfrm>
            <a:off x="9942647" y="326600"/>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latin typeface="Barlow Condensed" pitchFamily="2" charset="77"/>
              </a:rPr>
              <a:t>Level 1</a:t>
            </a:r>
          </a:p>
        </p:txBody>
      </p:sp>
      <p:pic>
        <p:nvPicPr>
          <p:cNvPr id="11" name="Picture 10" descr="A picture containing text&#10;&#10;Description automatically generated">
            <a:extLst>
              <a:ext uri="{FF2B5EF4-FFF2-40B4-BE49-F238E27FC236}">
                <a16:creationId xmlns:a16="http://schemas.microsoft.com/office/drawing/2014/main" id="{31682495-C723-3B48-937D-40B53023C844}"/>
              </a:ext>
            </a:extLst>
          </p:cNvPr>
          <p:cNvPicPr>
            <a:picLocks noChangeAspect="1"/>
          </p:cNvPicPr>
          <p:nvPr/>
        </p:nvPicPr>
        <p:blipFill>
          <a:blip r:embed="rId9" cstate="email">
            <a:alphaModFix amt="40000"/>
            <a:extLst>
              <a:ext uri="{28A0092B-C50C-407E-A947-70E740481C1C}">
                <a14:useLocalDpi xmlns:a14="http://schemas.microsoft.com/office/drawing/2010/main"/>
              </a:ext>
            </a:extLst>
          </a:blip>
          <a:stretch>
            <a:fillRect/>
          </a:stretch>
        </p:blipFill>
        <p:spPr>
          <a:xfrm>
            <a:off x="6572722" y="2194560"/>
            <a:ext cx="774700" cy="787400"/>
          </a:xfrm>
          <a:prstGeom prst="rect">
            <a:avLst/>
          </a:prstGeom>
        </p:spPr>
      </p:pic>
      <p:cxnSp>
        <p:nvCxnSpPr>
          <p:cNvPr id="49" name="Straight Connector 48">
            <a:extLst>
              <a:ext uri="{FF2B5EF4-FFF2-40B4-BE49-F238E27FC236}">
                <a16:creationId xmlns:a16="http://schemas.microsoft.com/office/drawing/2014/main" id="{6B494BD2-2D22-6340-BF5C-0CA34275975E}"/>
              </a:ext>
            </a:extLst>
          </p:cNvPr>
          <p:cNvCxnSpPr>
            <a:cxnSpLocks/>
          </p:cNvCxnSpPr>
          <p:nvPr/>
        </p:nvCxnSpPr>
        <p:spPr>
          <a:xfrm>
            <a:off x="6221127" y="5156769"/>
            <a:ext cx="146304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50" name="Content Placeholder 2">
            <a:extLst>
              <a:ext uri="{FF2B5EF4-FFF2-40B4-BE49-F238E27FC236}">
                <a16:creationId xmlns:a16="http://schemas.microsoft.com/office/drawing/2014/main" id="{D7D1F565-F732-D240-9E1F-7CB16D31B5D6}"/>
              </a:ext>
            </a:extLst>
          </p:cNvPr>
          <p:cNvSpPr>
            <a:spLocks noGrp="1"/>
          </p:cNvSpPr>
          <p:nvPr>
            <p:ph idx="1"/>
          </p:nvPr>
        </p:nvSpPr>
        <p:spPr>
          <a:xfrm>
            <a:off x="676656" y="2127380"/>
            <a:ext cx="5342425" cy="3816213"/>
          </a:xfrm>
        </p:spPr>
        <p:txBody>
          <a:bodyPr>
            <a:noAutofit/>
          </a:bodyPr>
          <a:lstStyle/>
          <a:p>
            <a:pPr marL="0" indent="0">
              <a:spcBef>
                <a:spcPts val="0"/>
              </a:spcBef>
              <a:buNone/>
            </a:pPr>
            <a:r>
              <a:rPr lang="en-US" sz="3200" dirty="0">
                <a:solidFill>
                  <a:srgbClr val="FFD100"/>
                </a:solidFill>
                <a:effectLst>
                  <a:outerShdw blurRad="101600" dist="101600" dir="2700000" algn="tl" rotWithShape="0">
                    <a:prstClr val="black">
                      <a:alpha val="20000"/>
                    </a:prstClr>
                  </a:outerShdw>
                </a:effectLst>
                <a:latin typeface="Barlow Condensed Medium" pitchFamily="2" charset="77"/>
              </a:rPr>
              <a:t>Key Values descriptors </a:t>
            </a:r>
            <a:r>
              <a:rPr lang="en-US" sz="3200" dirty="0">
                <a:effectLst>
                  <a:outerShdw blurRad="101600" dist="101600" dir="2700000" algn="tl" rotWithShape="0">
                    <a:prstClr val="black">
                      <a:alpha val="20000"/>
                    </a:prstClr>
                  </a:outerShdw>
                </a:effectLst>
              </a:rPr>
              <a:t>of </a:t>
            </a:r>
            <a:br>
              <a:rPr lang="en-US" sz="3200" dirty="0">
                <a:effectLst>
                  <a:outerShdw blurRad="101600" dist="101600" dir="2700000" algn="tl" rotWithShape="0">
                    <a:prstClr val="black">
                      <a:alpha val="20000"/>
                    </a:prstClr>
                  </a:outerShdw>
                </a:effectLst>
              </a:rPr>
            </a:br>
            <a:r>
              <a:rPr lang="en-US" sz="3200" dirty="0">
                <a:effectLst>
                  <a:outerShdw blurRad="101600" dist="101600" dir="2700000" algn="tl" rotWithShape="0">
                    <a:prstClr val="black">
                      <a:alpha val="20000"/>
                    </a:prstClr>
                  </a:outerShdw>
                </a:effectLst>
              </a:rPr>
              <a:t>the Full Life </a:t>
            </a:r>
            <a:br>
              <a:rPr lang="en-US" sz="3200" dirty="0">
                <a:effectLst>
                  <a:outerShdw blurRad="101600" dist="101600" dir="2700000" algn="tl" rotWithShape="0">
                    <a:prstClr val="black">
                      <a:alpha val="20000"/>
                    </a:prstClr>
                  </a:outerShdw>
                </a:effectLst>
              </a:rPr>
            </a:br>
            <a:endParaRPr lang="en-US" sz="3200" dirty="0">
              <a:effectLst>
                <a:outerShdw blurRad="101600" dist="101600" dir="2700000" algn="tl" rotWithShape="0">
                  <a:prstClr val="black">
                    <a:alpha val="20000"/>
                  </a:prstClr>
                </a:outerShdw>
              </a:effectLst>
            </a:endParaRPr>
          </a:p>
          <a:p>
            <a:pPr marL="336550" indent="-336550">
              <a:spcBef>
                <a:spcPts val="0"/>
              </a:spcBef>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be secure</a:t>
            </a:r>
          </a:p>
          <a:p>
            <a:pPr marL="336550" indent="-336550">
              <a:spcBef>
                <a:spcPts val="600"/>
              </a:spcBef>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be free to live as they choose </a:t>
            </a:r>
          </a:p>
          <a:p>
            <a:pPr marL="336550" indent="-336550">
              <a:spcBef>
                <a:spcPts val="600"/>
              </a:spcBef>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be independent</a:t>
            </a:r>
          </a:p>
          <a:p>
            <a:pPr marL="336550" indent="-336550">
              <a:spcBef>
                <a:spcPts val="600"/>
              </a:spcBef>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enjoy my life; and</a:t>
            </a:r>
          </a:p>
          <a:p>
            <a:pPr marL="336550" indent="-336550">
              <a:spcBef>
                <a:spcPts val="600"/>
              </a:spcBef>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have peace of mind.</a:t>
            </a:r>
          </a:p>
        </p:txBody>
      </p:sp>
      <p:pic>
        <p:nvPicPr>
          <p:cNvPr id="5" name="Picture 4">
            <a:extLst>
              <a:ext uri="{FF2B5EF4-FFF2-40B4-BE49-F238E27FC236}">
                <a16:creationId xmlns:a16="http://schemas.microsoft.com/office/drawing/2014/main" id="{04503654-E716-C847-939D-72AF7CEC9B0A}"/>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472329" y="-1"/>
            <a:ext cx="5422392" cy="1698621"/>
          </a:xfrm>
          <a:prstGeom prst="rect">
            <a:avLst/>
          </a:prstGeom>
        </p:spPr>
      </p:pic>
      <p:pic>
        <p:nvPicPr>
          <p:cNvPr id="36" name="Picture 35">
            <a:extLst>
              <a:ext uri="{FF2B5EF4-FFF2-40B4-BE49-F238E27FC236}">
                <a16:creationId xmlns:a16="http://schemas.microsoft.com/office/drawing/2014/main" id="{D6A809FC-658A-EC4B-BF25-F23401A65932}"/>
              </a:ext>
            </a:extLst>
          </p:cNvPr>
          <p:cNvPicPr>
            <a:picLocks noChangeAspect="1"/>
          </p:cNvPicPr>
          <p:nvPr/>
        </p:nvPicPr>
        <p:blipFill>
          <a:blip r:embed="rId11" cstate="email">
            <a:alphaModFix/>
            <a:extLst>
              <a:ext uri="{28A0092B-C50C-407E-A947-70E740481C1C}">
                <a14:useLocalDpi xmlns:a14="http://schemas.microsoft.com/office/drawing/2010/main"/>
              </a:ext>
            </a:extLst>
          </a:blip>
          <a:stretch>
            <a:fillRect/>
          </a:stretch>
        </p:blipFill>
        <p:spPr>
          <a:xfrm>
            <a:off x="6610780" y="452619"/>
            <a:ext cx="709838" cy="777240"/>
          </a:xfrm>
          <a:prstGeom prst="rect">
            <a:avLst/>
          </a:prstGeom>
        </p:spPr>
      </p:pic>
      <p:cxnSp>
        <p:nvCxnSpPr>
          <p:cNvPr id="9" name="Straight Connector 8">
            <a:extLst>
              <a:ext uri="{FF2B5EF4-FFF2-40B4-BE49-F238E27FC236}">
                <a16:creationId xmlns:a16="http://schemas.microsoft.com/office/drawing/2014/main" id="{E0FB06C3-4906-AA40-AB1D-7724DE50858F}"/>
              </a:ext>
            </a:extLst>
          </p:cNvPr>
          <p:cNvCxnSpPr>
            <a:cxnSpLocks/>
          </p:cNvCxnSpPr>
          <p:nvPr/>
        </p:nvCxnSpPr>
        <p:spPr>
          <a:xfrm>
            <a:off x="5005854" y="1705122"/>
            <a:ext cx="39427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07978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2CACC5F0-4FAB-B34B-AD36-F93D4ADA2C1B}"/>
              </a:ext>
            </a:extLst>
          </p:cNvPr>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bwMode="auto">
          <a:xfrm>
            <a:off x="0" y="0"/>
            <a:ext cx="12191999" cy="685800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27F36A60-5BCF-7342-A563-1A45DDBC82AA}"/>
              </a:ext>
            </a:extLst>
          </p:cNvPr>
          <p:cNvSpPr/>
          <p:nvPr/>
        </p:nvSpPr>
        <p:spPr>
          <a:xfrm>
            <a:off x="-1" y="-1"/>
            <a:ext cx="6126480" cy="6858001"/>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39335" y="2053238"/>
            <a:ext cx="5047808" cy="2751522"/>
          </a:xfrm>
        </p:spPr>
        <p:txBody>
          <a:bodyPr wrap="square" anchor="ctr">
            <a:spAutoFit/>
          </a:bodyPr>
          <a:lstStyle/>
          <a:p>
            <a:pPr algn="l"/>
            <a:r>
              <a:rPr lang="en-US" sz="4800" dirty="0">
                <a:effectLst>
                  <a:outerShdw blurRad="101600" dist="101600" dir="2700000" algn="tl" rotWithShape="0">
                    <a:prstClr val="black">
                      <a:alpha val="20000"/>
                    </a:prstClr>
                  </a:outerShdw>
                </a:effectLst>
              </a:rPr>
              <a:t>WE PERSUADE THROUGH REASON, </a:t>
            </a:r>
            <a:r>
              <a:rPr lang="en-US" sz="4800" dirty="0">
                <a:solidFill>
                  <a:schemeClr val="accent3"/>
                </a:solidFill>
                <a:effectLst>
                  <a:outerShdw blurRad="101600" dist="101600" dir="2700000" algn="tl" rotWithShape="0">
                    <a:prstClr val="black">
                      <a:alpha val="20000"/>
                    </a:prstClr>
                  </a:outerShdw>
                </a:effectLst>
              </a:rPr>
              <a:t>BUT WE MOTIVATE THROUGH EMOTION</a:t>
            </a:r>
          </a:p>
        </p:txBody>
      </p:sp>
      <p:cxnSp>
        <p:nvCxnSpPr>
          <p:cNvPr id="16" name="Straight Connector 15">
            <a:extLst>
              <a:ext uri="{FF2B5EF4-FFF2-40B4-BE49-F238E27FC236}">
                <a16:creationId xmlns:a16="http://schemas.microsoft.com/office/drawing/2014/main" id="{C002A22C-1E9E-4B41-87AA-CA70CF3FA444}"/>
              </a:ext>
            </a:extLst>
          </p:cNvPr>
          <p:cNvCxnSpPr>
            <a:cxnSpLocks/>
          </p:cNvCxnSpPr>
          <p:nvPr/>
        </p:nvCxnSpPr>
        <p:spPr>
          <a:xfrm>
            <a:off x="373217" y="957002"/>
            <a:ext cx="0" cy="4943997"/>
          </a:xfrm>
          <a:prstGeom prst="line">
            <a:avLst/>
          </a:prstGeom>
          <a:ln w="15875"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C53F4D5-2DC7-0742-BBE0-C6CD11D57AAF}"/>
              </a:ext>
            </a:extLst>
          </p:cNvPr>
          <p:cNvCxnSpPr>
            <a:cxnSpLocks/>
          </p:cNvCxnSpPr>
          <p:nvPr/>
        </p:nvCxnSpPr>
        <p:spPr>
          <a:xfrm>
            <a:off x="373217" y="2226289"/>
            <a:ext cx="0" cy="2395330"/>
          </a:xfrm>
          <a:prstGeom prst="line">
            <a:avLst/>
          </a:prstGeom>
          <a:ln w="69850">
            <a:solidFill>
              <a:srgbClr val="FFD100"/>
            </a:solidFill>
          </a:ln>
        </p:spPr>
        <p:style>
          <a:lnRef idx="1">
            <a:schemeClr val="accent1"/>
          </a:lnRef>
          <a:fillRef idx="0">
            <a:schemeClr val="accent1"/>
          </a:fillRef>
          <a:effectRef idx="0">
            <a:schemeClr val="accent1"/>
          </a:effectRef>
          <a:fontRef idx="minor">
            <a:schemeClr val="tx1"/>
          </a:fontRef>
        </p:style>
      </p:cxnSp>
      <p:pic>
        <p:nvPicPr>
          <p:cNvPr id="27" name="Picture 26">
            <a:extLst>
              <a:ext uri="{FF2B5EF4-FFF2-40B4-BE49-F238E27FC236}">
                <a16:creationId xmlns:a16="http://schemas.microsoft.com/office/drawing/2014/main" id="{0E0CF622-8EE5-B744-901B-303C0409AE2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Tree>
    <p:extLst>
      <p:ext uri="{BB962C8B-B14F-4D97-AF65-F5344CB8AC3E}">
        <p14:creationId xmlns:p14="http://schemas.microsoft.com/office/powerpoint/2010/main" val="2593592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47472" y="0"/>
            <a:ext cx="11844528"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B8A3FC2C-B9D7-7140-8884-87FCD3775E13}"/>
              </a:ext>
            </a:extLst>
          </p:cNvPr>
          <p:cNvPicPr>
            <a:picLocks/>
          </p:cNvPicPr>
          <p:nvPr/>
        </p:nvPicPr>
        <p:blipFill>
          <a:blip r:embed="rId3" cstate="email">
            <a:alphaModFix amt="40000"/>
            <a:biLevel thresh="25000"/>
            <a:extLst>
              <a:ext uri="{28A0092B-C50C-407E-A947-70E740481C1C}">
                <a14:useLocalDpi xmlns:a14="http://schemas.microsoft.com/office/drawing/2010/main"/>
              </a:ext>
            </a:extLst>
          </a:blip>
          <a:stretch>
            <a:fillRect/>
          </a:stretch>
        </p:blipFill>
        <p:spPr>
          <a:xfrm>
            <a:off x="4472329" y="0"/>
            <a:ext cx="5422392" cy="6858000"/>
          </a:xfrm>
          <a:prstGeom prst="rect">
            <a:avLst/>
          </a:prstGeom>
        </p:spPr>
      </p:pic>
      <p:pic>
        <p:nvPicPr>
          <p:cNvPr id="48" name="Graphic 47" descr="Checklist with solid fill">
            <a:extLst>
              <a:ext uri="{FF2B5EF4-FFF2-40B4-BE49-F238E27FC236}">
                <a16:creationId xmlns:a16="http://schemas.microsoft.com/office/drawing/2014/main" id="{42A9A24C-DBC6-2242-815C-329D7E146459}"/>
              </a:ext>
            </a:extLst>
          </p:cNvPr>
          <p:cNvPicPr>
            <a:picLocks noChangeAspect="1"/>
          </p:cNvPicPr>
          <p:nvPr/>
        </p:nvPicPr>
        <p:blipFill>
          <a:blip r:embed="rId4" cstate="email">
            <a:alphaModFix amt="40000"/>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653718" y="5374145"/>
            <a:ext cx="640080" cy="640080"/>
          </a:xfrm>
          <a:prstGeom prst="rect">
            <a:avLst/>
          </a:prstGeom>
        </p:spPr>
      </p:pic>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76656" y="914400"/>
            <a:ext cx="4194728" cy="672311"/>
          </a:xfrm>
        </p:spPr>
        <p:txBody>
          <a:bodyPr anchor="t" anchorCtr="0">
            <a:noAutofit/>
          </a:bodyPr>
          <a:lstStyle/>
          <a:p>
            <a:r>
              <a:rPr lang="en-US" sz="4800" dirty="0">
                <a:solidFill>
                  <a:schemeClr val="bg1"/>
                </a:solidFill>
                <a:effectLst>
                  <a:outerShdw blurRad="101600" dist="101600" dir="2700000" algn="tl" rotWithShape="0">
                    <a:prstClr val="black">
                      <a:alpha val="20000"/>
                    </a:prstClr>
                  </a:outerShdw>
                </a:effectLst>
              </a:rPr>
              <a:t>LEVEL TWO</a:t>
            </a:r>
            <a:endParaRPr lang="en-US" sz="4800" b="1" dirty="0">
              <a:solidFill>
                <a:srgbClr val="FFD100"/>
              </a:solidFill>
              <a:effectLst>
                <a:outerShdw blurRad="101600" dist="101600" dir="2700000" algn="tl" rotWithShape="0">
                  <a:prstClr val="black">
                    <a:alpha val="20000"/>
                  </a:prstClr>
                </a:outerShdw>
              </a:effectLst>
            </a:endParaRPr>
          </a:p>
        </p:txBody>
      </p:sp>
      <p:sp>
        <p:nvSpPr>
          <p:cNvPr id="23" name="Slide Number Placeholder 22"/>
          <p:cNvSpPr>
            <a:spLocks noGrp="1"/>
          </p:cNvSpPr>
          <p:nvPr>
            <p:ph type="sldNum" sz="quarter" idx="12"/>
          </p:nvPr>
        </p:nvSpPr>
        <p:spPr/>
        <p:txBody>
          <a:bodyPr/>
          <a:lstStyle/>
          <a:p>
            <a:fld id="{3D8138E6-F899-42D1-B540-BF0F4C16EA81}" type="slidenum">
              <a:rPr lang="en-US" smtClean="0"/>
              <a:pPr/>
              <a:t>19</a:t>
            </a:fld>
            <a:endParaRPr lang="en-US" dirty="0"/>
          </a:p>
        </p:txBody>
      </p:sp>
      <p:sp>
        <p:nvSpPr>
          <p:cNvPr id="30" name="Title 1">
            <a:extLst>
              <a:ext uri="{FF2B5EF4-FFF2-40B4-BE49-F238E27FC236}">
                <a16:creationId xmlns:a16="http://schemas.microsoft.com/office/drawing/2014/main" id="{26619D3D-176B-EB46-B44C-9160E4C9DE7E}"/>
              </a:ext>
            </a:extLst>
          </p:cNvPr>
          <p:cNvSpPr txBox="1">
            <a:spLocks/>
          </p:cNvSpPr>
          <p:nvPr/>
        </p:nvSpPr>
        <p:spPr>
          <a:xfrm>
            <a:off x="9908582" y="597992"/>
            <a:ext cx="149807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VALUES</a:t>
            </a:r>
          </a:p>
        </p:txBody>
      </p:sp>
      <p:sp>
        <p:nvSpPr>
          <p:cNvPr id="31" name="Title 1">
            <a:extLst>
              <a:ext uri="{FF2B5EF4-FFF2-40B4-BE49-F238E27FC236}">
                <a16:creationId xmlns:a16="http://schemas.microsoft.com/office/drawing/2014/main" id="{4B491EBE-8ABA-234E-8146-91DD06184B60}"/>
              </a:ext>
            </a:extLst>
          </p:cNvPr>
          <p:cNvSpPr txBox="1">
            <a:spLocks/>
          </p:cNvSpPr>
          <p:nvPr/>
        </p:nvSpPr>
        <p:spPr>
          <a:xfrm>
            <a:off x="9283951" y="2321819"/>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3"/>
                </a:solidFill>
                <a:latin typeface="Barlow Condensed SemiBold" pitchFamily="2" charset="77"/>
              </a:rPr>
              <a:t>EMOTIONS</a:t>
            </a:r>
          </a:p>
        </p:txBody>
      </p:sp>
      <p:sp>
        <p:nvSpPr>
          <p:cNvPr id="33" name="Title 1">
            <a:extLst>
              <a:ext uri="{FF2B5EF4-FFF2-40B4-BE49-F238E27FC236}">
                <a16:creationId xmlns:a16="http://schemas.microsoft.com/office/drawing/2014/main" id="{A121E769-4851-7247-A024-F51D989B63A1}"/>
              </a:ext>
            </a:extLst>
          </p:cNvPr>
          <p:cNvSpPr txBox="1">
            <a:spLocks/>
          </p:cNvSpPr>
          <p:nvPr/>
        </p:nvSpPr>
        <p:spPr>
          <a:xfrm>
            <a:off x="8632301" y="4045646"/>
            <a:ext cx="2002764"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BENEFITS</a:t>
            </a:r>
          </a:p>
        </p:txBody>
      </p:sp>
      <p:sp>
        <p:nvSpPr>
          <p:cNvPr id="34" name="Title 1">
            <a:extLst>
              <a:ext uri="{FF2B5EF4-FFF2-40B4-BE49-F238E27FC236}">
                <a16:creationId xmlns:a16="http://schemas.microsoft.com/office/drawing/2014/main" id="{9A3E73E8-2657-1441-A34A-C14ABFB020E2}"/>
              </a:ext>
            </a:extLst>
          </p:cNvPr>
          <p:cNvSpPr txBox="1">
            <a:spLocks/>
          </p:cNvSpPr>
          <p:nvPr/>
        </p:nvSpPr>
        <p:spPr>
          <a:xfrm>
            <a:off x="8034142" y="5769473"/>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bg1">
                    <a:alpha val="40000"/>
                  </a:schemeClr>
                </a:solidFill>
                <a:latin typeface="Barlow Condensed SemiBold" pitchFamily="2" charset="77"/>
              </a:rPr>
              <a:t>FEATURES</a:t>
            </a:r>
          </a:p>
        </p:txBody>
      </p:sp>
      <p:pic>
        <p:nvPicPr>
          <p:cNvPr id="19" name="Picture 18">
            <a:extLst>
              <a:ext uri="{FF2B5EF4-FFF2-40B4-BE49-F238E27FC236}">
                <a16:creationId xmlns:a16="http://schemas.microsoft.com/office/drawing/2014/main" id="{CC17C94B-A0F3-E948-9A30-038E1885E5B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20" name="Straight Connector 19">
            <a:extLst>
              <a:ext uri="{FF2B5EF4-FFF2-40B4-BE49-F238E27FC236}">
                <a16:creationId xmlns:a16="http://schemas.microsoft.com/office/drawing/2014/main" id="{581027F8-A694-F54B-8840-4018608BD2D1}"/>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pic>
        <p:nvPicPr>
          <p:cNvPr id="35" name="Graphic 34" descr="Excellent with solid fill">
            <a:extLst>
              <a:ext uri="{FF2B5EF4-FFF2-40B4-BE49-F238E27FC236}">
                <a16:creationId xmlns:a16="http://schemas.microsoft.com/office/drawing/2014/main" id="{93654188-2DA4-7145-AD5A-F214E93F04FC}"/>
              </a:ext>
            </a:extLst>
          </p:cNvPr>
          <p:cNvPicPr>
            <a:picLocks noChangeAspect="1"/>
          </p:cNvPicPr>
          <p:nvPr/>
        </p:nvPicPr>
        <p:blipFill>
          <a:blip r:embed="rId7" cstate="email">
            <a:alphaModFix amt="40000"/>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588601" y="3910392"/>
            <a:ext cx="777240" cy="777240"/>
          </a:xfrm>
          <a:prstGeom prst="rect">
            <a:avLst/>
          </a:prstGeom>
        </p:spPr>
      </p:pic>
      <p:sp>
        <p:nvSpPr>
          <p:cNvPr id="42" name="Title 1">
            <a:extLst>
              <a:ext uri="{FF2B5EF4-FFF2-40B4-BE49-F238E27FC236}">
                <a16:creationId xmlns:a16="http://schemas.microsoft.com/office/drawing/2014/main" id="{E081F1A5-6530-6D42-A7E1-C7B1BA121EEC}"/>
              </a:ext>
            </a:extLst>
          </p:cNvPr>
          <p:cNvSpPr txBox="1">
            <a:spLocks/>
          </p:cNvSpPr>
          <p:nvPr/>
        </p:nvSpPr>
        <p:spPr>
          <a:xfrm>
            <a:off x="8102783" y="549387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bg1">
                    <a:alpha val="40000"/>
                  </a:schemeClr>
                </a:solidFill>
                <a:latin typeface="Barlow Condensed" pitchFamily="2" charset="77"/>
              </a:rPr>
              <a:t>Level 4</a:t>
            </a:r>
          </a:p>
        </p:txBody>
      </p:sp>
      <p:sp>
        <p:nvSpPr>
          <p:cNvPr id="44" name="Title 1">
            <a:extLst>
              <a:ext uri="{FF2B5EF4-FFF2-40B4-BE49-F238E27FC236}">
                <a16:creationId xmlns:a16="http://schemas.microsoft.com/office/drawing/2014/main" id="{9FBDE5DA-5071-7C4F-ACE1-A8EF925A2FC2}"/>
              </a:ext>
            </a:extLst>
          </p:cNvPr>
          <p:cNvSpPr txBox="1">
            <a:spLocks/>
          </p:cNvSpPr>
          <p:nvPr/>
        </p:nvSpPr>
        <p:spPr>
          <a:xfrm>
            <a:off x="8777841" y="3767638"/>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3</a:t>
            </a:r>
          </a:p>
        </p:txBody>
      </p:sp>
      <p:sp>
        <p:nvSpPr>
          <p:cNvPr id="45" name="Title 1">
            <a:extLst>
              <a:ext uri="{FF2B5EF4-FFF2-40B4-BE49-F238E27FC236}">
                <a16:creationId xmlns:a16="http://schemas.microsoft.com/office/drawing/2014/main" id="{0282A799-80D8-BC48-A3A5-480E4193F9E6}"/>
              </a:ext>
            </a:extLst>
          </p:cNvPr>
          <p:cNvSpPr txBox="1">
            <a:spLocks/>
          </p:cNvSpPr>
          <p:nvPr/>
        </p:nvSpPr>
        <p:spPr>
          <a:xfrm>
            <a:off x="9364445" y="205268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schemeClr>
                </a:solidFill>
                <a:latin typeface="Barlow Condensed" pitchFamily="2" charset="77"/>
              </a:rPr>
              <a:t>Level 2</a:t>
            </a:r>
          </a:p>
        </p:txBody>
      </p:sp>
      <p:sp>
        <p:nvSpPr>
          <p:cNvPr id="46" name="Title 1">
            <a:extLst>
              <a:ext uri="{FF2B5EF4-FFF2-40B4-BE49-F238E27FC236}">
                <a16:creationId xmlns:a16="http://schemas.microsoft.com/office/drawing/2014/main" id="{3AC65320-C1BD-6F4C-9ADE-D50704172132}"/>
              </a:ext>
            </a:extLst>
          </p:cNvPr>
          <p:cNvSpPr txBox="1">
            <a:spLocks/>
          </p:cNvSpPr>
          <p:nvPr/>
        </p:nvSpPr>
        <p:spPr>
          <a:xfrm>
            <a:off x="9942647" y="326600"/>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1</a:t>
            </a:r>
          </a:p>
        </p:txBody>
      </p:sp>
      <p:cxnSp>
        <p:nvCxnSpPr>
          <p:cNvPr id="49" name="Straight Connector 48">
            <a:extLst>
              <a:ext uri="{FF2B5EF4-FFF2-40B4-BE49-F238E27FC236}">
                <a16:creationId xmlns:a16="http://schemas.microsoft.com/office/drawing/2014/main" id="{6B494BD2-2D22-6340-BF5C-0CA34275975E}"/>
              </a:ext>
            </a:extLst>
          </p:cNvPr>
          <p:cNvCxnSpPr>
            <a:cxnSpLocks/>
          </p:cNvCxnSpPr>
          <p:nvPr/>
        </p:nvCxnSpPr>
        <p:spPr>
          <a:xfrm>
            <a:off x="6221127" y="5156769"/>
            <a:ext cx="146304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36" name="Picture 35">
            <a:extLst>
              <a:ext uri="{FF2B5EF4-FFF2-40B4-BE49-F238E27FC236}">
                <a16:creationId xmlns:a16="http://schemas.microsoft.com/office/drawing/2014/main" id="{D6A809FC-658A-EC4B-BF25-F23401A65932}"/>
              </a:ext>
            </a:extLst>
          </p:cNvPr>
          <p:cNvPicPr>
            <a:picLocks noChangeAspect="1"/>
          </p:cNvPicPr>
          <p:nvPr/>
        </p:nvPicPr>
        <p:blipFill>
          <a:blip r:embed="rId9" cstate="email">
            <a:alphaModFix amt="40000"/>
            <a:extLst>
              <a:ext uri="{28A0092B-C50C-407E-A947-70E740481C1C}">
                <a14:useLocalDpi xmlns:a14="http://schemas.microsoft.com/office/drawing/2010/main"/>
              </a:ext>
            </a:extLst>
          </a:blip>
          <a:stretch>
            <a:fillRect/>
          </a:stretch>
        </p:blipFill>
        <p:spPr>
          <a:xfrm>
            <a:off x="6610780" y="452619"/>
            <a:ext cx="709838" cy="777240"/>
          </a:xfrm>
          <a:prstGeom prst="rect">
            <a:avLst/>
          </a:prstGeom>
        </p:spPr>
      </p:pic>
      <p:sp>
        <p:nvSpPr>
          <p:cNvPr id="28" name="Content Placeholder 2">
            <a:extLst>
              <a:ext uri="{FF2B5EF4-FFF2-40B4-BE49-F238E27FC236}">
                <a16:creationId xmlns:a16="http://schemas.microsoft.com/office/drawing/2014/main" id="{0E8E5516-E629-1946-8DCA-AEA6FCA9E759}"/>
              </a:ext>
            </a:extLst>
          </p:cNvPr>
          <p:cNvSpPr>
            <a:spLocks noGrp="1"/>
          </p:cNvSpPr>
          <p:nvPr>
            <p:ph idx="1"/>
          </p:nvPr>
        </p:nvSpPr>
        <p:spPr>
          <a:xfrm>
            <a:off x="676656" y="2127381"/>
            <a:ext cx="4355011" cy="3200400"/>
          </a:xfrm>
        </p:spPr>
        <p:txBody>
          <a:bodyPr>
            <a:noAutofit/>
          </a:bodyPr>
          <a:lstStyle/>
          <a:p>
            <a:pPr marL="0" indent="0">
              <a:buNone/>
            </a:pPr>
            <a:r>
              <a:rPr lang="en-US" sz="3200" dirty="0">
                <a:solidFill>
                  <a:srgbClr val="FFD100"/>
                </a:solidFill>
                <a:effectLst>
                  <a:outerShdw blurRad="101600" dist="101600" dir="2700000" algn="tl" rotWithShape="0">
                    <a:prstClr val="black">
                      <a:alpha val="20000"/>
                    </a:prstClr>
                  </a:outerShdw>
                </a:effectLst>
                <a:latin typeface="Barlow Condensed Medium" pitchFamily="2" charset="77"/>
              </a:rPr>
              <a:t>Key Emotional combinations </a:t>
            </a:r>
            <a:r>
              <a:rPr lang="en-US" sz="3200" dirty="0">
                <a:solidFill>
                  <a:prstClr val="white"/>
                </a:solidFill>
                <a:effectLst>
                  <a:outerShdw blurRad="101600" dist="101600" dir="2700000" algn="tl" rotWithShape="0">
                    <a:prstClr val="black">
                      <a:alpha val="20000"/>
                    </a:prstClr>
                  </a:outerShdw>
                </a:effectLst>
                <a:latin typeface="Barlow Condensed Medium" pitchFamily="2" charset="77"/>
              </a:rPr>
              <a:t> </a:t>
            </a:r>
            <a:r>
              <a:rPr lang="en-US" sz="3200" dirty="0">
                <a:effectLst>
                  <a:outerShdw blurRad="101600" dist="101600" dir="2700000" algn="tl" rotWithShape="0">
                    <a:prstClr val="black">
                      <a:alpha val="20000"/>
                    </a:prstClr>
                  </a:outerShdw>
                </a:effectLst>
              </a:rPr>
              <a:t>associated with Financial Security </a:t>
            </a:r>
            <a:br>
              <a:rPr lang="en-US" sz="3200" dirty="0">
                <a:effectLst>
                  <a:outerShdw blurRad="101600" dist="101600" dir="2700000" algn="tl" rotWithShape="0">
                    <a:prstClr val="black">
                      <a:alpha val="20000"/>
                    </a:prstClr>
                  </a:outerShdw>
                </a:effectLst>
              </a:rPr>
            </a:br>
            <a:endParaRPr lang="en-US" sz="3200" dirty="0">
              <a:effectLst>
                <a:outerShdw blurRad="101600" dist="101600" dir="2700000" algn="tl" rotWithShape="0">
                  <a:prstClr val="black">
                    <a:alpha val="20000"/>
                  </a:prstClr>
                </a:outerShdw>
              </a:effectLst>
            </a:endParaRPr>
          </a:p>
          <a:p>
            <a:pPr marL="347663" indent="-347663">
              <a:buClr>
                <a:srgbClr val="FFD100"/>
              </a:buClr>
              <a:buFont typeface="+mj-lt"/>
              <a:buAutoNum type="arabicPeriod"/>
            </a:pPr>
            <a:r>
              <a:rPr lang="en-US" sz="3200" dirty="0">
                <a:effectLst>
                  <a:outerShdw blurRad="101600" dist="101600" dir="2700000" algn="tl" rotWithShape="0">
                    <a:prstClr val="black">
                      <a:alpha val="20000"/>
                    </a:prstClr>
                  </a:outerShdw>
                </a:effectLst>
              </a:rPr>
              <a:t>Safe &amp; Secure</a:t>
            </a:r>
          </a:p>
          <a:p>
            <a:pPr marL="347663" indent="-347663">
              <a:buClr>
                <a:srgbClr val="FFD100"/>
              </a:buClr>
              <a:buFont typeface="+mj-lt"/>
              <a:buAutoNum type="arabicPeriod"/>
            </a:pPr>
            <a:r>
              <a:rPr lang="en-US" sz="3200" dirty="0">
                <a:effectLst>
                  <a:outerShdw blurRad="101600" dist="101600" dir="2700000" algn="tl" rotWithShape="0">
                    <a:prstClr val="black">
                      <a:alpha val="20000"/>
                    </a:prstClr>
                  </a:outerShdw>
                </a:effectLst>
              </a:rPr>
              <a:t>Optimistic &amp; Proud</a:t>
            </a:r>
          </a:p>
          <a:p>
            <a:pPr marL="347663" indent="-347663">
              <a:buClr>
                <a:srgbClr val="FFD100"/>
              </a:buClr>
              <a:buFont typeface="+mj-lt"/>
              <a:buAutoNum type="arabicPeriod"/>
            </a:pPr>
            <a:r>
              <a:rPr lang="en-US" sz="3200" dirty="0">
                <a:effectLst>
                  <a:outerShdw blurRad="101600" dist="101600" dir="2700000" algn="tl" rotWithShape="0">
                    <a:prstClr val="black">
                      <a:alpha val="20000"/>
                    </a:prstClr>
                  </a:outerShdw>
                </a:effectLst>
              </a:rPr>
              <a:t>Smart &amp; Responsible</a:t>
            </a:r>
          </a:p>
        </p:txBody>
      </p:sp>
      <p:pic>
        <p:nvPicPr>
          <p:cNvPr id="7" name="Picture 6">
            <a:extLst>
              <a:ext uri="{FF2B5EF4-FFF2-40B4-BE49-F238E27FC236}">
                <a16:creationId xmlns:a16="http://schemas.microsoft.com/office/drawing/2014/main" id="{67E6B261-B26C-C243-8568-C328A62E6D82}"/>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096921" y="1718869"/>
            <a:ext cx="4173169" cy="1698993"/>
          </a:xfrm>
          <a:prstGeom prst="rect">
            <a:avLst/>
          </a:prstGeom>
        </p:spPr>
      </p:pic>
      <p:cxnSp>
        <p:nvCxnSpPr>
          <p:cNvPr id="40" name="Straight Connector 39">
            <a:extLst>
              <a:ext uri="{FF2B5EF4-FFF2-40B4-BE49-F238E27FC236}">
                <a16:creationId xmlns:a16="http://schemas.microsoft.com/office/drawing/2014/main" id="{3BB5123C-681B-D147-AFFC-2A478BFD60DB}"/>
              </a:ext>
            </a:extLst>
          </p:cNvPr>
          <p:cNvCxnSpPr>
            <a:cxnSpLocks/>
          </p:cNvCxnSpPr>
          <p:nvPr/>
        </p:nvCxnSpPr>
        <p:spPr>
          <a:xfrm>
            <a:off x="5634142" y="3429001"/>
            <a:ext cx="26517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0FB06C3-4906-AA40-AB1D-7724DE50858F}"/>
              </a:ext>
            </a:extLst>
          </p:cNvPr>
          <p:cNvCxnSpPr>
            <a:cxnSpLocks/>
          </p:cNvCxnSpPr>
          <p:nvPr/>
        </p:nvCxnSpPr>
        <p:spPr>
          <a:xfrm>
            <a:off x="5005854" y="1705122"/>
            <a:ext cx="39427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DA17A498-A0AA-3F48-9E74-462C5C8EBE23}"/>
              </a:ext>
            </a:extLst>
          </p:cNvPr>
          <p:cNvGrpSpPr/>
          <p:nvPr/>
        </p:nvGrpSpPr>
        <p:grpSpPr>
          <a:xfrm>
            <a:off x="6577213" y="2203594"/>
            <a:ext cx="770209" cy="778366"/>
            <a:chOff x="6577213" y="2203594"/>
            <a:chExt cx="770209" cy="778366"/>
          </a:xfrm>
        </p:grpSpPr>
        <p:pic>
          <p:nvPicPr>
            <p:cNvPr id="43" name="Graphic 42" descr="Sad face with solid fill with solid fill">
              <a:extLst>
                <a:ext uri="{FF2B5EF4-FFF2-40B4-BE49-F238E27FC236}">
                  <a16:creationId xmlns:a16="http://schemas.microsoft.com/office/drawing/2014/main" id="{94F88913-BCD3-5A4E-B65C-530FB0D9604D}"/>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577213" y="2203594"/>
              <a:ext cx="548640" cy="548640"/>
            </a:xfrm>
            <a:prstGeom prst="rect">
              <a:avLst/>
            </a:prstGeom>
          </p:spPr>
        </p:pic>
        <p:grpSp>
          <p:nvGrpSpPr>
            <p:cNvPr id="47" name="Group 46">
              <a:extLst>
                <a:ext uri="{FF2B5EF4-FFF2-40B4-BE49-F238E27FC236}">
                  <a16:creationId xmlns:a16="http://schemas.microsoft.com/office/drawing/2014/main" id="{DE7E48F7-6CD8-1040-A1E5-1A6879B1C9AB}"/>
                </a:ext>
              </a:extLst>
            </p:cNvPr>
            <p:cNvGrpSpPr/>
            <p:nvPr/>
          </p:nvGrpSpPr>
          <p:grpSpPr>
            <a:xfrm>
              <a:off x="6798782" y="2433320"/>
              <a:ext cx="548640" cy="548640"/>
              <a:chOff x="5638800" y="2971800"/>
              <a:chExt cx="914400" cy="914400"/>
            </a:xfrm>
          </p:grpSpPr>
          <p:sp>
            <p:nvSpPr>
              <p:cNvPr id="51" name="Oval 50">
                <a:extLst>
                  <a:ext uri="{FF2B5EF4-FFF2-40B4-BE49-F238E27FC236}">
                    <a16:creationId xmlns:a16="http://schemas.microsoft.com/office/drawing/2014/main" id="{AD553DAE-F3E7-A348-887D-16F8038F557C}"/>
                  </a:ext>
                </a:extLst>
              </p:cNvPr>
              <p:cNvSpPr/>
              <p:nvPr/>
            </p:nvSpPr>
            <p:spPr>
              <a:xfrm>
                <a:off x="5779453" y="3102942"/>
                <a:ext cx="633095" cy="6521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Graphic 51" descr="Grinning face with solid fill with solid fill">
                <a:extLst>
                  <a:ext uri="{FF2B5EF4-FFF2-40B4-BE49-F238E27FC236}">
                    <a16:creationId xmlns:a16="http://schemas.microsoft.com/office/drawing/2014/main" id="{678F8826-68F6-3546-BF3F-1A47A4B56CD5}"/>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5638800" y="2971800"/>
                <a:ext cx="914400" cy="914400"/>
              </a:xfrm>
              <a:prstGeom prst="rect">
                <a:avLst/>
              </a:prstGeom>
            </p:spPr>
          </p:pic>
          <p:pic>
            <p:nvPicPr>
              <p:cNvPr id="53" name="Graphic 52" descr="Grinning face outline outline">
                <a:extLst>
                  <a:ext uri="{FF2B5EF4-FFF2-40B4-BE49-F238E27FC236}">
                    <a16:creationId xmlns:a16="http://schemas.microsoft.com/office/drawing/2014/main" id="{F721642A-B47D-E24B-B94D-C5087616E2F3}"/>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5638800" y="2971800"/>
                <a:ext cx="914400" cy="914400"/>
              </a:xfrm>
              <a:prstGeom prst="rect">
                <a:avLst/>
              </a:prstGeom>
            </p:spPr>
          </p:pic>
        </p:grpSp>
      </p:grpSp>
    </p:spTree>
    <p:extLst>
      <p:ext uri="{BB962C8B-B14F-4D97-AF65-F5344CB8AC3E}">
        <p14:creationId xmlns:p14="http://schemas.microsoft.com/office/powerpoint/2010/main" val="3979074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E4CB0EC-7F1D-6448-8543-980C07DF0AA3}"/>
              </a:ext>
            </a:extLst>
          </p:cNvPr>
          <p:cNvSpPr/>
          <p:nvPr/>
        </p:nvSpPr>
        <p:spPr>
          <a:xfrm>
            <a:off x="0" y="2947582"/>
            <a:ext cx="12192000" cy="22098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95300" y="2795182"/>
            <a:ext cx="11201400" cy="2514600"/>
          </a:xfrm>
        </p:spPr>
        <p:txBody>
          <a:bodyPr anchor="ctr">
            <a:noAutofit/>
          </a:bodyPr>
          <a:lstStyle/>
          <a:p>
            <a:pPr algn="l"/>
            <a:r>
              <a:rPr lang="en-US" sz="4800" dirty="0">
                <a:solidFill>
                  <a:schemeClr val="bg1"/>
                </a:solidFill>
                <a:effectLst>
                  <a:outerShdw blurRad="101600" dist="101600" dir="2700000" algn="tl" rotWithShape="0">
                    <a:prstClr val="black">
                      <a:alpha val="20000"/>
                    </a:prstClr>
                  </a:outerShdw>
                </a:effectLst>
                <a:latin typeface="Barlow Semi Condensed" pitchFamily="2" charset="77"/>
              </a:rPr>
              <a:t>THE NEW CLIENT CONVERSATION: </a:t>
            </a:r>
            <a:br>
              <a:rPr lang="en-US" sz="4800" b="1" dirty="0">
                <a:solidFill>
                  <a:schemeClr val="bg1"/>
                </a:solidFill>
                <a:effectLst>
                  <a:outerShdw blurRad="101600" dist="101600" dir="2700000" algn="tl" rotWithShape="0">
                    <a:prstClr val="black">
                      <a:alpha val="20000"/>
                    </a:prstClr>
                  </a:outerShdw>
                </a:effectLst>
                <a:latin typeface="Barlow Semi Condensed" pitchFamily="2" charset="77"/>
              </a:rPr>
            </a:br>
            <a:r>
              <a:rPr lang="en-US" sz="4800" b="1" dirty="0">
                <a:solidFill>
                  <a:srgbClr val="FFD100"/>
                </a:solidFill>
                <a:effectLst>
                  <a:outerShdw blurRad="101600" dist="101600" dir="2700000" algn="tl" rotWithShape="0">
                    <a:prstClr val="black">
                      <a:alpha val="20000"/>
                    </a:prstClr>
                  </a:outerShdw>
                </a:effectLst>
                <a:latin typeface="Barlow Semi Condensed" pitchFamily="2" charset="77"/>
              </a:rPr>
              <a:t>FINANCIAL SECURITY AND THE KEYS TO EFFECTIVE DECISION-MAKING</a:t>
            </a:r>
          </a:p>
        </p:txBody>
      </p:sp>
      <p:sp>
        <p:nvSpPr>
          <p:cNvPr id="3" name="Subtitle 2"/>
          <p:cNvSpPr>
            <a:spLocks noGrp="1"/>
          </p:cNvSpPr>
          <p:nvPr>
            <p:ph type="subTitle" idx="1"/>
          </p:nvPr>
        </p:nvSpPr>
        <p:spPr>
          <a:xfrm>
            <a:off x="708626" y="277050"/>
            <a:ext cx="3886200" cy="1828800"/>
          </a:xfrm>
        </p:spPr>
        <p:txBody>
          <a:bodyPr>
            <a:normAutofit lnSpcReduction="10000"/>
          </a:bodyPr>
          <a:lstStyle/>
          <a:p>
            <a:pPr algn="l"/>
            <a:r>
              <a:rPr lang="en-US" sz="1800" b="1" dirty="0">
                <a:effectLst>
                  <a:outerShdw blurRad="101600" dist="101600" dir="2700000" algn="tl" rotWithShape="0">
                    <a:prstClr val="black">
                      <a:alpha val="20000"/>
                    </a:prstClr>
                  </a:outerShdw>
                </a:effectLst>
              </a:rPr>
              <a:t>Michael Harris, CFP, CLU, </a:t>
            </a:r>
            <a:r>
              <a:rPr lang="en-US" sz="1800" b="1" dirty="0" err="1">
                <a:effectLst>
                  <a:outerShdw blurRad="101600" dist="101600" dir="2700000" algn="tl" rotWithShape="0">
                    <a:prstClr val="black">
                      <a:alpha val="20000"/>
                    </a:prstClr>
                  </a:outerShdw>
                </a:effectLst>
              </a:rPr>
              <a:t>ChFC</a:t>
            </a:r>
            <a:r>
              <a:rPr lang="en-US" sz="1800" b="1" dirty="0">
                <a:effectLst>
                  <a:outerShdw blurRad="101600" dist="101600" dir="2700000" algn="tl" rotWithShape="0">
                    <a:prstClr val="black">
                      <a:alpha val="20000"/>
                    </a:prstClr>
                  </a:outerShdw>
                </a:effectLst>
              </a:rPr>
              <a:t>	 </a:t>
            </a:r>
          </a:p>
          <a:p>
            <a:pPr algn="l"/>
            <a:r>
              <a:rPr lang="en-US" sz="1800" b="1" dirty="0">
                <a:effectLst>
                  <a:outerShdw blurRad="101600" dist="101600" dir="2700000" algn="tl" rotWithShape="0">
                    <a:prstClr val="black">
                      <a:alpha val="20000"/>
                    </a:prstClr>
                  </a:outerShdw>
                </a:effectLst>
              </a:rPr>
              <a:t>Senior Education Advisor</a:t>
            </a:r>
          </a:p>
          <a:p>
            <a:pPr algn="l"/>
            <a:endParaRPr lang="en-US" sz="1800" b="1" dirty="0">
              <a:effectLst>
                <a:outerShdw blurRad="101600" dist="101600" dir="2700000" algn="tl" rotWithShape="0">
                  <a:prstClr val="black">
                    <a:alpha val="20000"/>
                  </a:prstClr>
                </a:outerShdw>
              </a:effectLst>
            </a:endParaRPr>
          </a:p>
          <a:p>
            <a:pPr algn="l"/>
            <a:r>
              <a:rPr lang="en-US" sz="1800" b="1" dirty="0">
                <a:effectLst>
                  <a:outerShdw blurRad="101600" dist="101600" dir="2700000" algn="tl" rotWithShape="0">
                    <a:prstClr val="black">
                      <a:alpha val="20000"/>
                    </a:prstClr>
                  </a:outerShdw>
                </a:effectLst>
              </a:rPr>
              <a:t>Sean M. Bailey</a:t>
            </a:r>
          </a:p>
          <a:p>
            <a:pPr algn="l"/>
            <a:r>
              <a:rPr lang="en-US" sz="1800" b="1" dirty="0">
                <a:effectLst>
                  <a:outerShdw blurRad="101600" dist="101600" dir="2700000" algn="tl" rotWithShape="0">
                    <a:prstClr val="black">
                      <a:alpha val="20000"/>
                    </a:prstClr>
                  </a:outerShdw>
                </a:effectLst>
              </a:rPr>
              <a:t>Editor-in-Chief, </a:t>
            </a:r>
            <a:r>
              <a:rPr lang="en-US" sz="1800" b="1" dirty="0" err="1">
                <a:effectLst>
                  <a:outerShdw blurRad="101600" dist="101600" dir="2700000" algn="tl" rotWithShape="0">
                    <a:prstClr val="black">
                      <a:alpha val="20000"/>
                    </a:prstClr>
                  </a:outerShdw>
                </a:effectLst>
              </a:rPr>
              <a:t>Horsesmouth</a:t>
            </a:r>
            <a:endParaRPr lang="en-US" sz="1800" b="1" dirty="0">
              <a:effectLst>
                <a:outerShdw blurRad="101600" dist="101600" dir="2700000" algn="tl" rotWithShape="0">
                  <a:prstClr val="black">
                    <a:alpha val="20000"/>
                  </a:prstClr>
                </a:outerShdw>
              </a:effectLst>
            </a:endParaRPr>
          </a:p>
          <a:p>
            <a:pPr algn="l"/>
            <a:endParaRPr lang="en-US" sz="1800" dirty="0">
              <a:solidFill>
                <a:schemeClr val="bg1"/>
              </a:solidFill>
              <a:effectLst>
                <a:outerShdw blurRad="101600" dist="101600" dir="2700000" algn="tl" rotWithShape="0">
                  <a:prstClr val="black">
                    <a:alpha val="20000"/>
                  </a:prstClr>
                </a:outerShdw>
              </a:effectLst>
              <a:latin typeface="Barlow Condensed" pitchFamily="2" charset="77"/>
            </a:endParaRPr>
          </a:p>
        </p:txBody>
      </p:sp>
      <p:cxnSp>
        <p:nvCxnSpPr>
          <p:cNvPr id="7" name="Straight Connector 6">
            <a:extLst>
              <a:ext uri="{FF2B5EF4-FFF2-40B4-BE49-F238E27FC236}">
                <a16:creationId xmlns:a16="http://schemas.microsoft.com/office/drawing/2014/main" id="{69A2DDA5-6137-124D-8F19-254893BE6671}"/>
              </a:ext>
            </a:extLst>
          </p:cNvPr>
          <p:cNvCxnSpPr>
            <a:cxnSpLocks/>
          </p:cNvCxnSpPr>
          <p:nvPr/>
        </p:nvCxnSpPr>
        <p:spPr>
          <a:xfrm>
            <a:off x="576072" y="277050"/>
            <a:ext cx="0" cy="1612709"/>
          </a:xfrm>
          <a:prstGeom prst="line">
            <a:avLst/>
          </a:prstGeom>
          <a:ln w="50800">
            <a:solidFill>
              <a:srgbClr val="FFD100"/>
            </a:solidFill>
          </a:ln>
        </p:spPr>
        <p:style>
          <a:lnRef idx="1">
            <a:schemeClr val="accent1"/>
          </a:lnRef>
          <a:fillRef idx="0">
            <a:schemeClr val="accent1"/>
          </a:fillRef>
          <a:effectRef idx="0">
            <a:schemeClr val="accent1"/>
          </a:effectRef>
          <a:fontRef idx="minor">
            <a:schemeClr val="tx1"/>
          </a:fontRef>
        </p:style>
      </p:cxnSp>
      <p:sp>
        <p:nvSpPr>
          <p:cNvPr id="11" name="Google Shape;251;p30">
            <a:extLst>
              <a:ext uri="{FF2B5EF4-FFF2-40B4-BE49-F238E27FC236}">
                <a16:creationId xmlns:a16="http://schemas.microsoft.com/office/drawing/2014/main" id="{6EC0646B-1394-974A-BE6C-2BA596F4E594}"/>
              </a:ext>
            </a:extLst>
          </p:cNvPr>
          <p:cNvSpPr txBox="1"/>
          <p:nvPr/>
        </p:nvSpPr>
        <p:spPr>
          <a:xfrm>
            <a:off x="8398546" y="6488557"/>
            <a:ext cx="3298154" cy="191409"/>
          </a:xfrm>
          <a:prstGeom prst="rect">
            <a:avLst/>
          </a:prstGeom>
          <a:noFill/>
          <a:ln>
            <a:noFill/>
          </a:ln>
        </p:spPr>
        <p:txBody>
          <a:bodyPr spcFirstLastPara="1" wrap="square" lIns="25400" tIns="25400" rIns="25400" bIns="25400" anchor="t" anchorCtr="0">
            <a:noAutofit/>
          </a:bodyPr>
          <a:lstStyle/>
          <a:p>
            <a:pPr marL="0" marR="0" lvl="0" indent="0" algn="r" rtl="0">
              <a:spcBef>
                <a:spcPts val="0"/>
              </a:spcBef>
              <a:spcAft>
                <a:spcPts val="0"/>
              </a:spcAft>
              <a:buNone/>
            </a:pPr>
            <a:r>
              <a:rPr lang="en" sz="800" dirty="0">
                <a:solidFill>
                  <a:schemeClr val="bg1"/>
                </a:solidFill>
                <a:latin typeface="Barlow Semi Condensed" pitchFamily="2" charset="77"/>
                <a:ea typeface="Arial" panose="020B0604020202020204" pitchFamily="34" charset="0"/>
                <a:cs typeface="Arial" panose="020B0604020202020204" pitchFamily="34" charset="0"/>
                <a:sym typeface="Arial" panose="020B0604020202020204" pitchFamily="34" charset="0"/>
              </a:rPr>
              <a:t>Proprietary &amp; Confidential | Alliance for Lifetime Income | All rights reserved</a:t>
            </a:r>
            <a:endParaRPr sz="1467" dirty="0">
              <a:solidFill>
                <a:schemeClr val="bg1"/>
              </a:solidFill>
            </a:endParaRPr>
          </a:p>
        </p:txBody>
      </p:sp>
      <p:pic>
        <p:nvPicPr>
          <p:cNvPr id="12" name="Picture 11">
            <a:extLst>
              <a:ext uri="{FF2B5EF4-FFF2-40B4-BE49-F238E27FC236}">
                <a16:creationId xmlns:a16="http://schemas.microsoft.com/office/drawing/2014/main" id="{99EA6AC6-6093-1B48-A5B9-20B2D4067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1" y="5585747"/>
            <a:ext cx="1766075" cy="770651"/>
          </a:xfrm>
          <a:prstGeom prst="rect">
            <a:avLst/>
          </a:prstGeom>
        </p:spPr>
      </p:pic>
    </p:spTree>
    <p:extLst>
      <p:ext uri="{BB962C8B-B14F-4D97-AF65-F5344CB8AC3E}">
        <p14:creationId xmlns:p14="http://schemas.microsoft.com/office/powerpoint/2010/main" val="23196792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7E8BF0E-ACD9-6048-9549-8AB613AD9FC1}"/>
              </a:ext>
            </a:extLst>
          </p:cNvPr>
          <p:cNvSpPr/>
          <p:nvPr/>
        </p:nvSpPr>
        <p:spPr>
          <a:xfrm>
            <a:off x="0" y="868680"/>
            <a:ext cx="12191999" cy="5111496"/>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2">
            <a:extLst>
              <a:ext uri="{FF2B5EF4-FFF2-40B4-BE49-F238E27FC236}">
                <a16:creationId xmlns:a16="http://schemas.microsoft.com/office/drawing/2014/main" id="{F3EA00CD-0506-C149-8048-C54DE21244EA}"/>
              </a:ext>
            </a:extLst>
          </p:cNvPr>
          <p:cNvSpPr/>
          <p:nvPr/>
        </p:nvSpPr>
        <p:spPr>
          <a:xfrm>
            <a:off x="0" y="868680"/>
            <a:ext cx="4886632"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3D8138E6-F899-42D1-B540-BF0F4C16EA81}" type="slidenum">
              <a:rPr lang="en-US" smtClean="0"/>
              <a:pPr/>
              <a:t>20</a:t>
            </a:fld>
            <a:endParaRPr lang="en-US" dirty="0"/>
          </a:p>
        </p:txBody>
      </p:sp>
      <p:sp>
        <p:nvSpPr>
          <p:cNvPr id="11" name="Title 1">
            <a:extLst>
              <a:ext uri="{FF2B5EF4-FFF2-40B4-BE49-F238E27FC236}">
                <a16:creationId xmlns:a16="http://schemas.microsoft.com/office/drawing/2014/main" id="{BF8BCFED-9E3E-494C-9FBA-482DAE0534E5}"/>
              </a:ext>
            </a:extLst>
          </p:cNvPr>
          <p:cNvSpPr txBox="1">
            <a:spLocks/>
          </p:cNvSpPr>
          <p:nvPr/>
        </p:nvSpPr>
        <p:spPr>
          <a:xfrm>
            <a:off x="1280160" y="877825"/>
            <a:ext cx="5234553" cy="73152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b="1" dirty="0">
                <a:latin typeface="Barlow Semi Condensed" pitchFamily="2" charset="77"/>
              </a:rPr>
              <a:t>EMOTION #1</a:t>
            </a:r>
          </a:p>
        </p:txBody>
      </p:sp>
      <p:sp>
        <p:nvSpPr>
          <p:cNvPr id="12" name="Content Placeholder 2">
            <a:extLst>
              <a:ext uri="{FF2B5EF4-FFF2-40B4-BE49-F238E27FC236}">
                <a16:creationId xmlns:a16="http://schemas.microsoft.com/office/drawing/2014/main" id="{16F54A0F-4937-F14D-A124-7F049945FB52}"/>
              </a:ext>
            </a:extLst>
          </p:cNvPr>
          <p:cNvSpPr>
            <a:spLocks noGrp="1"/>
          </p:cNvSpPr>
          <p:nvPr>
            <p:ph idx="1"/>
          </p:nvPr>
        </p:nvSpPr>
        <p:spPr>
          <a:xfrm>
            <a:off x="685800" y="2743200"/>
            <a:ext cx="10820399" cy="2482513"/>
          </a:xfrm>
        </p:spPr>
        <p:txBody>
          <a:bodyPr numCol="2">
            <a:normAutofit/>
          </a:bodyPr>
          <a:lstStyle/>
          <a:p>
            <a:pPr marL="336550" indent="-336550">
              <a:spcBef>
                <a:spcPts val="1500"/>
              </a:spcBef>
              <a:buClr>
                <a:schemeClr val="accent3"/>
              </a:buClr>
              <a:buFont typeface="Wingdings" panose="05000000000000000000" pitchFamily="2" charset="2"/>
              <a:buChar char="§"/>
            </a:pP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Prepared for adversity</a:t>
            </a:r>
          </a:p>
          <a:p>
            <a:pPr marL="336550" indent="-336550">
              <a:spcBef>
                <a:spcPts val="1500"/>
              </a:spcBef>
              <a:buClr>
                <a:schemeClr val="accent3"/>
              </a:buClr>
              <a:buFont typeface="Wingdings" panose="05000000000000000000" pitchFamily="2" charset="2"/>
              <a:buChar char="§"/>
            </a:pP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Reassured</a:t>
            </a:r>
            <a:r>
              <a:rPr lang="en-US" sz="3200" b="1" dirty="0">
                <a:solidFill>
                  <a:srgbClr val="FFD100"/>
                </a:solidFill>
                <a:effectLst>
                  <a:outerShdw blurRad="101600" dist="101600" dir="2700000" algn="tl" rotWithShape="0">
                    <a:prstClr val="black">
                      <a:alpha val="20000"/>
                    </a:prstClr>
                  </a:outerShdw>
                </a:effectLst>
              </a:rPr>
              <a:t> </a:t>
            </a:r>
            <a:r>
              <a:rPr lang="en-US" sz="3200" dirty="0">
                <a:solidFill>
                  <a:schemeClr val="bg1"/>
                </a:solidFill>
                <a:effectLst>
                  <a:outerShdw blurRad="101600" dist="101600" dir="2700000" algn="tl" rotWithShape="0">
                    <a:prstClr val="black">
                      <a:alpha val="20000"/>
                    </a:prstClr>
                  </a:outerShdw>
                </a:effectLst>
              </a:rPr>
              <a:t>about my future</a:t>
            </a:r>
          </a:p>
          <a:p>
            <a:pPr marL="336550" indent="-336550">
              <a:spcBef>
                <a:spcPts val="1500"/>
              </a:spcBef>
              <a:buClr>
                <a:schemeClr val="accent3"/>
              </a:buClr>
              <a:buFont typeface="Wingdings" panose="05000000000000000000" pitchFamily="2" charset="2"/>
              <a:buChar char="§"/>
            </a:pP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In control </a:t>
            </a:r>
            <a:r>
              <a:rPr lang="en-US" sz="3200" dirty="0">
                <a:solidFill>
                  <a:schemeClr val="bg1"/>
                </a:solidFill>
                <a:effectLst>
                  <a:outerShdw blurRad="101600" dist="101600" dir="2700000" algn="tl" rotWithShape="0">
                    <a:prstClr val="black">
                      <a:alpha val="20000"/>
                    </a:prstClr>
                  </a:outerShdw>
                </a:effectLst>
              </a:rPr>
              <a:t>of my finances</a:t>
            </a:r>
          </a:p>
          <a:p>
            <a:pPr marL="336550" indent="-336550">
              <a:spcBef>
                <a:spcPts val="1500"/>
              </a:spcBef>
              <a:buClr>
                <a:schemeClr val="accent3"/>
              </a:buClr>
              <a:buFont typeface="Wingdings" panose="05000000000000000000" pitchFamily="2" charset="2"/>
              <a:buChar char="§"/>
            </a:pPr>
            <a:r>
              <a:rPr lang="en-US" sz="3200" dirty="0">
                <a:solidFill>
                  <a:schemeClr val="bg1"/>
                </a:solidFill>
                <a:effectLst>
                  <a:outerShdw blurRad="101600" dist="101600" dir="2700000" algn="tl" rotWithShape="0">
                    <a:prstClr val="black">
                      <a:alpha val="20000"/>
                    </a:prstClr>
                  </a:outerShdw>
                </a:effectLst>
              </a:rPr>
              <a:t>Relieved to be </a:t>
            </a: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on track</a:t>
            </a:r>
          </a:p>
          <a:p>
            <a:pPr marL="336550" indent="-336550">
              <a:spcBef>
                <a:spcPts val="1500"/>
              </a:spcBef>
              <a:buClr>
                <a:schemeClr val="accent3"/>
              </a:buClr>
              <a:buFont typeface="Wingdings" panose="05000000000000000000" pitchFamily="2" charset="2"/>
              <a:buChar char="§"/>
            </a:pPr>
            <a:r>
              <a:rPr lang="en-US" sz="3200" dirty="0">
                <a:solidFill>
                  <a:schemeClr val="bg1"/>
                </a:solidFill>
                <a:effectLst>
                  <a:outerShdw blurRad="101600" dist="101600" dir="2700000" algn="tl" rotWithShape="0">
                    <a:prstClr val="black">
                      <a:alpha val="20000"/>
                    </a:prstClr>
                  </a:outerShdw>
                </a:effectLst>
              </a:rPr>
              <a:t>Relaxed about my goals</a:t>
            </a:r>
          </a:p>
          <a:p>
            <a:pPr marL="336550" indent="-336550">
              <a:spcBef>
                <a:spcPts val="1500"/>
              </a:spcBef>
              <a:buClr>
                <a:schemeClr val="accent3"/>
              </a:buClr>
              <a:buFont typeface="Wingdings" panose="05000000000000000000" pitchFamily="2" charset="2"/>
              <a:buChar char="§"/>
            </a:pPr>
            <a:r>
              <a:rPr lang="en-US" sz="3200" dirty="0">
                <a:solidFill>
                  <a:schemeClr val="bg1"/>
                </a:solidFill>
                <a:effectLst>
                  <a:outerShdw blurRad="101600" dist="101600" dir="2700000" algn="tl" rotWithShape="0">
                    <a:prstClr val="black">
                      <a:alpha val="20000"/>
                    </a:prstClr>
                  </a:outerShdw>
                </a:effectLst>
              </a:rPr>
              <a:t>Safe about my retirement</a:t>
            </a:r>
          </a:p>
          <a:p>
            <a:pPr marL="336550" indent="-336550">
              <a:spcBef>
                <a:spcPts val="1500"/>
              </a:spcBef>
              <a:buClr>
                <a:schemeClr val="accent3"/>
              </a:buClr>
              <a:buFont typeface="Wingdings" panose="05000000000000000000" pitchFamily="2" charset="2"/>
              <a:buChar char="§"/>
            </a:pPr>
            <a:r>
              <a:rPr lang="en-US" sz="3200" dirty="0">
                <a:solidFill>
                  <a:schemeClr val="bg1"/>
                </a:solidFill>
                <a:effectLst>
                  <a:outerShdw blurRad="101600" dist="101600" dir="2700000" algn="tl" rotWithShape="0">
                    <a:prstClr val="black">
                      <a:alpha val="20000"/>
                    </a:prstClr>
                  </a:outerShdw>
                </a:effectLst>
              </a:rPr>
              <a:t>Content about my circumstances</a:t>
            </a:r>
          </a:p>
          <a:p>
            <a:pPr marL="336550" indent="-336550">
              <a:spcBef>
                <a:spcPts val="1500"/>
              </a:spcBef>
              <a:buClr>
                <a:schemeClr val="accent3"/>
              </a:buClr>
              <a:buFont typeface="Wingdings" panose="05000000000000000000" pitchFamily="2" charset="2"/>
              <a:buChar char="§"/>
            </a:pPr>
            <a:r>
              <a:rPr lang="en-US" sz="3200" dirty="0">
                <a:solidFill>
                  <a:schemeClr val="bg1"/>
                </a:solidFill>
                <a:effectLst>
                  <a:outerShdw blurRad="101600" dist="101600" dir="2700000" algn="tl" rotWithShape="0">
                    <a:prstClr val="black">
                      <a:alpha val="20000"/>
                    </a:prstClr>
                  </a:outerShdw>
                </a:effectLst>
              </a:rPr>
              <a:t>Confident about my plans</a:t>
            </a:r>
          </a:p>
        </p:txBody>
      </p:sp>
      <p:pic>
        <p:nvPicPr>
          <p:cNvPr id="8" name="Picture 7">
            <a:extLst>
              <a:ext uri="{FF2B5EF4-FFF2-40B4-BE49-F238E27FC236}">
                <a16:creationId xmlns:a16="http://schemas.microsoft.com/office/drawing/2014/main" id="{D2AF2B60-63D8-8848-AB59-BAA45F0544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 name="Rectangle 1">
            <a:extLst>
              <a:ext uri="{FF2B5EF4-FFF2-40B4-BE49-F238E27FC236}">
                <a16:creationId xmlns:a16="http://schemas.microsoft.com/office/drawing/2014/main" id="{C68114AB-B899-9642-A8C9-5F1E19ECE778}"/>
              </a:ext>
            </a:extLst>
          </p:cNvPr>
          <p:cNvSpPr/>
          <p:nvPr/>
        </p:nvSpPr>
        <p:spPr>
          <a:xfrm>
            <a:off x="685800" y="1828800"/>
            <a:ext cx="6096000" cy="707886"/>
          </a:xfrm>
          <a:prstGeom prst="rect">
            <a:avLst/>
          </a:prstGeom>
        </p:spPr>
        <p:txBody>
          <a:bodyPr>
            <a:spAutoFit/>
          </a:bodyPr>
          <a:lstStyle/>
          <a:p>
            <a:pPr lvl="0">
              <a:spcAft>
                <a:spcPts val="600"/>
              </a:spcAft>
            </a:pPr>
            <a:r>
              <a:rPr lang="en-US" sz="4000" dirty="0">
                <a:solidFill>
                  <a:srgbClr val="F3F3F2"/>
                </a:solidFill>
                <a:latin typeface="Barlow Condensed" pitchFamily="2" charset="77"/>
              </a:rPr>
              <a:t>Safe &amp; Secure</a:t>
            </a:r>
          </a:p>
        </p:txBody>
      </p:sp>
      <p:sp>
        <p:nvSpPr>
          <p:cNvPr id="21" name="Snip Single Corner Rectangle 20">
            <a:extLst>
              <a:ext uri="{FF2B5EF4-FFF2-40B4-BE49-F238E27FC236}">
                <a16:creationId xmlns:a16="http://schemas.microsoft.com/office/drawing/2014/main" id="{F12061FE-AD56-794F-87F2-BB68313DDED4}"/>
              </a:ext>
            </a:extLst>
          </p:cNvPr>
          <p:cNvSpPr/>
          <p:nvPr/>
        </p:nvSpPr>
        <p:spPr>
          <a:xfrm flipH="1">
            <a:off x="337642" y="619714"/>
            <a:ext cx="841513" cy="841513"/>
          </a:xfrm>
          <a:prstGeom prst="snip1Rect">
            <a:avLst>
              <a:gd name="adj" fmla="val 213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B3183086-78FD-A84B-835B-41D52D6F0E97}"/>
              </a:ext>
            </a:extLst>
          </p:cNvPr>
          <p:cNvGrpSpPr>
            <a:grpSpLocks noChangeAspect="1"/>
          </p:cNvGrpSpPr>
          <p:nvPr/>
        </p:nvGrpSpPr>
        <p:grpSpPr>
          <a:xfrm>
            <a:off x="486131" y="727313"/>
            <a:ext cx="588983" cy="594360"/>
            <a:chOff x="6577213" y="2203594"/>
            <a:chExt cx="770209" cy="778366"/>
          </a:xfrm>
        </p:grpSpPr>
        <p:pic>
          <p:nvPicPr>
            <p:cNvPr id="23" name="Graphic 22" descr="Sad face with solid fill with solid fill">
              <a:extLst>
                <a:ext uri="{FF2B5EF4-FFF2-40B4-BE49-F238E27FC236}">
                  <a16:creationId xmlns:a16="http://schemas.microsoft.com/office/drawing/2014/main" id="{A759A1B0-A784-6745-81A8-B5EDF299F0ED}"/>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77213" y="2203594"/>
              <a:ext cx="548640" cy="548640"/>
            </a:xfrm>
            <a:prstGeom prst="rect">
              <a:avLst/>
            </a:prstGeom>
          </p:spPr>
        </p:pic>
        <p:grpSp>
          <p:nvGrpSpPr>
            <p:cNvPr id="24" name="Group 23">
              <a:extLst>
                <a:ext uri="{FF2B5EF4-FFF2-40B4-BE49-F238E27FC236}">
                  <a16:creationId xmlns:a16="http://schemas.microsoft.com/office/drawing/2014/main" id="{79CE5EC2-B7D6-EC46-89C9-DF04B77F6AA3}"/>
                </a:ext>
              </a:extLst>
            </p:cNvPr>
            <p:cNvGrpSpPr/>
            <p:nvPr/>
          </p:nvGrpSpPr>
          <p:grpSpPr>
            <a:xfrm>
              <a:off x="6798782" y="2433320"/>
              <a:ext cx="548640" cy="548640"/>
              <a:chOff x="5638800" y="2971800"/>
              <a:chExt cx="914400" cy="914400"/>
            </a:xfrm>
          </p:grpSpPr>
          <p:sp>
            <p:nvSpPr>
              <p:cNvPr id="25" name="Oval 24">
                <a:extLst>
                  <a:ext uri="{FF2B5EF4-FFF2-40B4-BE49-F238E27FC236}">
                    <a16:creationId xmlns:a16="http://schemas.microsoft.com/office/drawing/2014/main" id="{62A2DF80-B24A-BE4A-9BA8-DC4BF2B3ABED}"/>
                  </a:ext>
                </a:extLst>
              </p:cNvPr>
              <p:cNvSpPr/>
              <p:nvPr/>
            </p:nvSpPr>
            <p:spPr>
              <a:xfrm>
                <a:off x="5779453" y="3102942"/>
                <a:ext cx="633095" cy="6521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Grinning face with solid fill with solid fill">
                <a:extLst>
                  <a:ext uri="{FF2B5EF4-FFF2-40B4-BE49-F238E27FC236}">
                    <a16:creationId xmlns:a16="http://schemas.microsoft.com/office/drawing/2014/main" id="{9CAB7C47-3C45-8344-A459-DBADFA285C6A}"/>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638800" y="2971800"/>
                <a:ext cx="914400" cy="914400"/>
              </a:xfrm>
              <a:prstGeom prst="rect">
                <a:avLst/>
              </a:prstGeom>
            </p:spPr>
          </p:pic>
          <p:pic>
            <p:nvPicPr>
              <p:cNvPr id="27" name="Graphic 26" descr="Grinning face outline outline">
                <a:extLst>
                  <a:ext uri="{FF2B5EF4-FFF2-40B4-BE49-F238E27FC236}">
                    <a16:creationId xmlns:a16="http://schemas.microsoft.com/office/drawing/2014/main" id="{E37FC680-959C-534F-9374-8B11CD38F6FB}"/>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638800" y="2971800"/>
                <a:ext cx="914400" cy="914400"/>
              </a:xfrm>
              <a:prstGeom prst="rect">
                <a:avLst/>
              </a:prstGeom>
            </p:spPr>
          </p:pic>
        </p:grpSp>
      </p:grpSp>
    </p:spTree>
    <p:extLst>
      <p:ext uri="{BB962C8B-B14F-4D97-AF65-F5344CB8AC3E}">
        <p14:creationId xmlns:p14="http://schemas.microsoft.com/office/powerpoint/2010/main" val="41983586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7E8BF0E-ACD9-6048-9549-8AB613AD9FC1}"/>
              </a:ext>
            </a:extLst>
          </p:cNvPr>
          <p:cNvSpPr/>
          <p:nvPr/>
        </p:nvSpPr>
        <p:spPr>
          <a:xfrm>
            <a:off x="0" y="868680"/>
            <a:ext cx="12191999" cy="5111496"/>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2">
            <a:extLst>
              <a:ext uri="{FF2B5EF4-FFF2-40B4-BE49-F238E27FC236}">
                <a16:creationId xmlns:a16="http://schemas.microsoft.com/office/drawing/2014/main" id="{F3EA00CD-0506-C149-8048-C54DE21244EA}"/>
              </a:ext>
            </a:extLst>
          </p:cNvPr>
          <p:cNvSpPr/>
          <p:nvPr/>
        </p:nvSpPr>
        <p:spPr>
          <a:xfrm>
            <a:off x="0" y="868680"/>
            <a:ext cx="4886632"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3D8138E6-F899-42D1-B540-BF0F4C16EA81}" type="slidenum">
              <a:rPr lang="en-US" smtClean="0"/>
              <a:pPr/>
              <a:t>21</a:t>
            </a:fld>
            <a:endParaRPr lang="en-US" dirty="0"/>
          </a:p>
        </p:txBody>
      </p:sp>
      <p:sp>
        <p:nvSpPr>
          <p:cNvPr id="11" name="Title 1">
            <a:extLst>
              <a:ext uri="{FF2B5EF4-FFF2-40B4-BE49-F238E27FC236}">
                <a16:creationId xmlns:a16="http://schemas.microsoft.com/office/drawing/2014/main" id="{BF8BCFED-9E3E-494C-9FBA-482DAE0534E5}"/>
              </a:ext>
            </a:extLst>
          </p:cNvPr>
          <p:cNvSpPr txBox="1">
            <a:spLocks/>
          </p:cNvSpPr>
          <p:nvPr/>
        </p:nvSpPr>
        <p:spPr>
          <a:xfrm>
            <a:off x="1280160" y="877825"/>
            <a:ext cx="5234553" cy="73152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b="1" dirty="0">
                <a:latin typeface="Barlow Semi Condensed" pitchFamily="2" charset="77"/>
              </a:rPr>
              <a:t>EMOTION #2</a:t>
            </a:r>
          </a:p>
        </p:txBody>
      </p:sp>
      <p:graphicFrame>
        <p:nvGraphicFramePr>
          <p:cNvPr id="29" name="Content Placeholder 2">
            <a:extLst>
              <a:ext uri="{FF2B5EF4-FFF2-40B4-BE49-F238E27FC236}">
                <a16:creationId xmlns:a16="http://schemas.microsoft.com/office/drawing/2014/main" id="{1723FCC4-FA84-47C3-BEB1-A528DBA84DAF}"/>
              </a:ext>
            </a:extLst>
          </p:cNvPr>
          <p:cNvGraphicFramePr>
            <a:graphicFrameLocks noGrp="1"/>
          </p:cNvGraphicFramePr>
          <p:nvPr>
            <p:ph idx="1"/>
            <p:extLst>
              <p:ext uri="{D42A27DB-BD31-4B8C-83A1-F6EECF244321}">
                <p14:modId xmlns:p14="http://schemas.microsoft.com/office/powerpoint/2010/main" val="1808753949"/>
              </p:ext>
            </p:extLst>
          </p:nvPr>
        </p:nvGraphicFramePr>
        <p:xfrm>
          <a:off x="685800" y="2743200"/>
          <a:ext cx="10820399" cy="27784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D2AF2B60-63D8-8848-AB59-BAA45F0544C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 name="Rectangle 1">
            <a:extLst>
              <a:ext uri="{FF2B5EF4-FFF2-40B4-BE49-F238E27FC236}">
                <a16:creationId xmlns:a16="http://schemas.microsoft.com/office/drawing/2014/main" id="{C68114AB-B899-9642-A8C9-5F1E19ECE778}"/>
              </a:ext>
            </a:extLst>
          </p:cNvPr>
          <p:cNvSpPr/>
          <p:nvPr/>
        </p:nvSpPr>
        <p:spPr>
          <a:xfrm>
            <a:off x="685800" y="1828800"/>
            <a:ext cx="6096000" cy="707886"/>
          </a:xfrm>
          <a:prstGeom prst="rect">
            <a:avLst/>
          </a:prstGeom>
        </p:spPr>
        <p:txBody>
          <a:bodyPr>
            <a:spAutoFit/>
          </a:bodyPr>
          <a:lstStyle/>
          <a:p>
            <a:pPr>
              <a:spcAft>
                <a:spcPts val="600"/>
              </a:spcAft>
            </a:pPr>
            <a:r>
              <a:rPr lang="en-US" sz="4000" dirty="0">
                <a:solidFill>
                  <a:srgbClr val="F3F3F2"/>
                </a:solidFill>
                <a:latin typeface="Barlow Condensed" pitchFamily="2" charset="77"/>
              </a:rPr>
              <a:t>Optimistic &amp; Proud </a:t>
            </a:r>
          </a:p>
        </p:txBody>
      </p:sp>
      <p:sp>
        <p:nvSpPr>
          <p:cNvPr id="21" name="Snip Single Corner Rectangle 20">
            <a:extLst>
              <a:ext uri="{FF2B5EF4-FFF2-40B4-BE49-F238E27FC236}">
                <a16:creationId xmlns:a16="http://schemas.microsoft.com/office/drawing/2014/main" id="{87096309-60A1-D043-81E1-5B7A88665B70}"/>
              </a:ext>
            </a:extLst>
          </p:cNvPr>
          <p:cNvSpPr/>
          <p:nvPr/>
        </p:nvSpPr>
        <p:spPr>
          <a:xfrm flipH="1">
            <a:off x="337642" y="619714"/>
            <a:ext cx="841513" cy="841513"/>
          </a:xfrm>
          <a:prstGeom prst="snip1Rect">
            <a:avLst>
              <a:gd name="adj" fmla="val 213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51270829-1395-964F-840D-C15D90567B48}"/>
              </a:ext>
            </a:extLst>
          </p:cNvPr>
          <p:cNvGrpSpPr>
            <a:grpSpLocks noChangeAspect="1"/>
          </p:cNvGrpSpPr>
          <p:nvPr/>
        </p:nvGrpSpPr>
        <p:grpSpPr>
          <a:xfrm>
            <a:off x="486131" y="727313"/>
            <a:ext cx="588983" cy="594360"/>
            <a:chOff x="6577213" y="2203594"/>
            <a:chExt cx="770209" cy="778366"/>
          </a:xfrm>
        </p:grpSpPr>
        <p:pic>
          <p:nvPicPr>
            <p:cNvPr id="23" name="Graphic 22" descr="Sad face with solid fill with solid fill">
              <a:extLst>
                <a:ext uri="{FF2B5EF4-FFF2-40B4-BE49-F238E27FC236}">
                  <a16:creationId xmlns:a16="http://schemas.microsoft.com/office/drawing/2014/main" id="{D1AF0510-7AF2-0949-88CE-E2738B4B4462}"/>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577213" y="2203594"/>
              <a:ext cx="548640" cy="548640"/>
            </a:xfrm>
            <a:prstGeom prst="rect">
              <a:avLst/>
            </a:prstGeom>
          </p:spPr>
        </p:pic>
        <p:grpSp>
          <p:nvGrpSpPr>
            <p:cNvPr id="24" name="Group 23">
              <a:extLst>
                <a:ext uri="{FF2B5EF4-FFF2-40B4-BE49-F238E27FC236}">
                  <a16:creationId xmlns:a16="http://schemas.microsoft.com/office/drawing/2014/main" id="{F000414E-62FF-8545-8CEA-86958C275198}"/>
                </a:ext>
              </a:extLst>
            </p:cNvPr>
            <p:cNvGrpSpPr/>
            <p:nvPr/>
          </p:nvGrpSpPr>
          <p:grpSpPr>
            <a:xfrm>
              <a:off x="6798782" y="2433320"/>
              <a:ext cx="548640" cy="548640"/>
              <a:chOff x="5638800" y="2971800"/>
              <a:chExt cx="914400" cy="914400"/>
            </a:xfrm>
          </p:grpSpPr>
          <p:sp>
            <p:nvSpPr>
              <p:cNvPr id="25" name="Oval 24">
                <a:extLst>
                  <a:ext uri="{FF2B5EF4-FFF2-40B4-BE49-F238E27FC236}">
                    <a16:creationId xmlns:a16="http://schemas.microsoft.com/office/drawing/2014/main" id="{1A400F2E-62B0-9F43-866C-CF3BAE232176}"/>
                  </a:ext>
                </a:extLst>
              </p:cNvPr>
              <p:cNvSpPr/>
              <p:nvPr/>
            </p:nvSpPr>
            <p:spPr>
              <a:xfrm>
                <a:off x="5779453" y="3102942"/>
                <a:ext cx="633095" cy="6521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Grinning face with solid fill with solid fill">
                <a:extLst>
                  <a:ext uri="{FF2B5EF4-FFF2-40B4-BE49-F238E27FC236}">
                    <a16:creationId xmlns:a16="http://schemas.microsoft.com/office/drawing/2014/main" id="{C53BDC61-CBC4-D742-BA0B-A96B9DF874BA}"/>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5638800" y="2971800"/>
                <a:ext cx="914400" cy="914400"/>
              </a:xfrm>
              <a:prstGeom prst="rect">
                <a:avLst/>
              </a:prstGeom>
            </p:spPr>
          </p:pic>
          <p:pic>
            <p:nvPicPr>
              <p:cNvPr id="27" name="Graphic 26" descr="Grinning face outline outline">
                <a:extLst>
                  <a:ext uri="{FF2B5EF4-FFF2-40B4-BE49-F238E27FC236}">
                    <a16:creationId xmlns:a16="http://schemas.microsoft.com/office/drawing/2014/main" id="{B52C271E-13A5-684D-AFDE-F30E1673FC83}"/>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5638800" y="2971800"/>
                <a:ext cx="914400" cy="914400"/>
              </a:xfrm>
              <a:prstGeom prst="rect">
                <a:avLst/>
              </a:prstGeom>
            </p:spPr>
          </p:pic>
        </p:grpSp>
      </p:grpSp>
    </p:spTree>
    <p:extLst>
      <p:ext uri="{BB962C8B-B14F-4D97-AF65-F5344CB8AC3E}">
        <p14:creationId xmlns:p14="http://schemas.microsoft.com/office/powerpoint/2010/main" val="2247614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6">
            <a:extLst>
              <a:ext uri="{FF2B5EF4-FFF2-40B4-BE49-F238E27FC236}">
                <a16:creationId xmlns:a16="http://schemas.microsoft.com/office/drawing/2014/main" id="{259C678D-DB14-1C48-92FF-0F3AE2DDEE65}"/>
              </a:ext>
            </a:extLst>
          </p:cNvPr>
          <p:cNvPicPr>
            <a:picLocks noChangeAspect="1" noChangeArrowheads="1"/>
          </p:cNvPicPr>
          <p:nvPr/>
        </p:nvPicPr>
        <p:blipFill>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bwMode="auto">
          <a:xfrm flipH="1">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87E8BF0E-ACD9-6048-9549-8AB613AD9FC1}"/>
              </a:ext>
            </a:extLst>
          </p:cNvPr>
          <p:cNvSpPr/>
          <p:nvPr/>
        </p:nvSpPr>
        <p:spPr>
          <a:xfrm>
            <a:off x="1" y="0"/>
            <a:ext cx="612648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2">
            <a:extLst>
              <a:ext uri="{FF2B5EF4-FFF2-40B4-BE49-F238E27FC236}">
                <a16:creationId xmlns:a16="http://schemas.microsoft.com/office/drawing/2014/main" id="{F3EA00CD-0506-C149-8048-C54DE21244EA}"/>
              </a:ext>
            </a:extLst>
          </p:cNvPr>
          <p:cNvSpPr/>
          <p:nvPr/>
        </p:nvSpPr>
        <p:spPr>
          <a:xfrm>
            <a:off x="0" y="868680"/>
            <a:ext cx="4886632"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3D8138E6-F899-42D1-B540-BF0F4C16EA81}" type="slidenum">
              <a:rPr lang="en-US" smtClean="0"/>
              <a:pPr/>
              <a:t>22</a:t>
            </a:fld>
            <a:endParaRPr lang="en-US" dirty="0"/>
          </a:p>
        </p:txBody>
      </p:sp>
      <p:sp>
        <p:nvSpPr>
          <p:cNvPr id="11" name="Title 1">
            <a:extLst>
              <a:ext uri="{FF2B5EF4-FFF2-40B4-BE49-F238E27FC236}">
                <a16:creationId xmlns:a16="http://schemas.microsoft.com/office/drawing/2014/main" id="{BF8BCFED-9E3E-494C-9FBA-482DAE0534E5}"/>
              </a:ext>
            </a:extLst>
          </p:cNvPr>
          <p:cNvSpPr txBox="1">
            <a:spLocks/>
          </p:cNvSpPr>
          <p:nvPr/>
        </p:nvSpPr>
        <p:spPr>
          <a:xfrm>
            <a:off x="1280160" y="877825"/>
            <a:ext cx="5234553" cy="73152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b="1" dirty="0">
                <a:latin typeface="Barlow Semi Condensed" pitchFamily="2" charset="77"/>
              </a:rPr>
              <a:t>EMOTION #3</a:t>
            </a:r>
          </a:p>
        </p:txBody>
      </p:sp>
      <p:sp>
        <p:nvSpPr>
          <p:cNvPr id="12" name="Content Placeholder 2">
            <a:extLst>
              <a:ext uri="{FF2B5EF4-FFF2-40B4-BE49-F238E27FC236}">
                <a16:creationId xmlns:a16="http://schemas.microsoft.com/office/drawing/2014/main" id="{16F54A0F-4937-F14D-A124-7F049945FB52}"/>
              </a:ext>
            </a:extLst>
          </p:cNvPr>
          <p:cNvSpPr>
            <a:spLocks noGrp="1"/>
          </p:cNvSpPr>
          <p:nvPr>
            <p:ph idx="1"/>
          </p:nvPr>
        </p:nvSpPr>
        <p:spPr>
          <a:xfrm>
            <a:off x="685800" y="3201710"/>
            <a:ext cx="5105399" cy="2482513"/>
          </a:xfrm>
        </p:spPr>
        <p:txBody>
          <a:bodyPr numCol="1">
            <a:normAutofit/>
          </a:bodyPr>
          <a:lstStyle/>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Responsible because of my behavior</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Smart about my decisions</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Knowledgeable about my options</a:t>
            </a:r>
          </a:p>
        </p:txBody>
      </p:sp>
      <p:pic>
        <p:nvPicPr>
          <p:cNvPr id="8" name="Picture 7">
            <a:extLst>
              <a:ext uri="{FF2B5EF4-FFF2-40B4-BE49-F238E27FC236}">
                <a16:creationId xmlns:a16="http://schemas.microsoft.com/office/drawing/2014/main" id="{D2AF2B60-63D8-8848-AB59-BAA45F0544C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 name="Rectangle 1">
            <a:extLst>
              <a:ext uri="{FF2B5EF4-FFF2-40B4-BE49-F238E27FC236}">
                <a16:creationId xmlns:a16="http://schemas.microsoft.com/office/drawing/2014/main" id="{C68114AB-B899-9642-A8C9-5F1E19ECE778}"/>
              </a:ext>
            </a:extLst>
          </p:cNvPr>
          <p:cNvSpPr/>
          <p:nvPr/>
        </p:nvSpPr>
        <p:spPr>
          <a:xfrm>
            <a:off x="685800" y="2050540"/>
            <a:ext cx="6096000" cy="830997"/>
          </a:xfrm>
          <a:prstGeom prst="rect">
            <a:avLst/>
          </a:prstGeom>
        </p:spPr>
        <p:txBody>
          <a:bodyPr>
            <a:spAutoFit/>
          </a:bodyPr>
          <a:lstStyle/>
          <a:p>
            <a:pPr>
              <a:spcAft>
                <a:spcPts val="600"/>
              </a:spcAft>
            </a:pPr>
            <a:r>
              <a:rPr lang="en-US" sz="4800" dirty="0">
                <a:solidFill>
                  <a:srgbClr val="F3F3F2"/>
                </a:solidFill>
                <a:latin typeface="Barlow Condensed" pitchFamily="2" charset="77"/>
              </a:rPr>
              <a:t>SMART &amp; RESPONSIBLE</a:t>
            </a:r>
          </a:p>
        </p:txBody>
      </p:sp>
      <p:sp>
        <p:nvSpPr>
          <p:cNvPr id="21" name="Snip Single Corner Rectangle 20">
            <a:extLst>
              <a:ext uri="{FF2B5EF4-FFF2-40B4-BE49-F238E27FC236}">
                <a16:creationId xmlns:a16="http://schemas.microsoft.com/office/drawing/2014/main" id="{13E586A4-487A-1F4E-8C4D-C90D970CFF14}"/>
              </a:ext>
            </a:extLst>
          </p:cNvPr>
          <p:cNvSpPr/>
          <p:nvPr/>
        </p:nvSpPr>
        <p:spPr>
          <a:xfrm flipH="1">
            <a:off x="337642" y="619714"/>
            <a:ext cx="841513" cy="841513"/>
          </a:xfrm>
          <a:prstGeom prst="snip1Rect">
            <a:avLst>
              <a:gd name="adj" fmla="val 213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5589FF56-3D68-C647-841A-32B5255B1D4E}"/>
              </a:ext>
            </a:extLst>
          </p:cNvPr>
          <p:cNvGrpSpPr>
            <a:grpSpLocks noChangeAspect="1"/>
          </p:cNvGrpSpPr>
          <p:nvPr/>
        </p:nvGrpSpPr>
        <p:grpSpPr>
          <a:xfrm>
            <a:off x="486131" y="727313"/>
            <a:ext cx="588983" cy="594360"/>
            <a:chOff x="6577213" y="2203594"/>
            <a:chExt cx="770209" cy="778366"/>
          </a:xfrm>
        </p:grpSpPr>
        <p:pic>
          <p:nvPicPr>
            <p:cNvPr id="23" name="Graphic 22" descr="Sad face with solid fill with solid fill">
              <a:extLst>
                <a:ext uri="{FF2B5EF4-FFF2-40B4-BE49-F238E27FC236}">
                  <a16:creationId xmlns:a16="http://schemas.microsoft.com/office/drawing/2014/main" id="{49EC982E-6F93-F24C-B5E0-4C91996D7189}"/>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577213" y="2203594"/>
              <a:ext cx="548640" cy="548640"/>
            </a:xfrm>
            <a:prstGeom prst="rect">
              <a:avLst/>
            </a:prstGeom>
          </p:spPr>
        </p:pic>
        <p:grpSp>
          <p:nvGrpSpPr>
            <p:cNvPr id="25" name="Group 24">
              <a:extLst>
                <a:ext uri="{FF2B5EF4-FFF2-40B4-BE49-F238E27FC236}">
                  <a16:creationId xmlns:a16="http://schemas.microsoft.com/office/drawing/2014/main" id="{570BC689-8F9D-1048-949D-5169AEE69646}"/>
                </a:ext>
              </a:extLst>
            </p:cNvPr>
            <p:cNvGrpSpPr/>
            <p:nvPr/>
          </p:nvGrpSpPr>
          <p:grpSpPr>
            <a:xfrm>
              <a:off x="6798782" y="2433320"/>
              <a:ext cx="548640" cy="548640"/>
              <a:chOff x="5638800" y="2971800"/>
              <a:chExt cx="914400" cy="914400"/>
            </a:xfrm>
          </p:grpSpPr>
          <p:sp>
            <p:nvSpPr>
              <p:cNvPr id="26" name="Oval 25">
                <a:extLst>
                  <a:ext uri="{FF2B5EF4-FFF2-40B4-BE49-F238E27FC236}">
                    <a16:creationId xmlns:a16="http://schemas.microsoft.com/office/drawing/2014/main" id="{65A840AE-17C8-064F-A019-46BF97070025}"/>
                  </a:ext>
                </a:extLst>
              </p:cNvPr>
              <p:cNvSpPr/>
              <p:nvPr/>
            </p:nvSpPr>
            <p:spPr>
              <a:xfrm>
                <a:off x="5779453" y="3102942"/>
                <a:ext cx="633095" cy="6521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rinning face with solid fill with solid fill">
                <a:extLst>
                  <a:ext uri="{FF2B5EF4-FFF2-40B4-BE49-F238E27FC236}">
                    <a16:creationId xmlns:a16="http://schemas.microsoft.com/office/drawing/2014/main" id="{CE09C3D0-F4DC-4F4F-8A3D-B9FFDD596D79}"/>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638800" y="2971800"/>
                <a:ext cx="914400" cy="914400"/>
              </a:xfrm>
              <a:prstGeom prst="rect">
                <a:avLst/>
              </a:prstGeom>
            </p:spPr>
          </p:pic>
          <p:pic>
            <p:nvPicPr>
              <p:cNvPr id="28" name="Graphic 27" descr="Grinning face outline outline">
                <a:extLst>
                  <a:ext uri="{FF2B5EF4-FFF2-40B4-BE49-F238E27FC236}">
                    <a16:creationId xmlns:a16="http://schemas.microsoft.com/office/drawing/2014/main" id="{F0CD4D50-74BA-3E4E-B6FE-79950CBC97E7}"/>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638800" y="2971800"/>
                <a:ext cx="914400" cy="914400"/>
              </a:xfrm>
              <a:prstGeom prst="rect">
                <a:avLst/>
              </a:prstGeom>
            </p:spPr>
          </p:pic>
        </p:grpSp>
      </p:grpSp>
    </p:spTree>
    <p:extLst>
      <p:ext uri="{BB962C8B-B14F-4D97-AF65-F5344CB8AC3E}">
        <p14:creationId xmlns:p14="http://schemas.microsoft.com/office/powerpoint/2010/main" val="29144403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7D40523-D993-0145-A8CA-28E2E7DC6F01}"/>
              </a:ext>
            </a:extLst>
          </p:cNvPr>
          <p:cNvSpPr/>
          <p:nvPr/>
        </p:nvSpPr>
        <p:spPr>
          <a:xfrm>
            <a:off x="0" y="1199322"/>
            <a:ext cx="12192000" cy="44593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7663" indent="-347663">
              <a:buClr>
                <a:srgbClr val="FFD100"/>
              </a:buClr>
              <a:buFont typeface="+mj-lt"/>
              <a:buAutoNum type="arabicPeriod"/>
            </a:pPr>
            <a:endParaRPr lang="en-US" dirty="0">
              <a:effectLst>
                <a:outerShdw blurRad="101600" dist="101600" dir="2700000" algn="tl" rotWithShape="0">
                  <a:prstClr val="black">
                    <a:alpha val="20000"/>
                  </a:prstClr>
                </a:outerShdw>
              </a:effectLst>
            </a:endParaRPr>
          </a:p>
        </p:txBody>
      </p:sp>
      <p:sp>
        <p:nvSpPr>
          <p:cNvPr id="2" name="Title 1"/>
          <p:cNvSpPr>
            <a:spLocks noGrp="1"/>
          </p:cNvSpPr>
          <p:nvPr>
            <p:ph type="ctrTitle"/>
          </p:nvPr>
        </p:nvSpPr>
        <p:spPr>
          <a:xfrm>
            <a:off x="495300" y="1752600"/>
            <a:ext cx="11201400" cy="2514600"/>
          </a:xfrm>
        </p:spPr>
        <p:txBody>
          <a:bodyPr anchor="ctr">
            <a:noAutofit/>
          </a:bodyPr>
          <a:lstStyle/>
          <a:p>
            <a:r>
              <a:rPr lang="en-US" sz="4800" dirty="0">
                <a:effectLst>
                  <a:outerShdw blurRad="101600" dist="101600" dir="2700000" algn="tl" rotWithShape="0">
                    <a:prstClr val="black">
                      <a:alpha val="20000"/>
                    </a:prstClr>
                  </a:outerShdw>
                </a:effectLst>
              </a:rPr>
              <a:t>WHEN YOU INCORPORATE THOSE THREE EMOTION SETS, </a:t>
            </a:r>
            <a:r>
              <a:rPr lang="en-US" sz="4800" dirty="0">
                <a:solidFill>
                  <a:schemeClr val="accent3"/>
                </a:solidFill>
                <a:effectLst>
                  <a:outerShdw blurRad="101600" dist="101600" dir="2700000" algn="tl" rotWithShape="0">
                    <a:prstClr val="black">
                      <a:alpha val="20000"/>
                    </a:prstClr>
                  </a:outerShdw>
                </a:effectLst>
              </a:rPr>
              <a:t>YOU’RE REACHING </a:t>
            </a:r>
            <a:br>
              <a:rPr lang="en-US" sz="4800" dirty="0">
                <a:solidFill>
                  <a:schemeClr val="accent3"/>
                </a:solidFill>
                <a:effectLst>
                  <a:outerShdw blurRad="101600" dist="101600" dir="2700000" algn="tl" rotWithShape="0">
                    <a:prstClr val="black">
                      <a:alpha val="20000"/>
                    </a:prstClr>
                  </a:outerShdw>
                </a:effectLst>
              </a:rPr>
            </a:br>
            <a:r>
              <a:rPr lang="en-US" sz="4800" dirty="0">
                <a:solidFill>
                  <a:schemeClr val="accent3"/>
                </a:solidFill>
                <a:effectLst>
                  <a:outerShdw blurRad="101600" dist="101600" dir="2700000" algn="tl" rotWithShape="0">
                    <a:prstClr val="black">
                      <a:alpha val="20000"/>
                    </a:prstClr>
                  </a:outerShdw>
                </a:effectLst>
              </a:rPr>
              <a:t>70% OF PEOPLE.</a:t>
            </a:r>
          </a:p>
        </p:txBody>
      </p:sp>
      <p:pic>
        <p:nvPicPr>
          <p:cNvPr id="12" name="Picture 11">
            <a:extLst>
              <a:ext uri="{FF2B5EF4-FFF2-40B4-BE49-F238E27FC236}">
                <a16:creationId xmlns:a16="http://schemas.microsoft.com/office/drawing/2014/main" id="{99EA6AC6-6093-1B48-A5B9-20B2D4067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grpSp>
        <p:nvGrpSpPr>
          <p:cNvPr id="24" name="Group 23">
            <a:extLst>
              <a:ext uri="{FF2B5EF4-FFF2-40B4-BE49-F238E27FC236}">
                <a16:creationId xmlns:a16="http://schemas.microsoft.com/office/drawing/2014/main" id="{F724F7FC-FFCE-2B4D-990C-AEA653EF7625}"/>
              </a:ext>
            </a:extLst>
          </p:cNvPr>
          <p:cNvGrpSpPr/>
          <p:nvPr/>
        </p:nvGrpSpPr>
        <p:grpSpPr>
          <a:xfrm>
            <a:off x="2251048" y="4038600"/>
            <a:ext cx="7689904" cy="3579211"/>
            <a:chOff x="3156214" y="3517026"/>
            <a:chExt cx="5814516" cy="2706325"/>
          </a:xfrm>
        </p:grpSpPr>
        <p:pic>
          <p:nvPicPr>
            <p:cNvPr id="20" name="Graphic 19" descr="Group of women with solid fill">
              <a:extLst>
                <a:ext uri="{FF2B5EF4-FFF2-40B4-BE49-F238E27FC236}">
                  <a16:creationId xmlns:a16="http://schemas.microsoft.com/office/drawing/2014/main" id="{8E6B5FFA-5D7E-AE4B-945C-8EB926374946}"/>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56214" y="3903644"/>
              <a:ext cx="1933089" cy="1933089"/>
            </a:xfrm>
            <a:prstGeom prst="rect">
              <a:avLst/>
            </a:prstGeom>
          </p:spPr>
        </p:pic>
        <p:pic>
          <p:nvPicPr>
            <p:cNvPr id="22" name="Graphic 21" descr="Group of men with solid fill">
              <a:extLst>
                <a:ext uri="{FF2B5EF4-FFF2-40B4-BE49-F238E27FC236}">
                  <a16:creationId xmlns:a16="http://schemas.microsoft.com/office/drawing/2014/main" id="{E75C5E74-2603-BE4E-B49F-EEB601F93F3B}"/>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037641" y="3903644"/>
              <a:ext cx="1933089" cy="1933089"/>
            </a:xfrm>
            <a:prstGeom prst="rect">
              <a:avLst/>
            </a:prstGeom>
          </p:spPr>
        </p:pic>
        <p:pic>
          <p:nvPicPr>
            <p:cNvPr id="6" name="Graphic 5" descr="Group with solid fill">
              <a:extLst>
                <a:ext uri="{FF2B5EF4-FFF2-40B4-BE49-F238E27FC236}">
                  <a16:creationId xmlns:a16="http://schemas.microsoft.com/office/drawing/2014/main" id="{9CCD0955-5653-E24A-9D8F-781A6B028B17}"/>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714021" y="3517026"/>
              <a:ext cx="2706325" cy="2706325"/>
            </a:xfrm>
            <a:prstGeom prst="rect">
              <a:avLst/>
            </a:prstGeom>
          </p:spPr>
        </p:pic>
      </p:grpSp>
      <p:sp>
        <p:nvSpPr>
          <p:cNvPr id="3" name="Rectangle 2">
            <a:extLst>
              <a:ext uri="{FF2B5EF4-FFF2-40B4-BE49-F238E27FC236}">
                <a16:creationId xmlns:a16="http://schemas.microsoft.com/office/drawing/2014/main" id="{68086D28-C858-4E49-A488-CAC8E941CB23}"/>
              </a:ext>
            </a:extLst>
          </p:cNvPr>
          <p:cNvSpPr/>
          <p:nvPr/>
        </p:nvSpPr>
        <p:spPr>
          <a:xfrm>
            <a:off x="1033272" y="410913"/>
            <a:ext cx="6096000" cy="1200329"/>
          </a:xfrm>
          <a:prstGeom prst="rect">
            <a:avLst/>
          </a:prstGeom>
        </p:spPr>
        <p:txBody>
          <a:bodyPr>
            <a:spAutoFit/>
          </a:bodyPr>
          <a:lstStyle/>
          <a:p>
            <a:pPr>
              <a:buClr>
                <a:srgbClr val="FFD100"/>
              </a:buClr>
            </a:pPr>
            <a:r>
              <a:rPr lang="en-US" sz="2400" dirty="0">
                <a:solidFill>
                  <a:schemeClr val="bg1"/>
                </a:solidFill>
                <a:effectLst>
                  <a:outerShdw blurRad="101600" dist="101600" dir="2700000" algn="tl" rotWithShape="0">
                    <a:prstClr val="black">
                      <a:alpha val="20000"/>
                    </a:prstClr>
                  </a:outerShdw>
                </a:effectLst>
                <a:latin typeface="Barlow Condensed" panose="00000506000000000000" pitchFamily="2" charset="0"/>
                <a:cs typeface="Arial Narrow" panose="020B0604020202020204" pitchFamily="34" charset="0"/>
              </a:rPr>
              <a:t>Safe &amp; Secure</a:t>
            </a:r>
          </a:p>
          <a:p>
            <a:pPr>
              <a:buClr>
                <a:srgbClr val="FFD100"/>
              </a:buClr>
            </a:pPr>
            <a:r>
              <a:rPr lang="en-US" sz="2400" dirty="0">
                <a:solidFill>
                  <a:schemeClr val="bg1"/>
                </a:solidFill>
                <a:effectLst>
                  <a:outerShdw blurRad="101600" dist="101600" dir="2700000" algn="tl" rotWithShape="0">
                    <a:prstClr val="black">
                      <a:alpha val="20000"/>
                    </a:prstClr>
                  </a:outerShdw>
                </a:effectLst>
                <a:latin typeface="Barlow Condensed" panose="00000506000000000000" pitchFamily="2" charset="0"/>
                <a:cs typeface="Arial Narrow" panose="020B0604020202020204" pitchFamily="34" charset="0"/>
              </a:rPr>
              <a:t>Optimistic &amp; Proud</a:t>
            </a:r>
          </a:p>
          <a:p>
            <a:pPr>
              <a:buClr>
                <a:srgbClr val="FFD100"/>
              </a:buClr>
            </a:pPr>
            <a:r>
              <a:rPr lang="en-US" sz="2400" dirty="0">
                <a:solidFill>
                  <a:schemeClr val="bg1"/>
                </a:solidFill>
                <a:effectLst>
                  <a:outerShdw blurRad="101600" dist="101600" dir="2700000" algn="tl" rotWithShape="0">
                    <a:prstClr val="black">
                      <a:alpha val="20000"/>
                    </a:prstClr>
                  </a:outerShdw>
                </a:effectLst>
                <a:latin typeface="Barlow Condensed" panose="00000506000000000000" pitchFamily="2" charset="0"/>
                <a:cs typeface="Arial Narrow" panose="020B0604020202020204" pitchFamily="34" charset="0"/>
              </a:rPr>
              <a:t>Smart &amp; Responsible</a:t>
            </a:r>
          </a:p>
        </p:txBody>
      </p:sp>
    </p:spTree>
    <p:extLst>
      <p:ext uri="{BB962C8B-B14F-4D97-AF65-F5344CB8AC3E}">
        <p14:creationId xmlns:p14="http://schemas.microsoft.com/office/powerpoint/2010/main" val="21451467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47472" y="0"/>
            <a:ext cx="11844528"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B8A3FC2C-B9D7-7140-8884-87FCD3775E13}"/>
              </a:ext>
            </a:extLst>
          </p:cNvPr>
          <p:cNvPicPr>
            <a:picLocks/>
          </p:cNvPicPr>
          <p:nvPr/>
        </p:nvPicPr>
        <p:blipFill>
          <a:blip r:embed="rId3" cstate="email">
            <a:alphaModFix amt="40000"/>
            <a:biLevel thresh="25000"/>
            <a:extLst>
              <a:ext uri="{28A0092B-C50C-407E-A947-70E740481C1C}">
                <a14:useLocalDpi xmlns:a14="http://schemas.microsoft.com/office/drawing/2010/main"/>
              </a:ext>
            </a:extLst>
          </a:blip>
          <a:stretch>
            <a:fillRect/>
          </a:stretch>
        </p:blipFill>
        <p:spPr>
          <a:xfrm>
            <a:off x="4472329" y="0"/>
            <a:ext cx="5422392" cy="6858000"/>
          </a:xfrm>
          <a:prstGeom prst="rect">
            <a:avLst/>
          </a:prstGeom>
        </p:spPr>
      </p:pic>
      <p:pic>
        <p:nvPicPr>
          <p:cNvPr id="48" name="Graphic 47" descr="Checklist with solid fill">
            <a:extLst>
              <a:ext uri="{FF2B5EF4-FFF2-40B4-BE49-F238E27FC236}">
                <a16:creationId xmlns:a16="http://schemas.microsoft.com/office/drawing/2014/main" id="{42A9A24C-DBC6-2242-815C-329D7E146459}"/>
              </a:ext>
            </a:extLst>
          </p:cNvPr>
          <p:cNvPicPr>
            <a:picLocks noChangeAspect="1"/>
          </p:cNvPicPr>
          <p:nvPr/>
        </p:nvPicPr>
        <p:blipFill>
          <a:blip r:embed="rId4" cstate="email">
            <a:alphaModFix amt="40000"/>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653718" y="5374145"/>
            <a:ext cx="640080" cy="640080"/>
          </a:xfrm>
          <a:prstGeom prst="rect">
            <a:avLst/>
          </a:prstGeom>
        </p:spPr>
      </p:pic>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76656" y="914400"/>
            <a:ext cx="4194728" cy="672311"/>
          </a:xfrm>
        </p:spPr>
        <p:txBody>
          <a:bodyPr anchor="t" anchorCtr="0">
            <a:noAutofit/>
          </a:bodyPr>
          <a:lstStyle/>
          <a:p>
            <a:r>
              <a:rPr lang="en-US" sz="4800" dirty="0">
                <a:solidFill>
                  <a:schemeClr val="bg1"/>
                </a:solidFill>
                <a:effectLst>
                  <a:outerShdw blurRad="101600" dist="101600" dir="2700000" algn="tl" rotWithShape="0">
                    <a:prstClr val="black">
                      <a:alpha val="20000"/>
                    </a:prstClr>
                  </a:outerShdw>
                </a:effectLst>
              </a:rPr>
              <a:t>LEVEL THREE</a:t>
            </a:r>
            <a:endParaRPr lang="en-US" sz="4800" b="1" dirty="0">
              <a:solidFill>
                <a:srgbClr val="FFD100"/>
              </a:solidFill>
              <a:effectLst>
                <a:outerShdw blurRad="101600" dist="101600" dir="2700000" algn="tl" rotWithShape="0">
                  <a:prstClr val="black">
                    <a:alpha val="20000"/>
                  </a:prstClr>
                </a:outerShdw>
              </a:effectLst>
            </a:endParaRPr>
          </a:p>
        </p:txBody>
      </p:sp>
      <p:sp>
        <p:nvSpPr>
          <p:cNvPr id="23" name="Slide Number Placeholder 22"/>
          <p:cNvSpPr>
            <a:spLocks noGrp="1"/>
          </p:cNvSpPr>
          <p:nvPr>
            <p:ph type="sldNum" sz="quarter" idx="12"/>
          </p:nvPr>
        </p:nvSpPr>
        <p:spPr/>
        <p:txBody>
          <a:bodyPr/>
          <a:lstStyle/>
          <a:p>
            <a:fld id="{3D8138E6-F899-42D1-B540-BF0F4C16EA81}" type="slidenum">
              <a:rPr lang="en-US" smtClean="0"/>
              <a:pPr/>
              <a:t>24</a:t>
            </a:fld>
            <a:endParaRPr lang="en-US" dirty="0"/>
          </a:p>
        </p:txBody>
      </p:sp>
      <p:sp>
        <p:nvSpPr>
          <p:cNvPr id="30" name="Title 1">
            <a:extLst>
              <a:ext uri="{FF2B5EF4-FFF2-40B4-BE49-F238E27FC236}">
                <a16:creationId xmlns:a16="http://schemas.microsoft.com/office/drawing/2014/main" id="{26619D3D-176B-EB46-B44C-9160E4C9DE7E}"/>
              </a:ext>
            </a:extLst>
          </p:cNvPr>
          <p:cNvSpPr txBox="1">
            <a:spLocks/>
          </p:cNvSpPr>
          <p:nvPr/>
        </p:nvSpPr>
        <p:spPr>
          <a:xfrm>
            <a:off x="9908582" y="597992"/>
            <a:ext cx="149807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VALUES</a:t>
            </a:r>
          </a:p>
        </p:txBody>
      </p:sp>
      <p:sp>
        <p:nvSpPr>
          <p:cNvPr id="31" name="Title 1">
            <a:extLst>
              <a:ext uri="{FF2B5EF4-FFF2-40B4-BE49-F238E27FC236}">
                <a16:creationId xmlns:a16="http://schemas.microsoft.com/office/drawing/2014/main" id="{4B491EBE-8ABA-234E-8146-91DD06184B60}"/>
              </a:ext>
            </a:extLst>
          </p:cNvPr>
          <p:cNvSpPr txBox="1">
            <a:spLocks/>
          </p:cNvSpPr>
          <p:nvPr/>
        </p:nvSpPr>
        <p:spPr>
          <a:xfrm>
            <a:off x="9283951" y="2321819"/>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EMOTIONS</a:t>
            </a:r>
          </a:p>
        </p:txBody>
      </p:sp>
      <p:sp>
        <p:nvSpPr>
          <p:cNvPr id="33" name="Title 1">
            <a:extLst>
              <a:ext uri="{FF2B5EF4-FFF2-40B4-BE49-F238E27FC236}">
                <a16:creationId xmlns:a16="http://schemas.microsoft.com/office/drawing/2014/main" id="{A121E769-4851-7247-A024-F51D989B63A1}"/>
              </a:ext>
            </a:extLst>
          </p:cNvPr>
          <p:cNvSpPr txBox="1">
            <a:spLocks/>
          </p:cNvSpPr>
          <p:nvPr/>
        </p:nvSpPr>
        <p:spPr>
          <a:xfrm>
            <a:off x="8632301" y="4045646"/>
            <a:ext cx="2002764"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3"/>
                </a:solidFill>
                <a:latin typeface="Barlow Condensed SemiBold" pitchFamily="2" charset="77"/>
              </a:rPr>
              <a:t>BENEFITS</a:t>
            </a:r>
          </a:p>
        </p:txBody>
      </p:sp>
      <p:sp>
        <p:nvSpPr>
          <p:cNvPr id="34" name="Title 1">
            <a:extLst>
              <a:ext uri="{FF2B5EF4-FFF2-40B4-BE49-F238E27FC236}">
                <a16:creationId xmlns:a16="http://schemas.microsoft.com/office/drawing/2014/main" id="{9A3E73E8-2657-1441-A34A-C14ABFB020E2}"/>
              </a:ext>
            </a:extLst>
          </p:cNvPr>
          <p:cNvSpPr txBox="1">
            <a:spLocks/>
          </p:cNvSpPr>
          <p:nvPr/>
        </p:nvSpPr>
        <p:spPr>
          <a:xfrm>
            <a:off x="8034142" y="5769473"/>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bg1">
                    <a:alpha val="40000"/>
                  </a:schemeClr>
                </a:solidFill>
                <a:latin typeface="Barlow Condensed SemiBold" pitchFamily="2" charset="77"/>
              </a:rPr>
              <a:t>FEATURES</a:t>
            </a:r>
          </a:p>
        </p:txBody>
      </p:sp>
      <p:pic>
        <p:nvPicPr>
          <p:cNvPr id="19" name="Picture 18">
            <a:extLst>
              <a:ext uri="{FF2B5EF4-FFF2-40B4-BE49-F238E27FC236}">
                <a16:creationId xmlns:a16="http://schemas.microsoft.com/office/drawing/2014/main" id="{CC17C94B-A0F3-E948-9A30-038E1885E5B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20" name="Straight Connector 19">
            <a:extLst>
              <a:ext uri="{FF2B5EF4-FFF2-40B4-BE49-F238E27FC236}">
                <a16:creationId xmlns:a16="http://schemas.microsoft.com/office/drawing/2014/main" id="{581027F8-A694-F54B-8840-4018608BD2D1}"/>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
        <p:nvSpPr>
          <p:cNvPr id="42" name="Title 1">
            <a:extLst>
              <a:ext uri="{FF2B5EF4-FFF2-40B4-BE49-F238E27FC236}">
                <a16:creationId xmlns:a16="http://schemas.microsoft.com/office/drawing/2014/main" id="{E081F1A5-6530-6D42-A7E1-C7B1BA121EEC}"/>
              </a:ext>
            </a:extLst>
          </p:cNvPr>
          <p:cNvSpPr txBox="1">
            <a:spLocks/>
          </p:cNvSpPr>
          <p:nvPr/>
        </p:nvSpPr>
        <p:spPr>
          <a:xfrm>
            <a:off x="8102783" y="549387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bg1">
                    <a:alpha val="40000"/>
                  </a:schemeClr>
                </a:solidFill>
                <a:latin typeface="Barlow Condensed" pitchFamily="2" charset="77"/>
              </a:rPr>
              <a:t>Level 4</a:t>
            </a:r>
          </a:p>
        </p:txBody>
      </p:sp>
      <p:sp>
        <p:nvSpPr>
          <p:cNvPr id="44" name="Title 1">
            <a:extLst>
              <a:ext uri="{FF2B5EF4-FFF2-40B4-BE49-F238E27FC236}">
                <a16:creationId xmlns:a16="http://schemas.microsoft.com/office/drawing/2014/main" id="{9FBDE5DA-5071-7C4F-ACE1-A8EF925A2FC2}"/>
              </a:ext>
            </a:extLst>
          </p:cNvPr>
          <p:cNvSpPr txBox="1">
            <a:spLocks/>
          </p:cNvSpPr>
          <p:nvPr/>
        </p:nvSpPr>
        <p:spPr>
          <a:xfrm>
            <a:off x="8777841" y="3767638"/>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schemeClr>
                </a:solidFill>
                <a:latin typeface="Barlow Condensed" pitchFamily="2" charset="77"/>
              </a:rPr>
              <a:t>Level 3</a:t>
            </a:r>
          </a:p>
        </p:txBody>
      </p:sp>
      <p:sp>
        <p:nvSpPr>
          <p:cNvPr id="45" name="Title 1">
            <a:extLst>
              <a:ext uri="{FF2B5EF4-FFF2-40B4-BE49-F238E27FC236}">
                <a16:creationId xmlns:a16="http://schemas.microsoft.com/office/drawing/2014/main" id="{0282A799-80D8-BC48-A3A5-480E4193F9E6}"/>
              </a:ext>
            </a:extLst>
          </p:cNvPr>
          <p:cNvSpPr txBox="1">
            <a:spLocks/>
          </p:cNvSpPr>
          <p:nvPr/>
        </p:nvSpPr>
        <p:spPr>
          <a:xfrm>
            <a:off x="9364445" y="205268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2</a:t>
            </a:r>
          </a:p>
        </p:txBody>
      </p:sp>
      <p:sp>
        <p:nvSpPr>
          <p:cNvPr id="46" name="Title 1">
            <a:extLst>
              <a:ext uri="{FF2B5EF4-FFF2-40B4-BE49-F238E27FC236}">
                <a16:creationId xmlns:a16="http://schemas.microsoft.com/office/drawing/2014/main" id="{3AC65320-C1BD-6F4C-9ADE-D50704172132}"/>
              </a:ext>
            </a:extLst>
          </p:cNvPr>
          <p:cNvSpPr txBox="1">
            <a:spLocks/>
          </p:cNvSpPr>
          <p:nvPr/>
        </p:nvSpPr>
        <p:spPr>
          <a:xfrm>
            <a:off x="9942647" y="326600"/>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1</a:t>
            </a:r>
          </a:p>
        </p:txBody>
      </p:sp>
      <p:pic>
        <p:nvPicPr>
          <p:cNvPr id="36" name="Picture 35">
            <a:extLst>
              <a:ext uri="{FF2B5EF4-FFF2-40B4-BE49-F238E27FC236}">
                <a16:creationId xmlns:a16="http://schemas.microsoft.com/office/drawing/2014/main" id="{D6A809FC-658A-EC4B-BF25-F23401A65932}"/>
              </a:ext>
            </a:extLst>
          </p:cNvPr>
          <p:cNvPicPr>
            <a:picLocks noChangeAspect="1"/>
          </p:cNvPicPr>
          <p:nvPr/>
        </p:nvPicPr>
        <p:blipFill>
          <a:blip r:embed="rId7" cstate="email">
            <a:alphaModFix amt="40000"/>
            <a:extLst>
              <a:ext uri="{28A0092B-C50C-407E-A947-70E740481C1C}">
                <a14:useLocalDpi xmlns:a14="http://schemas.microsoft.com/office/drawing/2010/main"/>
              </a:ext>
            </a:extLst>
          </a:blip>
          <a:stretch>
            <a:fillRect/>
          </a:stretch>
        </p:blipFill>
        <p:spPr>
          <a:xfrm>
            <a:off x="6610780" y="452619"/>
            <a:ext cx="709838" cy="777240"/>
          </a:xfrm>
          <a:prstGeom prst="rect">
            <a:avLst/>
          </a:prstGeom>
        </p:spPr>
      </p:pic>
      <p:cxnSp>
        <p:nvCxnSpPr>
          <p:cNvPr id="9" name="Straight Connector 8">
            <a:extLst>
              <a:ext uri="{FF2B5EF4-FFF2-40B4-BE49-F238E27FC236}">
                <a16:creationId xmlns:a16="http://schemas.microsoft.com/office/drawing/2014/main" id="{E0FB06C3-4906-AA40-AB1D-7724DE50858F}"/>
              </a:ext>
            </a:extLst>
          </p:cNvPr>
          <p:cNvCxnSpPr>
            <a:cxnSpLocks/>
          </p:cNvCxnSpPr>
          <p:nvPr/>
        </p:nvCxnSpPr>
        <p:spPr>
          <a:xfrm>
            <a:off x="5005854" y="1705122"/>
            <a:ext cx="39427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1E8F283D-B729-B748-B770-3EBF518A83B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722619" y="3421380"/>
            <a:ext cx="2926080" cy="1738149"/>
          </a:xfrm>
          <a:prstGeom prst="rect">
            <a:avLst/>
          </a:prstGeom>
        </p:spPr>
      </p:pic>
      <p:cxnSp>
        <p:nvCxnSpPr>
          <p:cNvPr id="40" name="Straight Connector 39">
            <a:extLst>
              <a:ext uri="{FF2B5EF4-FFF2-40B4-BE49-F238E27FC236}">
                <a16:creationId xmlns:a16="http://schemas.microsoft.com/office/drawing/2014/main" id="{3BB5123C-681B-D147-AFFC-2A478BFD60DB}"/>
              </a:ext>
            </a:extLst>
          </p:cNvPr>
          <p:cNvCxnSpPr>
            <a:cxnSpLocks/>
          </p:cNvCxnSpPr>
          <p:nvPr/>
        </p:nvCxnSpPr>
        <p:spPr>
          <a:xfrm>
            <a:off x="5634142" y="3429001"/>
            <a:ext cx="26517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6B494BD2-2D22-6340-BF5C-0CA34275975E}"/>
              </a:ext>
            </a:extLst>
          </p:cNvPr>
          <p:cNvCxnSpPr>
            <a:cxnSpLocks/>
          </p:cNvCxnSpPr>
          <p:nvPr/>
        </p:nvCxnSpPr>
        <p:spPr>
          <a:xfrm>
            <a:off x="6221127" y="5156769"/>
            <a:ext cx="146304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32" name="Graphic 31" descr="Excellent with solid fill">
            <a:extLst>
              <a:ext uri="{FF2B5EF4-FFF2-40B4-BE49-F238E27FC236}">
                <a16:creationId xmlns:a16="http://schemas.microsoft.com/office/drawing/2014/main" id="{C7E7C3F4-C434-6F44-843A-D3C252B39111}"/>
              </a:ext>
            </a:extLst>
          </p:cNvPr>
          <p:cNvPicPr>
            <a:picLocks noChangeAspect="1"/>
          </p:cNvPicPr>
          <p:nvPr/>
        </p:nvPicPr>
        <p:blipFill>
          <a:blip r:embed="rId9" cstate="email">
            <a:alphaModFix/>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588601" y="3910392"/>
            <a:ext cx="777240" cy="777240"/>
          </a:xfrm>
          <a:prstGeom prst="rect">
            <a:avLst/>
          </a:prstGeom>
        </p:spPr>
      </p:pic>
      <p:sp>
        <p:nvSpPr>
          <p:cNvPr id="37" name="Content Placeholder 2">
            <a:extLst>
              <a:ext uri="{FF2B5EF4-FFF2-40B4-BE49-F238E27FC236}">
                <a16:creationId xmlns:a16="http://schemas.microsoft.com/office/drawing/2014/main" id="{4B950D54-870A-C24A-869A-9CEEC147D3D0}"/>
              </a:ext>
            </a:extLst>
          </p:cNvPr>
          <p:cNvSpPr>
            <a:spLocks noGrp="1"/>
          </p:cNvSpPr>
          <p:nvPr>
            <p:ph idx="1"/>
          </p:nvPr>
        </p:nvSpPr>
        <p:spPr>
          <a:xfrm>
            <a:off x="676656" y="2127381"/>
            <a:ext cx="4355011" cy="3200400"/>
          </a:xfrm>
        </p:spPr>
        <p:txBody>
          <a:bodyPr>
            <a:noAutofit/>
          </a:bodyPr>
          <a:lstStyle/>
          <a:p>
            <a:pPr marL="0" indent="0">
              <a:buNone/>
            </a:pPr>
            <a:r>
              <a:rPr lang="en-US" sz="3200" dirty="0">
                <a:solidFill>
                  <a:srgbClr val="FFD100"/>
                </a:solidFill>
                <a:effectLst>
                  <a:outerShdw blurRad="101600" dist="101600" dir="2700000" algn="tl" rotWithShape="0">
                    <a:prstClr val="black">
                      <a:alpha val="20000"/>
                    </a:prstClr>
                  </a:outerShdw>
                </a:effectLst>
                <a:latin typeface="Barlow Condensed Medium" pitchFamily="2" charset="77"/>
              </a:rPr>
              <a:t>Key Benefits</a:t>
            </a:r>
            <a:r>
              <a:rPr lang="en-US" sz="3200" dirty="0">
                <a:solidFill>
                  <a:prstClr val="white"/>
                </a:solidFill>
                <a:effectLst>
                  <a:outerShdw blurRad="101600" dist="101600" dir="2700000" algn="tl" rotWithShape="0">
                    <a:prstClr val="black">
                      <a:alpha val="20000"/>
                    </a:prstClr>
                  </a:outerShdw>
                </a:effectLst>
                <a:latin typeface="Barlow Condensed Medium" pitchFamily="2" charset="77"/>
              </a:rPr>
              <a:t> </a:t>
            </a:r>
            <a:r>
              <a:rPr lang="en-US" sz="3200" dirty="0">
                <a:effectLst>
                  <a:outerShdw blurRad="101600" dist="101600" dir="2700000" algn="tl" rotWithShape="0">
                    <a:prstClr val="black">
                      <a:alpha val="20000"/>
                    </a:prstClr>
                  </a:outerShdw>
                </a:effectLst>
              </a:rPr>
              <a:t>describing Financial Security: </a:t>
            </a:r>
            <a:br>
              <a:rPr lang="en-US" sz="3200" dirty="0">
                <a:effectLst>
                  <a:outerShdw blurRad="101600" dist="101600" dir="2700000" algn="tl" rotWithShape="0">
                    <a:prstClr val="black">
                      <a:alpha val="20000"/>
                    </a:prstClr>
                  </a:outerShdw>
                </a:effectLst>
              </a:rPr>
            </a:br>
            <a:endParaRPr lang="en-US" sz="3200" dirty="0">
              <a:effectLst>
                <a:outerShdw blurRad="101600" dist="101600" dir="2700000" algn="tl" rotWithShape="0">
                  <a:prstClr val="black">
                    <a:alpha val="20000"/>
                  </a:prstClr>
                </a:outerShdw>
              </a:effectLst>
            </a:endParaRP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Safe Income </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Good Retirement Lifestyle</a:t>
            </a:r>
          </a:p>
        </p:txBody>
      </p:sp>
      <p:pic>
        <p:nvPicPr>
          <p:cNvPr id="38" name="Picture 37" descr="A picture containing text&#10;&#10;Description automatically generated">
            <a:extLst>
              <a:ext uri="{FF2B5EF4-FFF2-40B4-BE49-F238E27FC236}">
                <a16:creationId xmlns:a16="http://schemas.microsoft.com/office/drawing/2014/main" id="{DFF77FB5-0A0D-E44C-94FE-531E724A761F}"/>
              </a:ext>
            </a:extLst>
          </p:cNvPr>
          <p:cNvPicPr>
            <a:picLocks noChangeAspect="1"/>
          </p:cNvPicPr>
          <p:nvPr/>
        </p:nvPicPr>
        <p:blipFill>
          <a:blip r:embed="rId11" cstate="email">
            <a:alphaModFix amt="40000"/>
            <a:extLst>
              <a:ext uri="{28A0092B-C50C-407E-A947-70E740481C1C}">
                <a14:useLocalDpi xmlns:a14="http://schemas.microsoft.com/office/drawing/2010/main"/>
              </a:ext>
            </a:extLst>
          </a:blip>
          <a:stretch>
            <a:fillRect/>
          </a:stretch>
        </p:blipFill>
        <p:spPr>
          <a:xfrm>
            <a:off x="6572722" y="2194560"/>
            <a:ext cx="774700" cy="787400"/>
          </a:xfrm>
          <a:prstGeom prst="rect">
            <a:avLst/>
          </a:prstGeom>
        </p:spPr>
      </p:pic>
    </p:spTree>
    <p:extLst>
      <p:ext uri="{BB962C8B-B14F-4D97-AF65-F5344CB8AC3E}">
        <p14:creationId xmlns:p14="http://schemas.microsoft.com/office/powerpoint/2010/main" val="38789710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7E8BF0E-ACD9-6048-9549-8AB613AD9FC1}"/>
              </a:ext>
            </a:extLst>
          </p:cNvPr>
          <p:cNvSpPr/>
          <p:nvPr/>
        </p:nvSpPr>
        <p:spPr>
          <a:xfrm>
            <a:off x="0" y="868680"/>
            <a:ext cx="12191999" cy="5111496"/>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2">
            <a:extLst>
              <a:ext uri="{FF2B5EF4-FFF2-40B4-BE49-F238E27FC236}">
                <a16:creationId xmlns:a16="http://schemas.microsoft.com/office/drawing/2014/main" id="{F3EA00CD-0506-C149-8048-C54DE21244EA}"/>
              </a:ext>
            </a:extLst>
          </p:cNvPr>
          <p:cNvSpPr/>
          <p:nvPr/>
        </p:nvSpPr>
        <p:spPr>
          <a:xfrm>
            <a:off x="0" y="868680"/>
            <a:ext cx="4886632"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nip Single Corner Rectangle 15">
            <a:extLst>
              <a:ext uri="{FF2B5EF4-FFF2-40B4-BE49-F238E27FC236}">
                <a16:creationId xmlns:a16="http://schemas.microsoft.com/office/drawing/2014/main" id="{BDAEFA35-F472-844C-8822-78665FABFB6C}"/>
              </a:ext>
            </a:extLst>
          </p:cNvPr>
          <p:cNvSpPr/>
          <p:nvPr/>
        </p:nvSpPr>
        <p:spPr>
          <a:xfrm flipH="1">
            <a:off x="337642" y="619714"/>
            <a:ext cx="841513" cy="841513"/>
          </a:xfrm>
          <a:prstGeom prst="snip1Rect">
            <a:avLst>
              <a:gd name="adj" fmla="val 213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3D8138E6-F899-42D1-B540-BF0F4C16EA81}" type="slidenum">
              <a:rPr lang="en-US" smtClean="0"/>
              <a:pPr/>
              <a:t>25</a:t>
            </a:fld>
            <a:endParaRPr lang="en-US" dirty="0"/>
          </a:p>
        </p:txBody>
      </p:sp>
      <p:sp>
        <p:nvSpPr>
          <p:cNvPr id="11" name="Title 1">
            <a:extLst>
              <a:ext uri="{FF2B5EF4-FFF2-40B4-BE49-F238E27FC236}">
                <a16:creationId xmlns:a16="http://schemas.microsoft.com/office/drawing/2014/main" id="{BF8BCFED-9E3E-494C-9FBA-482DAE0534E5}"/>
              </a:ext>
            </a:extLst>
          </p:cNvPr>
          <p:cNvSpPr txBox="1">
            <a:spLocks/>
          </p:cNvSpPr>
          <p:nvPr/>
        </p:nvSpPr>
        <p:spPr>
          <a:xfrm>
            <a:off x="1280160" y="877825"/>
            <a:ext cx="5234553" cy="73152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b="1" dirty="0">
                <a:latin typeface="Barlow Semi Condensed" pitchFamily="2" charset="77"/>
              </a:rPr>
              <a:t>BENEFIT #1</a:t>
            </a:r>
          </a:p>
        </p:txBody>
      </p:sp>
      <p:sp>
        <p:nvSpPr>
          <p:cNvPr id="12" name="Content Placeholder 2">
            <a:extLst>
              <a:ext uri="{FF2B5EF4-FFF2-40B4-BE49-F238E27FC236}">
                <a16:creationId xmlns:a16="http://schemas.microsoft.com/office/drawing/2014/main" id="{16F54A0F-4937-F14D-A124-7F049945FB52}"/>
              </a:ext>
            </a:extLst>
          </p:cNvPr>
          <p:cNvSpPr>
            <a:spLocks noGrp="1"/>
          </p:cNvSpPr>
          <p:nvPr>
            <p:ph idx="1"/>
          </p:nvPr>
        </p:nvSpPr>
        <p:spPr>
          <a:xfrm>
            <a:off x="685800" y="3201710"/>
            <a:ext cx="10820399" cy="2482513"/>
          </a:xfrm>
        </p:spPr>
        <p:txBody>
          <a:bodyPr numCol="1">
            <a:normAutofit fontScale="92500"/>
          </a:bodyPr>
          <a:lstStyle/>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be able to </a:t>
            </a: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maintain my retirement lifestyle </a:t>
            </a:r>
            <a:r>
              <a:rPr lang="en-US" sz="3200" dirty="0">
                <a:effectLst>
                  <a:outerShdw blurRad="101600" dist="101600" dir="2700000" algn="tl" rotWithShape="0">
                    <a:prstClr val="black">
                      <a:alpha val="20000"/>
                    </a:prstClr>
                  </a:outerShdw>
                </a:effectLst>
              </a:rPr>
              <a:t>even if I have health problems</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My retirement lifestyle will be </a:t>
            </a:r>
            <a:r>
              <a:rPr lang="en-US" sz="3200" dirty="0">
                <a:solidFill>
                  <a:srgbClr val="FFD100"/>
                </a:solidFill>
                <a:effectLst>
                  <a:outerShdw blurRad="101600" dist="101600" dir="2700000" algn="tl" rotWithShape="0">
                    <a:prstClr val="black">
                      <a:alpha val="20000"/>
                    </a:prstClr>
                  </a:outerShdw>
                </a:effectLst>
              </a:rPr>
              <a:t>protected from market or economic downturns</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The money I am able to save </a:t>
            </a:r>
            <a:r>
              <a:rPr lang="en-US" sz="3200" dirty="0">
                <a:solidFill>
                  <a:srgbClr val="FFD100"/>
                </a:solidFill>
                <a:effectLst>
                  <a:outerShdw blurRad="101600" dist="101600" dir="2700000" algn="tl" rotWithShape="0">
                    <a:prstClr val="black">
                      <a:alpha val="20000"/>
                    </a:prstClr>
                  </a:outerShdw>
                </a:effectLst>
              </a:rPr>
              <a:t>will be safe and secure</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My </a:t>
            </a:r>
            <a:r>
              <a:rPr lang="en-US" sz="3200" dirty="0">
                <a:solidFill>
                  <a:srgbClr val="FFD100"/>
                </a:solidFill>
                <a:effectLst>
                  <a:outerShdw blurRad="101600" dist="101600" dir="2700000" algn="tl" rotWithShape="0">
                    <a:prstClr val="black">
                      <a:alpha val="20000"/>
                    </a:prstClr>
                  </a:outerShdw>
                </a:effectLst>
              </a:rPr>
              <a:t>income will be protected </a:t>
            </a:r>
            <a:r>
              <a:rPr lang="en-US" sz="3200" dirty="0">
                <a:effectLst>
                  <a:outerShdw blurRad="101600" dist="101600" dir="2700000" algn="tl" rotWithShape="0">
                    <a:prstClr val="black">
                      <a:alpha val="20000"/>
                    </a:prstClr>
                  </a:outerShdw>
                </a:effectLst>
              </a:rPr>
              <a:t>from adverse events</a:t>
            </a:r>
          </a:p>
        </p:txBody>
      </p:sp>
      <p:pic>
        <p:nvPicPr>
          <p:cNvPr id="8" name="Picture 7">
            <a:extLst>
              <a:ext uri="{FF2B5EF4-FFF2-40B4-BE49-F238E27FC236}">
                <a16:creationId xmlns:a16="http://schemas.microsoft.com/office/drawing/2014/main" id="{D2AF2B60-63D8-8848-AB59-BAA45F0544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 name="Rectangle 1">
            <a:extLst>
              <a:ext uri="{FF2B5EF4-FFF2-40B4-BE49-F238E27FC236}">
                <a16:creationId xmlns:a16="http://schemas.microsoft.com/office/drawing/2014/main" id="{C68114AB-B899-9642-A8C9-5F1E19ECE778}"/>
              </a:ext>
            </a:extLst>
          </p:cNvPr>
          <p:cNvSpPr/>
          <p:nvPr/>
        </p:nvSpPr>
        <p:spPr>
          <a:xfrm>
            <a:off x="685800" y="2050540"/>
            <a:ext cx="6096000" cy="830997"/>
          </a:xfrm>
          <a:prstGeom prst="rect">
            <a:avLst/>
          </a:prstGeom>
        </p:spPr>
        <p:txBody>
          <a:bodyPr>
            <a:spAutoFit/>
          </a:bodyPr>
          <a:lstStyle/>
          <a:p>
            <a:pPr lvl="0">
              <a:spcAft>
                <a:spcPts val="600"/>
              </a:spcAft>
            </a:pPr>
            <a:r>
              <a:rPr lang="en-US" sz="4800" dirty="0">
                <a:solidFill>
                  <a:srgbClr val="F3F3F2"/>
                </a:solidFill>
                <a:latin typeface="Barlow Condensed" pitchFamily="2" charset="77"/>
              </a:rPr>
              <a:t>WHAT IS </a:t>
            </a:r>
            <a:r>
              <a:rPr lang="en-US" sz="4800" dirty="0">
                <a:solidFill>
                  <a:schemeClr val="accent3"/>
                </a:solidFill>
                <a:latin typeface="Barlow Condensed Medium" pitchFamily="2" charset="77"/>
              </a:rPr>
              <a:t>SAFE INCOME? </a:t>
            </a:r>
          </a:p>
        </p:txBody>
      </p:sp>
      <p:pic>
        <p:nvPicPr>
          <p:cNvPr id="22" name="Graphic 21" descr="Excellent with solid fill">
            <a:extLst>
              <a:ext uri="{FF2B5EF4-FFF2-40B4-BE49-F238E27FC236}">
                <a16:creationId xmlns:a16="http://schemas.microsoft.com/office/drawing/2014/main" id="{0B23FAC3-3E4B-8048-9266-34393B4A27D5}"/>
              </a:ext>
            </a:extLst>
          </p:cNvPr>
          <p:cNvPicPr>
            <a:picLocks noChangeAspect="1"/>
          </p:cNvPicPr>
          <p:nvPr/>
        </p:nvPicPr>
        <p:blipFill>
          <a:blip r:embed="rId4" cstate="email">
            <a:alphaModFix/>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61218" y="743290"/>
            <a:ext cx="594360" cy="594360"/>
          </a:xfrm>
          <a:prstGeom prst="rect">
            <a:avLst/>
          </a:prstGeom>
        </p:spPr>
      </p:pic>
    </p:spTree>
    <p:extLst>
      <p:ext uri="{BB962C8B-B14F-4D97-AF65-F5344CB8AC3E}">
        <p14:creationId xmlns:p14="http://schemas.microsoft.com/office/powerpoint/2010/main" val="40004775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7E8BF0E-ACD9-6048-9549-8AB613AD9FC1}"/>
              </a:ext>
            </a:extLst>
          </p:cNvPr>
          <p:cNvSpPr/>
          <p:nvPr/>
        </p:nvSpPr>
        <p:spPr>
          <a:xfrm>
            <a:off x="0" y="868680"/>
            <a:ext cx="12191999" cy="5111496"/>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2">
            <a:extLst>
              <a:ext uri="{FF2B5EF4-FFF2-40B4-BE49-F238E27FC236}">
                <a16:creationId xmlns:a16="http://schemas.microsoft.com/office/drawing/2014/main" id="{F3EA00CD-0506-C149-8048-C54DE21244EA}"/>
              </a:ext>
            </a:extLst>
          </p:cNvPr>
          <p:cNvSpPr/>
          <p:nvPr/>
        </p:nvSpPr>
        <p:spPr>
          <a:xfrm>
            <a:off x="0" y="868680"/>
            <a:ext cx="4886632"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3D8138E6-F899-42D1-B540-BF0F4C16EA81}" type="slidenum">
              <a:rPr lang="en-US" smtClean="0"/>
              <a:pPr/>
              <a:t>26</a:t>
            </a:fld>
            <a:endParaRPr lang="en-US" dirty="0"/>
          </a:p>
        </p:txBody>
      </p:sp>
      <p:sp>
        <p:nvSpPr>
          <p:cNvPr id="11" name="Title 1">
            <a:extLst>
              <a:ext uri="{FF2B5EF4-FFF2-40B4-BE49-F238E27FC236}">
                <a16:creationId xmlns:a16="http://schemas.microsoft.com/office/drawing/2014/main" id="{BF8BCFED-9E3E-494C-9FBA-482DAE0534E5}"/>
              </a:ext>
            </a:extLst>
          </p:cNvPr>
          <p:cNvSpPr txBox="1">
            <a:spLocks/>
          </p:cNvSpPr>
          <p:nvPr/>
        </p:nvSpPr>
        <p:spPr>
          <a:xfrm>
            <a:off x="1280160" y="877825"/>
            <a:ext cx="5234553" cy="73152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b="1" dirty="0">
                <a:latin typeface="Barlow Semi Condensed" pitchFamily="2" charset="77"/>
              </a:rPr>
              <a:t>BENEFIT #2</a:t>
            </a:r>
          </a:p>
        </p:txBody>
      </p:sp>
      <p:sp>
        <p:nvSpPr>
          <p:cNvPr id="12" name="Content Placeholder 2">
            <a:extLst>
              <a:ext uri="{FF2B5EF4-FFF2-40B4-BE49-F238E27FC236}">
                <a16:creationId xmlns:a16="http://schemas.microsoft.com/office/drawing/2014/main" id="{16F54A0F-4937-F14D-A124-7F049945FB52}"/>
              </a:ext>
            </a:extLst>
          </p:cNvPr>
          <p:cNvSpPr>
            <a:spLocks noGrp="1"/>
          </p:cNvSpPr>
          <p:nvPr>
            <p:ph idx="1"/>
          </p:nvPr>
        </p:nvSpPr>
        <p:spPr>
          <a:xfrm>
            <a:off x="685800" y="3201710"/>
            <a:ext cx="10820399" cy="2482513"/>
          </a:xfrm>
        </p:spPr>
        <p:txBody>
          <a:bodyPr numCol="2">
            <a:normAutofit fontScale="85000" lnSpcReduction="10000"/>
          </a:bodyPr>
          <a:lstStyle/>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be able to maintain my retirement lifestyle</a:t>
            </a:r>
            <a:r>
              <a:rPr lang="en-US" sz="3200" dirty="0">
                <a:solidFill>
                  <a:srgbClr val="FFD100"/>
                </a:solidFill>
                <a:effectLst>
                  <a:outerShdw blurRad="101600" dist="101600" dir="2700000" algn="tl" rotWithShape="0">
                    <a:prstClr val="black">
                      <a:alpha val="20000"/>
                    </a:prstClr>
                  </a:outerShdw>
                </a:effectLst>
              </a:rPr>
              <a:t> </a:t>
            </a:r>
            <a:r>
              <a:rPr lang="en-US" sz="3200" dirty="0">
                <a:solidFill>
                  <a:schemeClr val="tx1">
                    <a:lumMod val="50000"/>
                    <a:lumOff val="50000"/>
                  </a:schemeClr>
                </a:solidFill>
                <a:effectLst>
                  <a:outerShdw blurRad="101600" dist="101600" dir="2700000" algn="tl" rotWithShape="0">
                    <a:prstClr val="black">
                      <a:alpha val="20000"/>
                    </a:prstClr>
                  </a:outerShdw>
                </a:effectLst>
              </a:rPr>
              <a:t>even if I live longer than expected</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have a </a:t>
            </a:r>
            <a:r>
              <a:rPr lang="en-US" sz="3200" dirty="0">
                <a:solidFill>
                  <a:srgbClr val="FFD100"/>
                </a:solidFill>
                <a:effectLst>
                  <a:outerShdw blurRad="101600" dist="101600" dir="2700000" algn="tl" rotWithShape="0">
                    <a:prstClr val="black">
                      <a:alpha val="20000"/>
                    </a:prstClr>
                  </a:outerShdw>
                </a:effectLst>
              </a:rPr>
              <a:t>steady stream </a:t>
            </a:r>
            <a:r>
              <a:rPr lang="en-US" sz="3200" dirty="0">
                <a:solidFill>
                  <a:schemeClr val="tx1">
                    <a:lumMod val="50000"/>
                    <a:lumOff val="50000"/>
                  </a:schemeClr>
                </a:solidFill>
                <a:effectLst>
                  <a:outerShdw blurRad="101600" dist="101600" dir="2700000" algn="tl" rotWithShape="0">
                    <a:prstClr val="black">
                      <a:alpha val="20000"/>
                    </a:prstClr>
                  </a:outerShdw>
                </a:effectLst>
              </a:rPr>
              <a:t>of income </a:t>
            </a:r>
            <a:r>
              <a:rPr lang="en-US" sz="3200" dirty="0">
                <a:effectLst>
                  <a:outerShdw blurRad="101600" dist="101600" dir="2700000" algn="tl" rotWithShape="0">
                    <a:prstClr val="black">
                      <a:alpha val="20000"/>
                    </a:prstClr>
                  </a:outerShdw>
                </a:effectLst>
              </a:rPr>
              <a:t>when I retire</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The </a:t>
            </a:r>
            <a:r>
              <a:rPr lang="en-US" sz="3200" dirty="0">
                <a:solidFill>
                  <a:srgbClr val="FFD100"/>
                </a:solidFill>
                <a:effectLst>
                  <a:outerShdw blurRad="101600" dist="101600" dir="2700000" algn="tl" rotWithShape="0">
                    <a:prstClr val="black">
                      <a:alpha val="20000"/>
                    </a:prstClr>
                  </a:outerShdw>
                </a:effectLst>
              </a:rPr>
              <a:t>basics</a:t>
            </a:r>
            <a:r>
              <a:rPr lang="en-US" sz="3200" dirty="0">
                <a:effectLst>
                  <a:outerShdw blurRad="101600" dist="101600" dir="2700000" algn="tl" rotWithShape="0">
                    <a:prstClr val="black">
                      <a:alpha val="20000"/>
                    </a:prstClr>
                  </a:outerShdw>
                </a:effectLst>
              </a:rPr>
              <a:t> of my retirement such as housing and health care </a:t>
            </a:r>
            <a:r>
              <a:rPr lang="en-US" sz="3200" dirty="0">
                <a:solidFill>
                  <a:srgbClr val="FFD100"/>
                </a:solidFill>
                <a:effectLst>
                  <a:outerShdw blurRad="101600" dist="101600" dir="2700000" algn="tl" rotWithShape="0">
                    <a:prstClr val="black">
                      <a:alpha val="20000"/>
                    </a:prstClr>
                  </a:outerShdw>
                </a:effectLst>
              </a:rPr>
              <a:t>will be secured</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be able to </a:t>
            </a:r>
            <a:r>
              <a:rPr lang="en-US" sz="3200" dirty="0">
                <a:solidFill>
                  <a:srgbClr val="FFD100"/>
                </a:solidFill>
                <a:effectLst>
                  <a:outerShdw blurRad="101600" dist="101600" dir="2700000" algn="tl" rotWithShape="0">
                    <a:prstClr val="black">
                      <a:alpha val="20000"/>
                    </a:prstClr>
                  </a:outerShdw>
                </a:effectLst>
              </a:rPr>
              <a:t>maintain a decent lifestyle </a:t>
            </a:r>
            <a:r>
              <a:rPr lang="en-US" sz="3200" dirty="0">
                <a:solidFill>
                  <a:schemeClr val="tx1">
                    <a:lumMod val="50000"/>
                    <a:lumOff val="50000"/>
                  </a:schemeClr>
                </a:solidFill>
                <a:effectLst>
                  <a:outerShdw blurRad="101600" dist="101600" dir="2700000" algn="tl" rotWithShape="0">
                    <a:prstClr val="black">
                      <a:alpha val="20000"/>
                    </a:prstClr>
                  </a:outerShdw>
                </a:effectLst>
              </a:rPr>
              <a:t>and still save </a:t>
            </a:r>
            <a:r>
              <a:rPr lang="en-US" sz="3200" dirty="0">
                <a:effectLst>
                  <a:outerShdw blurRad="101600" dist="101600" dir="2700000" algn="tl" rotWithShape="0">
                    <a:prstClr val="black">
                      <a:alpha val="20000"/>
                    </a:prstClr>
                  </a:outerShdw>
                </a:effectLst>
              </a:rPr>
              <a:t>for retirement</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be better able to lead a decent lifestyle </a:t>
            </a:r>
            <a:r>
              <a:rPr lang="en-US" sz="3200" dirty="0">
                <a:solidFill>
                  <a:schemeClr val="tx1">
                    <a:lumMod val="50000"/>
                    <a:lumOff val="50000"/>
                  </a:schemeClr>
                </a:solidFill>
                <a:effectLst>
                  <a:outerShdw blurRad="101600" dist="101600" dir="2700000" algn="tl" rotWithShape="0">
                    <a:prstClr val="black">
                      <a:alpha val="20000"/>
                    </a:prstClr>
                  </a:outerShdw>
                </a:effectLst>
              </a:rPr>
              <a:t>without incurring significant debt</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have </a:t>
            </a:r>
            <a:r>
              <a:rPr lang="en-US" sz="3200" dirty="0">
                <a:solidFill>
                  <a:schemeClr val="tx1">
                    <a:lumMod val="50000"/>
                    <a:lumOff val="50000"/>
                  </a:schemeClr>
                </a:solidFill>
                <a:effectLst>
                  <a:outerShdw blurRad="101600" dist="101600" dir="2700000" algn="tl" rotWithShape="0">
                    <a:prstClr val="black">
                      <a:alpha val="20000"/>
                    </a:prstClr>
                  </a:outerShdw>
                </a:effectLst>
              </a:rPr>
              <a:t>money</a:t>
            </a:r>
            <a:r>
              <a:rPr lang="en-US" sz="3200" dirty="0">
                <a:effectLst>
                  <a:outerShdw blurRad="101600" dist="101600" dir="2700000" algn="tl" rotWithShape="0">
                    <a:prstClr val="black">
                      <a:alpha val="20000"/>
                    </a:prstClr>
                  </a:outerShdw>
                </a:effectLst>
              </a:rPr>
              <a:t> </a:t>
            </a:r>
            <a:r>
              <a:rPr lang="en-US" sz="3200" dirty="0">
                <a:solidFill>
                  <a:schemeClr val="tx1">
                    <a:lumMod val="50000"/>
                    <a:lumOff val="50000"/>
                  </a:schemeClr>
                </a:solidFill>
                <a:effectLst>
                  <a:outerShdw blurRad="101600" dist="101600" dir="2700000" algn="tl" rotWithShape="0">
                    <a:prstClr val="black">
                      <a:alpha val="20000"/>
                    </a:prstClr>
                  </a:outerShdw>
                </a:effectLst>
              </a:rPr>
              <a:t>to use for special projects </a:t>
            </a:r>
            <a:r>
              <a:rPr lang="en-US" sz="3200" dirty="0">
                <a:effectLst>
                  <a:outerShdw blurRad="101600" dist="101600" dir="2700000" algn="tl" rotWithShape="0">
                    <a:prstClr val="black">
                      <a:alpha val="20000"/>
                    </a:prstClr>
                  </a:outerShdw>
                </a:effectLst>
              </a:rPr>
              <a:t>and undertakings after I retire</a:t>
            </a:r>
          </a:p>
        </p:txBody>
      </p:sp>
      <p:pic>
        <p:nvPicPr>
          <p:cNvPr id="8" name="Picture 7">
            <a:extLst>
              <a:ext uri="{FF2B5EF4-FFF2-40B4-BE49-F238E27FC236}">
                <a16:creationId xmlns:a16="http://schemas.microsoft.com/office/drawing/2014/main" id="{D2AF2B60-63D8-8848-AB59-BAA45F0544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 name="Rectangle 1">
            <a:extLst>
              <a:ext uri="{FF2B5EF4-FFF2-40B4-BE49-F238E27FC236}">
                <a16:creationId xmlns:a16="http://schemas.microsoft.com/office/drawing/2014/main" id="{C68114AB-B899-9642-A8C9-5F1E19ECE778}"/>
              </a:ext>
            </a:extLst>
          </p:cNvPr>
          <p:cNvSpPr/>
          <p:nvPr/>
        </p:nvSpPr>
        <p:spPr>
          <a:xfrm>
            <a:off x="685800" y="2050540"/>
            <a:ext cx="9585960" cy="830997"/>
          </a:xfrm>
          <a:prstGeom prst="rect">
            <a:avLst/>
          </a:prstGeom>
        </p:spPr>
        <p:txBody>
          <a:bodyPr wrap="square">
            <a:spAutoFit/>
          </a:bodyPr>
          <a:lstStyle/>
          <a:p>
            <a:pPr>
              <a:spcAft>
                <a:spcPts val="600"/>
              </a:spcAft>
            </a:pPr>
            <a:r>
              <a:rPr lang="en-US" sz="4800" dirty="0">
                <a:solidFill>
                  <a:srgbClr val="F3F3F2"/>
                </a:solidFill>
                <a:latin typeface="Barlow Condensed" pitchFamily="2" charset="77"/>
              </a:rPr>
              <a:t>WHAT IS A </a:t>
            </a:r>
            <a:r>
              <a:rPr lang="en-US" sz="4800" dirty="0">
                <a:solidFill>
                  <a:schemeClr val="accent3"/>
                </a:solidFill>
                <a:latin typeface="Barlow Condensed Medium" pitchFamily="2" charset="77"/>
              </a:rPr>
              <a:t>GOOD RETIREMENT LIFESTYLE? </a:t>
            </a:r>
          </a:p>
        </p:txBody>
      </p:sp>
      <p:sp>
        <p:nvSpPr>
          <p:cNvPr id="16" name="Snip Single Corner Rectangle 15">
            <a:extLst>
              <a:ext uri="{FF2B5EF4-FFF2-40B4-BE49-F238E27FC236}">
                <a16:creationId xmlns:a16="http://schemas.microsoft.com/office/drawing/2014/main" id="{4E0B8E77-93DF-E64A-941C-5D1F51D54261}"/>
              </a:ext>
            </a:extLst>
          </p:cNvPr>
          <p:cNvSpPr/>
          <p:nvPr/>
        </p:nvSpPr>
        <p:spPr>
          <a:xfrm flipH="1">
            <a:off x="337642" y="619714"/>
            <a:ext cx="841513" cy="841513"/>
          </a:xfrm>
          <a:prstGeom prst="snip1Rect">
            <a:avLst>
              <a:gd name="adj" fmla="val 213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Excellent with solid fill">
            <a:extLst>
              <a:ext uri="{FF2B5EF4-FFF2-40B4-BE49-F238E27FC236}">
                <a16:creationId xmlns:a16="http://schemas.microsoft.com/office/drawing/2014/main" id="{5FC022A3-6F91-8448-A721-1651A78B59AB}"/>
              </a:ext>
            </a:extLst>
          </p:cNvPr>
          <p:cNvPicPr>
            <a:picLocks noChangeAspect="1"/>
          </p:cNvPicPr>
          <p:nvPr/>
        </p:nvPicPr>
        <p:blipFill>
          <a:blip r:embed="rId4" cstate="email">
            <a:alphaModFix/>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61218" y="743290"/>
            <a:ext cx="594360" cy="594360"/>
          </a:xfrm>
          <a:prstGeom prst="rect">
            <a:avLst/>
          </a:prstGeom>
        </p:spPr>
      </p:pic>
    </p:spTree>
    <p:extLst>
      <p:ext uri="{BB962C8B-B14F-4D97-AF65-F5344CB8AC3E}">
        <p14:creationId xmlns:p14="http://schemas.microsoft.com/office/powerpoint/2010/main" val="12362843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47472" y="0"/>
            <a:ext cx="11844528"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B8A3FC2C-B9D7-7140-8884-87FCD3775E13}"/>
              </a:ext>
            </a:extLst>
          </p:cNvPr>
          <p:cNvPicPr>
            <a:picLocks/>
          </p:cNvPicPr>
          <p:nvPr/>
        </p:nvPicPr>
        <p:blipFill>
          <a:blip r:embed="rId3" cstate="email">
            <a:alphaModFix amt="40000"/>
            <a:biLevel thresh="25000"/>
            <a:extLst>
              <a:ext uri="{28A0092B-C50C-407E-A947-70E740481C1C}">
                <a14:useLocalDpi xmlns:a14="http://schemas.microsoft.com/office/drawing/2010/main"/>
              </a:ext>
            </a:extLst>
          </a:blip>
          <a:stretch>
            <a:fillRect/>
          </a:stretch>
        </p:blipFill>
        <p:spPr>
          <a:xfrm>
            <a:off x="4472329" y="0"/>
            <a:ext cx="5422392" cy="6858000"/>
          </a:xfrm>
          <a:prstGeom prst="rect">
            <a:avLst/>
          </a:prstGeom>
        </p:spPr>
      </p:pic>
      <p:pic>
        <p:nvPicPr>
          <p:cNvPr id="4" name="Picture 3">
            <a:extLst>
              <a:ext uri="{FF2B5EF4-FFF2-40B4-BE49-F238E27FC236}">
                <a16:creationId xmlns:a16="http://schemas.microsoft.com/office/drawing/2014/main" id="{7A5F2882-4555-204F-A22B-F2C5C88D601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55080" y="5155046"/>
            <a:ext cx="1664208" cy="1709928"/>
          </a:xfrm>
          <a:prstGeom prst="rect">
            <a:avLst/>
          </a:prstGeom>
        </p:spPr>
      </p:pic>
      <p:pic>
        <p:nvPicPr>
          <p:cNvPr id="48" name="Graphic 47" descr="Checklist with solid fill">
            <a:extLst>
              <a:ext uri="{FF2B5EF4-FFF2-40B4-BE49-F238E27FC236}">
                <a16:creationId xmlns:a16="http://schemas.microsoft.com/office/drawing/2014/main" id="{42A9A24C-DBC6-2242-815C-329D7E146459}"/>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653718" y="5374145"/>
            <a:ext cx="640080" cy="640080"/>
          </a:xfrm>
          <a:prstGeom prst="rect">
            <a:avLst/>
          </a:prstGeom>
        </p:spPr>
      </p:pic>
      <p:cxnSp>
        <p:nvCxnSpPr>
          <p:cNvPr id="9" name="Straight Connector 8">
            <a:extLst>
              <a:ext uri="{FF2B5EF4-FFF2-40B4-BE49-F238E27FC236}">
                <a16:creationId xmlns:a16="http://schemas.microsoft.com/office/drawing/2014/main" id="{E0FB06C3-4906-AA40-AB1D-7724DE50858F}"/>
              </a:ext>
            </a:extLst>
          </p:cNvPr>
          <p:cNvCxnSpPr>
            <a:cxnSpLocks/>
          </p:cNvCxnSpPr>
          <p:nvPr/>
        </p:nvCxnSpPr>
        <p:spPr>
          <a:xfrm>
            <a:off x="5005854" y="1705122"/>
            <a:ext cx="39427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BB5123C-681B-D147-AFFC-2A478BFD60DB}"/>
              </a:ext>
            </a:extLst>
          </p:cNvPr>
          <p:cNvCxnSpPr>
            <a:cxnSpLocks/>
          </p:cNvCxnSpPr>
          <p:nvPr/>
        </p:nvCxnSpPr>
        <p:spPr>
          <a:xfrm>
            <a:off x="5634142" y="3429001"/>
            <a:ext cx="26517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76656" y="914400"/>
            <a:ext cx="4194728" cy="672311"/>
          </a:xfrm>
        </p:spPr>
        <p:txBody>
          <a:bodyPr anchor="t" anchorCtr="0">
            <a:noAutofit/>
          </a:bodyPr>
          <a:lstStyle/>
          <a:p>
            <a:r>
              <a:rPr lang="en-US" sz="4800" dirty="0">
                <a:solidFill>
                  <a:schemeClr val="bg1"/>
                </a:solidFill>
                <a:effectLst>
                  <a:outerShdw blurRad="101600" dist="101600" dir="2700000" algn="tl" rotWithShape="0">
                    <a:prstClr val="black">
                      <a:alpha val="20000"/>
                    </a:prstClr>
                  </a:outerShdw>
                </a:effectLst>
              </a:rPr>
              <a:t>LEVEL FOUR</a:t>
            </a:r>
            <a:endParaRPr lang="en-US" sz="4800" b="1" dirty="0">
              <a:solidFill>
                <a:srgbClr val="FFD100"/>
              </a:solidFill>
              <a:effectLst>
                <a:outerShdw blurRad="101600" dist="101600" dir="2700000" algn="tl" rotWithShape="0">
                  <a:prstClr val="black">
                    <a:alpha val="20000"/>
                  </a:prstClr>
                </a:outerShdw>
              </a:effectLst>
            </a:endParaRPr>
          </a:p>
        </p:txBody>
      </p:sp>
      <p:sp>
        <p:nvSpPr>
          <p:cNvPr id="23" name="Slide Number Placeholder 22"/>
          <p:cNvSpPr>
            <a:spLocks noGrp="1"/>
          </p:cNvSpPr>
          <p:nvPr>
            <p:ph type="sldNum" sz="quarter" idx="12"/>
          </p:nvPr>
        </p:nvSpPr>
        <p:spPr/>
        <p:txBody>
          <a:bodyPr/>
          <a:lstStyle/>
          <a:p>
            <a:fld id="{3D8138E6-F899-42D1-B540-BF0F4C16EA81}" type="slidenum">
              <a:rPr lang="en-US" smtClean="0"/>
              <a:pPr/>
              <a:t>27</a:t>
            </a:fld>
            <a:endParaRPr lang="en-US" dirty="0"/>
          </a:p>
        </p:txBody>
      </p:sp>
      <p:sp>
        <p:nvSpPr>
          <p:cNvPr id="30" name="Title 1">
            <a:extLst>
              <a:ext uri="{FF2B5EF4-FFF2-40B4-BE49-F238E27FC236}">
                <a16:creationId xmlns:a16="http://schemas.microsoft.com/office/drawing/2014/main" id="{26619D3D-176B-EB46-B44C-9160E4C9DE7E}"/>
              </a:ext>
            </a:extLst>
          </p:cNvPr>
          <p:cNvSpPr txBox="1">
            <a:spLocks/>
          </p:cNvSpPr>
          <p:nvPr/>
        </p:nvSpPr>
        <p:spPr>
          <a:xfrm>
            <a:off x="9908582" y="597992"/>
            <a:ext cx="149807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VALUES</a:t>
            </a:r>
          </a:p>
        </p:txBody>
      </p:sp>
      <p:sp>
        <p:nvSpPr>
          <p:cNvPr id="31" name="Title 1">
            <a:extLst>
              <a:ext uri="{FF2B5EF4-FFF2-40B4-BE49-F238E27FC236}">
                <a16:creationId xmlns:a16="http://schemas.microsoft.com/office/drawing/2014/main" id="{4B491EBE-8ABA-234E-8146-91DD06184B60}"/>
              </a:ext>
            </a:extLst>
          </p:cNvPr>
          <p:cNvSpPr txBox="1">
            <a:spLocks/>
          </p:cNvSpPr>
          <p:nvPr/>
        </p:nvSpPr>
        <p:spPr>
          <a:xfrm>
            <a:off x="9283951" y="2321819"/>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EMOTIONS</a:t>
            </a:r>
          </a:p>
        </p:txBody>
      </p:sp>
      <p:sp>
        <p:nvSpPr>
          <p:cNvPr id="33" name="Title 1">
            <a:extLst>
              <a:ext uri="{FF2B5EF4-FFF2-40B4-BE49-F238E27FC236}">
                <a16:creationId xmlns:a16="http://schemas.microsoft.com/office/drawing/2014/main" id="{A121E769-4851-7247-A024-F51D989B63A1}"/>
              </a:ext>
            </a:extLst>
          </p:cNvPr>
          <p:cNvSpPr txBox="1">
            <a:spLocks/>
          </p:cNvSpPr>
          <p:nvPr/>
        </p:nvSpPr>
        <p:spPr>
          <a:xfrm>
            <a:off x="8632301" y="4045646"/>
            <a:ext cx="2002764"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BENEFITS</a:t>
            </a:r>
          </a:p>
        </p:txBody>
      </p:sp>
      <p:sp>
        <p:nvSpPr>
          <p:cNvPr id="34" name="Title 1">
            <a:extLst>
              <a:ext uri="{FF2B5EF4-FFF2-40B4-BE49-F238E27FC236}">
                <a16:creationId xmlns:a16="http://schemas.microsoft.com/office/drawing/2014/main" id="{9A3E73E8-2657-1441-A34A-C14ABFB020E2}"/>
              </a:ext>
            </a:extLst>
          </p:cNvPr>
          <p:cNvSpPr txBox="1">
            <a:spLocks/>
          </p:cNvSpPr>
          <p:nvPr/>
        </p:nvSpPr>
        <p:spPr>
          <a:xfrm>
            <a:off x="8034142" y="5769473"/>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3"/>
                </a:solidFill>
                <a:latin typeface="Barlow Condensed SemiBold" pitchFamily="2" charset="77"/>
              </a:rPr>
              <a:t>FEATURES</a:t>
            </a:r>
          </a:p>
        </p:txBody>
      </p:sp>
      <p:pic>
        <p:nvPicPr>
          <p:cNvPr id="19" name="Picture 18">
            <a:extLst>
              <a:ext uri="{FF2B5EF4-FFF2-40B4-BE49-F238E27FC236}">
                <a16:creationId xmlns:a16="http://schemas.microsoft.com/office/drawing/2014/main" id="{CC17C94B-A0F3-E948-9A30-038E1885E5B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20" name="Straight Connector 19">
            <a:extLst>
              <a:ext uri="{FF2B5EF4-FFF2-40B4-BE49-F238E27FC236}">
                <a16:creationId xmlns:a16="http://schemas.microsoft.com/office/drawing/2014/main" id="{581027F8-A694-F54B-8840-4018608BD2D1}"/>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pic>
        <p:nvPicPr>
          <p:cNvPr id="35" name="Graphic 34" descr="Excellent with solid fill">
            <a:extLst>
              <a:ext uri="{FF2B5EF4-FFF2-40B4-BE49-F238E27FC236}">
                <a16:creationId xmlns:a16="http://schemas.microsoft.com/office/drawing/2014/main" id="{93654188-2DA4-7145-AD5A-F214E93F04FC}"/>
              </a:ext>
            </a:extLst>
          </p:cNvPr>
          <p:cNvPicPr>
            <a:picLocks noChangeAspect="1"/>
          </p:cNvPicPr>
          <p:nvPr/>
        </p:nvPicPr>
        <p:blipFill>
          <a:blip r:embed="rId8" cstate="email">
            <a:alphaModFix amt="40000"/>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588601" y="3910392"/>
            <a:ext cx="777240" cy="777240"/>
          </a:xfrm>
          <a:prstGeom prst="rect">
            <a:avLst/>
          </a:prstGeom>
        </p:spPr>
      </p:pic>
      <p:pic>
        <p:nvPicPr>
          <p:cNvPr id="36" name="Picture 35">
            <a:extLst>
              <a:ext uri="{FF2B5EF4-FFF2-40B4-BE49-F238E27FC236}">
                <a16:creationId xmlns:a16="http://schemas.microsoft.com/office/drawing/2014/main" id="{D6A809FC-658A-EC4B-BF25-F23401A65932}"/>
              </a:ext>
            </a:extLst>
          </p:cNvPr>
          <p:cNvPicPr>
            <a:picLocks noChangeAspect="1"/>
          </p:cNvPicPr>
          <p:nvPr/>
        </p:nvPicPr>
        <p:blipFill>
          <a:blip r:embed="rId10" cstate="email">
            <a:alphaModFix amt="40000"/>
            <a:extLst>
              <a:ext uri="{28A0092B-C50C-407E-A947-70E740481C1C}">
                <a14:useLocalDpi xmlns:a14="http://schemas.microsoft.com/office/drawing/2010/main"/>
              </a:ext>
            </a:extLst>
          </a:blip>
          <a:stretch>
            <a:fillRect/>
          </a:stretch>
        </p:blipFill>
        <p:spPr>
          <a:xfrm>
            <a:off x="6610780" y="452619"/>
            <a:ext cx="709838" cy="777240"/>
          </a:xfrm>
          <a:prstGeom prst="rect">
            <a:avLst/>
          </a:prstGeom>
        </p:spPr>
      </p:pic>
      <p:sp>
        <p:nvSpPr>
          <p:cNvPr id="42" name="Title 1">
            <a:extLst>
              <a:ext uri="{FF2B5EF4-FFF2-40B4-BE49-F238E27FC236}">
                <a16:creationId xmlns:a16="http://schemas.microsoft.com/office/drawing/2014/main" id="{E081F1A5-6530-6D42-A7E1-C7B1BA121EEC}"/>
              </a:ext>
            </a:extLst>
          </p:cNvPr>
          <p:cNvSpPr txBox="1">
            <a:spLocks/>
          </p:cNvSpPr>
          <p:nvPr/>
        </p:nvSpPr>
        <p:spPr>
          <a:xfrm>
            <a:off x="8102783" y="549387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latin typeface="Barlow Condensed" pitchFamily="2" charset="77"/>
              </a:rPr>
              <a:t>Level 4</a:t>
            </a:r>
          </a:p>
        </p:txBody>
      </p:sp>
      <p:sp>
        <p:nvSpPr>
          <p:cNvPr id="44" name="Title 1">
            <a:extLst>
              <a:ext uri="{FF2B5EF4-FFF2-40B4-BE49-F238E27FC236}">
                <a16:creationId xmlns:a16="http://schemas.microsoft.com/office/drawing/2014/main" id="{9FBDE5DA-5071-7C4F-ACE1-A8EF925A2FC2}"/>
              </a:ext>
            </a:extLst>
          </p:cNvPr>
          <p:cNvSpPr txBox="1">
            <a:spLocks/>
          </p:cNvSpPr>
          <p:nvPr/>
        </p:nvSpPr>
        <p:spPr>
          <a:xfrm>
            <a:off x="8777841" y="3767638"/>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3</a:t>
            </a:r>
          </a:p>
        </p:txBody>
      </p:sp>
      <p:sp>
        <p:nvSpPr>
          <p:cNvPr id="45" name="Title 1">
            <a:extLst>
              <a:ext uri="{FF2B5EF4-FFF2-40B4-BE49-F238E27FC236}">
                <a16:creationId xmlns:a16="http://schemas.microsoft.com/office/drawing/2014/main" id="{0282A799-80D8-BC48-A3A5-480E4193F9E6}"/>
              </a:ext>
            </a:extLst>
          </p:cNvPr>
          <p:cNvSpPr txBox="1">
            <a:spLocks/>
          </p:cNvSpPr>
          <p:nvPr/>
        </p:nvSpPr>
        <p:spPr>
          <a:xfrm>
            <a:off x="9364445" y="205268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2</a:t>
            </a:r>
          </a:p>
        </p:txBody>
      </p:sp>
      <p:sp>
        <p:nvSpPr>
          <p:cNvPr id="46" name="Title 1">
            <a:extLst>
              <a:ext uri="{FF2B5EF4-FFF2-40B4-BE49-F238E27FC236}">
                <a16:creationId xmlns:a16="http://schemas.microsoft.com/office/drawing/2014/main" id="{3AC65320-C1BD-6F4C-9ADE-D50704172132}"/>
              </a:ext>
            </a:extLst>
          </p:cNvPr>
          <p:cNvSpPr txBox="1">
            <a:spLocks/>
          </p:cNvSpPr>
          <p:nvPr/>
        </p:nvSpPr>
        <p:spPr>
          <a:xfrm>
            <a:off x="9942647" y="326600"/>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1</a:t>
            </a:r>
          </a:p>
        </p:txBody>
      </p:sp>
      <p:pic>
        <p:nvPicPr>
          <p:cNvPr id="11" name="Picture 10" descr="A picture containing text&#10;&#10;Description automatically generated">
            <a:extLst>
              <a:ext uri="{FF2B5EF4-FFF2-40B4-BE49-F238E27FC236}">
                <a16:creationId xmlns:a16="http://schemas.microsoft.com/office/drawing/2014/main" id="{31682495-C723-3B48-937D-40B53023C844}"/>
              </a:ext>
            </a:extLst>
          </p:cNvPr>
          <p:cNvPicPr>
            <a:picLocks noChangeAspect="1"/>
          </p:cNvPicPr>
          <p:nvPr/>
        </p:nvPicPr>
        <p:blipFill>
          <a:blip r:embed="rId11" cstate="email">
            <a:alphaModFix amt="40000"/>
            <a:extLst>
              <a:ext uri="{28A0092B-C50C-407E-A947-70E740481C1C}">
                <a14:useLocalDpi xmlns:a14="http://schemas.microsoft.com/office/drawing/2010/main"/>
              </a:ext>
            </a:extLst>
          </a:blip>
          <a:stretch>
            <a:fillRect/>
          </a:stretch>
        </p:blipFill>
        <p:spPr>
          <a:xfrm>
            <a:off x="6572722" y="2194560"/>
            <a:ext cx="774700" cy="787400"/>
          </a:xfrm>
          <a:prstGeom prst="rect">
            <a:avLst/>
          </a:prstGeom>
        </p:spPr>
      </p:pic>
      <p:cxnSp>
        <p:nvCxnSpPr>
          <p:cNvPr id="49" name="Straight Connector 48">
            <a:extLst>
              <a:ext uri="{FF2B5EF4-FFF2-40B4-BE49-F238E27FC236}">
                <a16:creationId xmlns:a16="http://schemas.microsoft.com/office/drawing/2014/main" id="{6B494BD2-2D22-6340-BF5C-0CA34275975E}"/>
              </a:ext>
            </a:extLst>
          </p:cNvPr>
          <p:cNvCxnSpPr>
            <a:cxnSpLocks/>
          </p:cNvCxnSpPr>
          <p:nvPr/>
        </p:nvCxnSpPr>
        <p:spPr>
          <a:xfrm>
            <a:off x="6221127" y="5156769"/>
            <a:ext cx="146304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50" name="Content Placeholder 2">
            <a:extLst>
              <a:ext uri="{FF2B5EF4-FFF2-40B4-BE49-F238E27FC236}">
                <a16:creationId xmlns:a16="http://schemas.microsoft.com/office/drawing/2014/main" id="{D7D1F565-F732-D240-9E1F-7CB16D31B5D6}"/>
              </a:ext>
            </a:extLst>
          </p:cNvPr>
          <p:cNvSpPr>
            <a:spLocks noGrp="1"/>
          </p:cNvSpPr>
          <p:nvPr>
            <p:ph idx="1"/>
          </p:nvPr>
        </p:nvSpPr>
        <p:spPr>
          <a:xfrm>
            <a:off x="676656" y="2127381"/>
            <a:ext cx="4355011" cy="3200400"/>
          </a:xfrm>
        </p:spPr>
        <p:txBody>
          <a:bodyPr>
            <a:noAutofit/>
          </a:bodyPr>
          <a:lstStyle/>
          <a:p>
            <a:pPr marL="0" indent="0">
              <a:buNone/>
            </a:pPr>
            <a:r>
              <a:rPr lang="en-US" sz="3200" dirty="0">
                <a:solidFill>
                  <a:srgbClr val="FFD100"/>
                </a:solidFill>
                <a:effectLst>
                  <a:outerShdw blurRad="101600" dist="101600" dir="2700000" algn="tl" rotWithShape="0">
                    <a:prstClr val="black">
                      <a:alpha val="20000"/>
                    </a:prstClr>
                  </a:outerShdw>
                </a:effectLst>
                <a:latin typeface="Barlow Condensed Medium" pitchFamily="2" charset="77"/>
              </a:rPr>
              <a:t>Key Features</a:t>
            </a:r>
            <a:r>
              <a:rPr lang="en-US" sz="3200" dirty="0">
                <a:solidFill>
                  <a:prstClr val="white"/>
                </a:solidFill>
                <a:effectLst>
                  <a:outerShdw blurRad="101600" dist="101600" dir="2700000" algn="tl" rotWithShape="0">
                    <a:prstClr val="black">
                      <a:alpha val="20000"/>
                    </a:prstClr>
                  </a:outerShdw>
                </a:effectLst>
                <a:latin typeface="Barlow Condensed Medium" pitchFamily="2" charset="77"/>
              </a:rPr>
              <a:t> </a:t>
            </a:r>
            <a:r>
              <a:rPr lang="en-US" sz="3200" dirty="0">
                <a:effectLst>
                  <a:outerShdw blurRad="101600" dist="101600" dir="2700000" algn="tl" rotWithShape="0">
                    <a:prstClr val="black">
                      <a:alpha val="20000"/>
                    </a:prstClr>
                  </a:outerShdw>
                </a:effectLst>
              </a:rPr>
              <a:t>that help achieve Financial Security</a:t>
            </a:r>
            <a:br>
              <a:rPr lang="en-US" sz="3200" dirty="0">
                <a:effectLst>
                  <a:outerShdw blurRad="101600" dist="101600" dir="2700000" algn="tl" rotWithShape="0">
                    <a:prstClr val="black">
                      <a:alpha val="20000"/>
                    </a:prstClr>
                  </a:outerShdw>
                </a:effectLst>
              </a:rPr>
            </a:br>
            <a:endParaRPr lang="en-US" sz="3200" dirty="0">
              <a:effectLst>
                <a:outerShdw blurRad="101600" dist="101600" dir="2700000" algn="tl" rotWithShape="0">
                  <a:prstClr val="black">
                    <a:alpha val="20000"/>
                  </a:prstClr>
                </a:outerShdw>
              </a:effectLst>
            </a:endParaRP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Flexible Investments</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Steady Investment Returns</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Professional Advice</a:t>
            </a:r>
          </a:p>
        </p:txBody>
      </p:sp>
    </p:spTree>
    <p:extLst>
      <p:ext uri="{BB962C8B-B14F-4D97-AF65-F5344CB8AC3E}">
        <p14:creationId xmlns:p14="http://schemas.microsoft.com/office/powerpoint/2010/main" val="13471524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7E8BF0E-ACD9-6048-9549-8AB613AD9FC1}"/>
              </a:ext>
            </a:extLst>
          </p:cNvPr>
          <p:cNvSpPr/>
          <p:nvPr/>
        </p:nvSpPr>
        <p:spPr>
          <a:xfrm>
            <a:off x="0" y="868680"/>
            <a:ext cx="12191999" cy="5111496"/>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31" name="Content Placeholder 2">
            <a:extLst>
              <a:ext uri="{FF2B5EF4-FFF2-40B4-BE49-F238E27FC236}">
                <a16:creationId xmlns:a16="http://schemas.microsoft.com/office/drawing/2014/main" id="{58C170C3-3BE4-E943-9BBA-334EBBC992AF}"/>
              </a:ext>
            </a:extLst>
          </p:cNvPr>
          <p:cNvGraphicFramePr>
            <a:graphicFrameLocks noGrp="1"/>
          </p:cNvGraphicFramePr>
          <p:nvPr>
            <p:ph idx="1"/>
            <p:extLst>
              <p:ext uri="{D42A27DB-BD31-4B8C-83A1-F6EECF244321}">
                <p14:modId xmlns:p14="http://schemas.microsoft.com/office/powerpoint/2010/main" val="3347935828"/>
              </p:ext>
            </p:extLst>
          </p:nvPr>
        </p:nvGraphicFramePr>
        <p:xfrm>
          <a:off x="685800" y="2743200"/>
          <a:ext cx="10820399" cy="30141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Parallelogram 2">
            <a:extLst>
              <a:ext uri="{FF2B5EF4-FFF2-40B4-BE49-F238E27FC236}">
                <a16:creationId xmlns:a16="http://schemas.microsoft.com/office/drawing/2014/main" id="{F3EA00CD-0506-C149-8048-C54DE21244EA}"/>
              </a:ext>
            </a:extLst>
          </p:cNvPr>
          <p:cNvSpPr/>
          <p:nvPr/>
        </p:nvSpPr>
        <p:spPr>
          <a:xfrm>
            <a:off x="0" y="868680"/>
            <a:ext cx="4886632"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3D8138E6-F899-42D1-B540-BF0F4C16EA81}" type="slidenum">
              <a:rPr lang="en-US" smtClean="0"/>
              <a:pPr/>
              <a:t>28</a:t>
            </a:fld>
            <a:endParaRPr lang="en-US" dirty="0"/>
          </a:p>
        </p:txBody>
      </p:sp>
      <p:sp>
        <p:nvSpPr>
          <p:cNvPr id="11" name="Title 1">
            <a:extLst>
              <a:ext uri="{FF2B5EF4-FFF2-40B4-BE49-F238E27FC236}">
                <a16:creationId xmlns:a16="http://schemas.microsoft.com/office/drawing/2014/main" id="{BF8BCFED-9E3E-494C-9FBA-482DAE0534E5}"/>
              </a:ext>
            </a:extLst>
          </p:cNvPr>
          <p:cNvSpPr txBox="1">
            <a:spLocks/>
          </p:cNvSpPr>
          <p:nvPr/>
        </p:nvSpPr>
        <p:spPr>
          <a:xfrm>
            <a:off x="1280160" y="877825"/>
            <a:ext cx="5234553" cy="73152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b="1" dirty="0">
                <a:latin typeface="Barlow Semi Condensed" pitchFamily="2" charset="77"/>
              </a:rPr>
              <a:t>FEATURE #1</a:t>
            </a:r>
          </a:p>
        </p:txBody>
      </p:sp>
      <p:pic>
        <p:nvPicPr>
          <p:cNvPr id="8" name="Picture 7">
            <a:extLst>
              <a:ext uri="{FF2B5EF4-FFF2-40B4-BE49-F238E27FC236}">
                <a16:creationId xmlns:a16="http://schemas.microsoft.com/office/drawing/2014/main" id="{D2AF2B60-63D8-8848-AB59-BAA45F0544C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 name="Rectangle 1">
            <a:extLst>
              <a:ext uri="{FF2B5EF4-FFF2-40B4-BE49-F238E27FC236}">
                <a16:creationId xmlns:a16="http://schemas.microsoft.com/office/drawing/2014/main" id="{C68114AB-B899-9642-A8C9-5F1E19ECE778}"/>
              </a:ext>
            </a:extLst>
          </p:cNvPr>
          <p:cNvSpPr/>
          <p:nvPr/>
        </p:nvSpPr>
        <p:spPr>
          <a:xfrm>
            <a:off x="685799" y="1828800"/>
            <a:ext cx="6096000" cy="707886"/>
          </a:xfrm>
          <a:prstGeom prst="rect">
            <a:avLst/>
          </a:prstGeom>
        </p:spPr>
        <p:txBody>
          <a:bodyPr>
            <a:spAutoFit/>
          </a:bodyPr>
          <a:lstStyle/>
          <a:p>
            <a:pPr>
              <a:spcAft>
                <a:spcPts val="600"/>
              </a:spcAft>
            </a:pPr>
            <a:r>
              <a:rPr lang="en-US" sz="4000" dirty="0">
                <a:solidFill>
                  <a:srgbClr val="F3F3F2"/>
                </a:solidFill>
                <a:latin typeface="Barlow Condensed" pitchFamily="2" charset="77"/>
              </a:rPr>
              <a:t>Flexible Investments:</a:t>
            </a:r>
            <a:endParaRPr lang="en-US" sz="4000" dirty="0">
              <a:solidFill>
                <a:schemeClr val="accent3"/>
              </a:solidFill>
              <a:latin typeface="Barlow Condensed Medium" pitchFamily="2" charset="77"/>
            </a:endParaRPr>
          </a:p>
        </p:txBody>
      </p:sp>
      <p:sp>
        <p:nvSpPr>
          <p:cNvPr id="16" name="Snip Single Corner Rectangle 15">
            <a:extLst>
              <a:ext uri="{FF2B5EF4-FFF2-40B4-BE49-F238E27FC236}">
                <a16:creationId xmlns:a16="http://schemas.microsoft.com/office/drawing/2014/main" id="{9420822A-2927-764B-B96C-EDD7CA0A1BEB}"/>
              </a:ext>
            </a:extLst>
          </p:cNvPr>
          <p:cNvSpPr/>
          <p:nvPr/>
        </p:nvSpPr>
        <p:spPr>
          <a:xfrm flipH="1">
            <a:off x="337642" y="619714"/>
            <a:ext cx="841513" cy="841513"/>
          </a:xfrm>
          <a:prstGeom prst="snip1Rect">
            <a:avLst>
              <a:gd name="adj" fmla="val 213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Checklist with solid fill">
            <a:extLst>
              <a:ext uri="{FF2B5EF4-FFF2-40B4-BE49-F238E27FC236}">
                <a16:creationId xmlns:a16="http://schemas.microsoft.com/office/drawing/2014/main" id="{EFB5B3C8-28E8-B44A-BD04-6A2174388C36}"/>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61218" y="745916"/>
            <a:ext cx="594360" cy="594360"/>
          </a:xfrm>
          <a:prstGeom prst="rect">
            <a:avLst/>
          </a:prstGeom>
        </p:spPr>
      </p:pic>
      <p:pic>
        <p:nvPicPr>
          <p:cNvPr id="4" name="Graphic 3" descr="Dollar with solid fill">
            <a:extLst>
              <a:ext uri="{FF2B5EF4-FFF2-40B4-BE49-F238E27FC236}">
                <a16:creationId xmlns:a16="http://schemas.microsoft.com/office/drawing/2014/main" id="{AA618B3E-F833-6845-ACEE-57232AA71A5B}"/>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89447" y="2984395"/>
            <a:ext cx="135467" cy="135467"/>
          </a:xfrm>
          <a:prstGeom prst="rect">
            <a:avLst/>
          </a:prstGeom>
        </p:spPr>
      </p:pic>
    </p:spTree>
    <p:extLst>
      <p:ext uri="{BB962C8B-B14F-4D97-AF65-F5344CB8AC3E}">
        <p14:creationId xmlns:p14="http://schemas.microsoft.com/office/powerpoint/2010/main" val="6850423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7E8BF0E-ACD9-6048-9549-8AB613AD9FC1}"/>
              </a:ext>
            </a:extLst>
          </p:cNvPr>
          <p:cNvSpPr/>
          <p:nvPr/>
        </p:nvSpPr>
        <p:spPr>
          <a:xfrm>
            <a:off x="0" y="868680"/>
            <a:ext cx="12191999" cy="5111496"/>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2">
            <a:extLst>
              <a:ext uri="{FF2B5EF4-FFF2-40B4-BE49-F238E27FC236}">
                <a16:creationId xmlns:a16="http://schemas.microsoft.com/office/drawing/2014/main" id="{F3EA00CD-0506-C149-8048-C54DE21244EA}"/>
              </a:ext>
            </a:extLst>
          </p:cNvPr>
          <p:cNvSpPr/>
          <p:nvPr/>
        </p:nvSpPr>
        <p:spPr>
          <a:xfrm>
            <a:off x="0" y="868680"/>
            <a:ext cx="4886632"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3D8138E6-F899-42D1-B540-BF0F4C16EA81}" type="slidenum">
              <a:rPr lang="en-US" smtClean="0"/>
              <a:pPr/>
              <a:t>29</a:t>
            </a:fld>
            <a:endParaRPr lang="en-US" dirty="0"/>
          </a:p>
        </p:txBody>
      </p:sp>
      <p:sp>
        <p:nvSpPr>
          <p:cNvPr id="11" name="Title 1">
            <a:extLst>
              <a:ext uri="{FF2B5EF4-FFF2-40B4-BE49-F238E27FC236}">
                <a16:creationId xmlns:a16="http://schemas.microsoft.com/office/drawing/2014/main" id="{BF8BCFED-9E3E-494C-9FBA-482DAE0534E5}"/>
              </a:ext>
            </a:extLst>
          </p:cNvPr>
          <p:cNvSpPr txBox="1">
            <a:spLocks/>
          </p:cNvSpPr>
          <p:nvPr/>
        </p:nvSpPr>
        <p:spPr>
          <a:xfrm>
            <a:off x="1280160" y="877825"/>
            <a:ext cx="5234553" cy="73152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b="1" dirty="0">
                <a:latin typeface="Barlow Semi Condensed" pitchFamily="2" charset="77"/>
              </a:rPr>
              <a:t>FEATURE #2</a:t>
            </a:r>
          </a:p>
        </p:txBody>
      </p:sp>
      <p:graphicFrame>
        <p:nvGraphicFramePr>
          <p:cNvPr id="20" name="Content Placeholder 2">
            <a:extLst>
              <a:ext uri="{FF2B5EF4-FFF2-40B4-BE49-F238E27FC236}">
                <a16:creationId xmlns:a16="http://schemas.microsoft.com/office/drawing/2014/main" id="{C6E4C96D-C7B2-47AF-BC1C-1B33EF02F4E2}"/>
              </a:ext>
            </a:extLst>
          </p:cNvPr>
          <p:cNvGraphicFramePr>
            <a:graphicFrameLocks noGrp="1"/>
          </p:cNvGraphicFramePr>
          <p:nvPr>
            <p:ph idx="1"/>
            <p:extLst>
              <p:ext uri="{D42A27DB-BD31-4B8C-83A1-F6EECF244321}">
                <p14:modId xmlns:p14="http://schemas.microsoft.com/office/powerpoint/2010/main" val="853424345"/>
              </p:ext>
            </p:extLst>
          </p:nvPr>
        </p:nvGraphicFramePr>
        <p:xfrm>
          <a:off x="685800" y="2743200"/>
          <a:ext cx="10820399" cy="30141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D2AF2B60-63D8-8848-AB59-BAA45F0544C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 name="Rectangle 1">
            <a:extLst>
              <a:ext uri="{FF2B5EF4-FFF2-40B4-BE49-F238E27FC236}">
                <a16:creationId xmlns:a16="http://schemas.microsoft.com/office/drawing/2014/main" id="{C68114AB-B899-9642-A8C9-5F1E19ECE778}"/>
              </a:ext>
            </a:extLst>
          </p:cNvPr>
          <p:cNvSpPr/>
          <p:nvPr/>
        </p:nvSpPr>
        <p:spPr>
          <a:xfrm>
            <a:off x="685800" y="1828800"/>
            <a:ext cx="7993380" cy="707886"/>
          </a:xfrm>
          <a:prstGeom prst="rect">
            <a:avLst/>
          </a:prstGeom>
        </p:spPr>
        <p:txBody>
          <a:bodyPr wrap="square">
            <a:spAutoFit/>
          </a:bodyPr>
          <a:lstStyle/>
          <a:p>
            <a:pPr lvl="0">
              <a:spcAft>
                <a:spcPts val="600"/>
              </a:spcAft>
            </a:pPr>
            <a:r>
              <a:rPr lang="en-US" sz="4000" dirty="0">
                <a:solidFill>
                  <a:srgbClr val="F3F3F2"/>
                </a:solidFill>
                <a:latin typeface="Barlow Condensed" pitchFamily="2" charset="77"/>
              </a:rPr>
              <a:t>Steady Investment Returns: </a:t>
            </a:r>
          </a:p>
        </p:txBody>
      </p:sp>
      <p:sp>
        <p:nvSpPr>
          <p:cNvPr id="16" name="Snip Single Corner Rectangle 15">
            <a:extLst>
              <a:ext uri="{FF2B5EF4-FFF2-40B4-BE49-F238E27FC236}">
                <a16:creationId xmlns:a16="http://schemas.microsoft.com/office/drawing/2014/main" id="{0B0C3E1C-5EBB-574E-90A8-340CD9EDFE42}"/>
              </a:ext>
            </a:extLst>
          </p:cNvPr>
          <p:cNvSpPr/>
          <p:nvPr/>
        </p:nvSpPr>
        <p:spPr>
          <a:xfrm flipH="1">
            <a:off x="337642" y="619714"/>
            <a:ext cx="841513" cy="841513"/>
          </a:xfrm>
          <a:prstGeom prst="snip1Rect">
            <a:avLst>
              <a:gd name="adj" fmla="val 213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Checklist with solid fill">
            <a:extLst>
              <a:ext uri="{FF2B5EF4-FFF2-40B4-BE49-F238E27FC236}">
                <a16:creationId xmlns:a16="http://schemas.microsoft.com/office/drawing/2014/main" id="{20F464AC-9003-D34E-A67A-BBEE1321BDCA}"/>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61218" y="745916"/>
            <a:ext cx="594360" cy="594360"/>
          </a:xfrm>
          <a:prstGeom prst="rect">
            <a:avLst/>
          </a:prstGeom>
        </p:spPr>
      </p:pic>
    </p:spTree>
    <p:extLst>
      <p:ext uri="{BB962C8B-B14F-4D97-AF65-F5344CB8AC3E}">
        <p14:creationId xmlns:p14="http://schemas.microsoft.com/office/powerpoint/2010/main" val="3808519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Google Shape;251;p30">
            <a:extLst>
              <a:ext uri="{FF2B5EF4-FFF2-40B4-BE49-F238E27FC236}">
                <a16:creationId xmlns:a16="http://schemas.microsoft.com/office/drawing/2014/main" id="{6EC0646B-1394-974A-BE6C-2BA596F4E594}"/>
              </a:ext>
            </a:extLst>
          </p:cNvPr>
          <p:cNvSpPr txBox="1"/>
          <p:nvPr/>
        </p:nvSpPr>
        <p:spPr>
          <a:xfrm>
            <a:off x="8398546" y="6488557"/>
            <a:ext cx="3298154" cy="191409"/>
          </a:xfrm>
          <a:prstGeom prst="rect">
            <a:avLst/>
          </a:prstGeom>
          <a:noFill/>
          <a:ln>
            <a:noFill/>
          </a:ln>
        </p:spPr>
        <p:txBody>
          <a:bodyPr spcFirstLastPara="1" wrap="square" lIns="25400" tIns="25400" rIns="25400" bIns="25400" anchor="t" anchorCtr="0">
            <a:noAutofit/>
          </a:bodyPr>
          <a:lstStyle/>
          <a:p>
            <a:pPr marL="0" marR="0" lvl="0" indent="0" algn="r" rtl="0">
              <a:spcBef>
                <a:spcPts val="0"/>
              </a:spcBef>
              <a:spcAft>
                <a:spcPts val="0"/>
              </a:spcAft>
              <a:buNone/>
            </a:pPr>
            <a:r>
              <a:rPr lang="en" sz="800" dirty="0">
                <a:solidFill>
                  <a:schemeClr val="bg1"/>
                </a:solidFill>
                <a:latin typeface="Barlow Semi Condensed" pitchFamily="2" charset="77"/>
                <a:ea typeface="Arial" panose="020B0604020202020204" pitchFamily="34" charset="0"/>
                <a:cs typeface="Arial" panose="020B0604020202020204" pitchFamily="34" charset="0"/>
                <a:sym typeface="Arial" panose="020B0604020202020204" pitchFamily="34" charset="0"/>
              </a:rPr>
              <a:t>Proprietary &amp; Confidential | Alliance for Lifetime Income | All rights reserved</a:t>
            </a:r>
            <a:endParaRPr sz="1467" dirty="0">
              <a:solidFill>
                <a:schemeClr val="bg1"/>
              </a:solidFill>
            </a:endParaRPr>
          </a:p>
        </p:txBody>
      </p:sp>
      <p:pic>
        <p:nvPicPr>
          <p:cNvPr id="12" name="Picture 11">
            <a:extLst>
              <a:ext uri="{FF2B5EF4-FFF2-40B4-BE49-F238E27FC236}">
                <a16:creationId xmlns:a16="http://schemas.microsoft.com/office/drawing/2014/main" id="{99EA6AC6-6093-1B48-A5B9-20B2D4067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140" y="5950031"/>
            <a:ext cx="1359403" cy="659935"/>
          </a:xfrm>
          <a:prstGeom prst="rect">
            <a:avLst/>
          </a:prstGeom>
        </p:spPr>
      </p:pic>
      <p:sp>
        <p:nvSpPr>
          <p:cNvPr id="5" name="Rectangle 4">
            <a:extLst>
              <a:ext uri="{FF2B5EF4-FFF2-40B4-BE49-F238E27FC236}">
                <a16:creationId xmlns:a16="http://schemas.microsoft.com/office/drawing/2014/main" id="{93873054-7D9B-7CBC-9674-DCC89B111A67}"/>
              </a:ext>
            </a:extLst>
          </p:cNvPr>
          <p:cNvSpPr/>
          <p:nvPr/>
        </p:nvSpPr>
        <p:spPr>
          <a:xfrm>
            <a:off x="0" y="2324100"/>
            <a:ext cx="12192000" cy="22098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38E13DE6-9777-D6B4-7ECE-0C22AB2122A6}"/>
              </a:ext>
            </a:extLst>
          </p:cNvPr>
          <p:cNvSpPr>
            <a:spLocks noGrp="1"/>
          </p:cNvSpPr>
          <p:nvPr>
            <p:ph type="ctrTitle"/>
          </p:nvPr>
        </p:nvSpPr>
        <p:spPr>
          <a:xfrm>
            <a:off x="6356974" y="111374"/>
            <a:ext cx="3075784" cy="723864"/>
          </a:xfrm>
        </p:spPr>
        <p:txBody>
          <a:bodyPr anchor="ctr">
            <a:noAutofit/>
          </a:bodyPr>
          <a:lstStyle/>
          <a:p>
            <a:pPr algn="l"/>
            <a:r>
              <a:rPr lang="en-US" sz="2800" b="1" dirty="0">
                <a:effectLst>
                  <a:outerShdw blurRad="101600" dist="101600" dir="2700000" algn="tl" rotWithShape="0">
                    <a:prstClr val="black">
                      <a:alpha val="20000"/>
                    </a:prstClr>
                  </a:outerShdw>
                </a:effectLst>
              </a:rPr>
              <a:t>GUIDE</a:t>
            </a:r>
            <a:endParaRPr lang="en-US" sz="2800" b="1" dirty="0">
              <a:solidFill>
                <a:srgbClr val="FFD100"/>
              </a:solidFill>
              <a:effectLst>
                <a:outerShdw blurRad="101600" dist="101600" dir="2700000" algn="tl" rotWithShape="0">
                  <a:prstClr val="black">
                    <a:alpha val="20000"/>
                  </a:prstClr>
                </a:outerShdw>
              </a:effectLst>
              <a:latin typeface="Barlow Semi Condensed" pitchFamily="2" charset="77"/>
            </a:endParaRPr>
          </a:p>
        </p:txBody>
      </p:sp>
      <p:cxnSp>
        <p:nvCxnSpPr>
          <p:cNvPr id="9" name="Straight Connector 8">
            <a:extLst>
              <a:ext uri="{FF2B5EF4-FFF2-40B4-BE49-F238E27FC236}">
                <a16:creationId xmlns:a16="http://schemas.microsoft.com/office/drawing/2014/main" id="{0D9868C0-056F-DB7E-5E2D-D417115687C4}"/>
              </a:ext>
            </a:extLst>
          </p:cNvPr>
          <p:cNvCxnSpPr>
            <a:cxnSpLocks/>
          </p:cNvCxnSpPr>
          <p:nvPr/>
        </p:nvCxnSpPr>
        <p:spPr>
          <a:xfrm>
            <a:off x="6096000" y="645540"/>
            <a:ext cx="0" cy="1396619"/>
          </a:xfrm>
          <a:prstGeom prst="line">
            <a:avLst/>
          </a:prstGeom>
          <a:ln w="50800">
            <a:solidFill>
              <a:srgbClr val="FFD100"/>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558EF9EA-289B-CA8F-5479-E9C5E93527E7}"/>
              </a:ext>
            </a:extLst>
          </p:cNvPr>
          <p:cNvSpPr txBox="1">
            <a:spLocks/>
          </p:cNvSpPr>
          <p:nvPr/>
        </p:nvSpPr>
        <p:spPr>
          <a:xfrm>
            <a:off x="989446" y="111374"/>
            <a:ext cx="1164497" cy="723864"/>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b="1" i="0" kern="1200">
                <a:solidFill>
                  <a:schemeClr val="bg1"/>
                </a:solidFill>
                <a:latin typeface="Barlow Semi Condensed" pitchFamily="2" charset="77"/>
                <a:ea typeface="+mj-ea"/>
                <a:cs typeface="+mj-cs"/>
              </a:defRPr>
            </a:lvl1pPr>
          </a:lstStyle>
          <a:p>
            <a:pPr algn="l"/>
            <a:r>
              <a:rPr lang="en-US" sz="2800" dirty="0">
                <a:effectLst>
                  <a:outerShdw blurRad="101600" dist="101600" dir="2700000" algn="tl" rotWithShape="0">
                    <a:prstClr val="black">
                      <a:alpha val="20000"/>
                    </a:prstClr>
                  </a:outerShdw>
                </a:effectLst>
              </a:rPr>
              <a:t>NOTES</a:t>
            </a:r>
            <a:endParaRPr lang="en-US" sz="2800" dirty="0">
              <a:solidFill>
                <a:srgbClr val="FFD100"/>
              </a:solidFill>
              <a:effectLst>
                <a:outerShdw blurRad="101600" dist="101600" dir="2700000" algn="tl" rotWithShape="0">
                  <a:prstClr val="black">
                    <a:alpha val="20000"/>
                  </a:prstClr>
                </a:outerShdw>
              </a:effectLst>
            </a:endParaRPr>
          </a:p>
        </p:txBody>
      </p:sp>
      <p:pic>
        <p:nvPicPr>
          <p:cNvPr id="14" name="Picture 13">
            <a:extLst>
              <a:ext uri="{FF2B5EF4-FFF2-40B4-BE49-F238E27FC236}">
                <a16:creationId xmlns:a16="http://schemas.microsoft.com/office/drawing/2014/main" id="{20C0D274-4880-2E12-DA27-5EA17604C4F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9656" y="846968"/>
            <a:ext cx="3476406" cy="4559221"/>
          </a:xfrm>
          <a:prstGeom prst="rect">
            <a:avLst/>
          </a:prstGeom>
          <a:effectLst>
            <a:outerShdw blurRad="101600" dist="101600" dir="2700000" algn="ctr" rotWithShape="0">
              <a:srgbClr val="000000">
                <a:alpha val="50000"/>
              </a:srgbClr>
            </a:outerShdw>
          </a:effectLst>
        </p:spPr>
      </p:pic>
      <p:pic>
        <p:nvPicPr>
          <p:cNvPr id="18" name="Picture 17">
            <a:extLst>
              <a:ext uri="{FF2B5EF4-FFF2-40B4-BE49-F238E27FC236}">
                <a16:creationId xmlns:a16="http://schemas.microsoft.com/office/drawing/2014/main" id="{37DED216-D36C-56DE-D9E9-C6E938162ACB}"/>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437184" y="907311"/>
            <a:ext cx="3476406" cy="4498878"/>
          </a:xfrm>
          <a:prstGeom prst="rect">
            <a:avLst/>
          </a:prstGeom>
          <a:effectLst>
            <a:outerShdw blurRad="101600" dist="101600" dir="2700000" algn="ctr" rotWithShape="0">
              <a:srgbClr val="000000">
                <a:alpha val="50000"/>
              </a:srgbClr>
            </a:outerShdw>
          </a:effectLst>
        </p:spPr>
      </p:pic>
      <p:cxnSp>
        <p:nvCxnSpPr>
          <p:cNvPr id="19" name="Straight Connector 18">
            <a:extLst>
              <a:ext uri="{FF2B5EF4-FFF2-40B4-BE49-F238E27FC236}">
                <a16:creationId xmlns:a16="http://schemas.microsoft.com/office/drawing/2014/main" id="{09A55585-E7D6-8D0A-0438-0886A012B3F3}"/>
              </a:ext>
            </a:extLst>
          </p:cNvPr>
          <p:cNvCxnSpPr>
            <a:cxnSpLocks/>
          </p:cNvCxnSpPr>
          <p:nvPr/>
        </p:nvCxnSpPr>
        <p:spPr>
          <a:xfrm>
            <a:off x="728472" y="645540"/>
            <a:ext cx="0" cy="1396619"/>
          </a:xfrm>
          <a:prstGeom prst="line">
            <a:avLst/>
          </a:prstGeom>
          <a:ln w="508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47728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7E8BF0E-ACD9-6048-9549-8AB613AD9FC1}"/>
              </a:ext>
            </a:extLst>
          </p:cNvPr>
          <p:cNvSpPr/>
          <p:nvPr/>
        </p:nvSpPr>
        <p:spPr>
          <a:xfrm>
            <a:off x="0" y="868680"/>
            <a:ext cx="12191999" cy="5111496"/>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2">
            <a:extLst>
              <a:ext uri="{FF2B5EF4-FFF2-40B4-BE49-F238E27FC236}">
                <a16:creationId xmlns:a16="http://schemas.microsoft.com/office/drawing/2014/main" id="{F3EA00CD-0506-C149-8048-C54DE21244EA}"/>
              </a:ext>
            </a:extLst>
          </p:cNvPr>
          <p:cNvSpPr/>
          <p:nvPr/>
        </p:nvSpPr>
        <p:spPr>
          <a:xfrm>
            <a:off x="0" y="868680"/>
            <a:ext cx="4886632"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3D8138E6-F899-42D1-B540-BF0F4C16EA81}" type="slidenum">
              <a:rPr lang="en-US" smtClean="0"/>
              <a:pPr/>
              <a:t>30</a:t>
            </a:fld>
            <a:endParaRPr lang="en-US" dirty="0"/>
          </a:p>
        </p:txBody>
      </p:sp>
      <p:sp>
        <p:nvSpPr>
          <p:cNvPr id="11" name="Title 1">
            <a:extLst>
              <a:ext uri="{FF2B5EF4-FFF2-40B4-BE49-F238E27FC236}">
                <a16:creationId xmlns:a16="http://schemas.microsoft.com/office/drawing/2014/main" id="{BF8BCFED-9E3E-494C-9FBA-482DAE0534E5}"/>
              </a:ext>
            </a:extLst>
          </p:cNvPr>
          <p:cNvSpPr txBox="1">
            <a:spLocks/>
          </p:cNvSpPr>
          <p:nvPr/>
        </p:nvSpPr>
        <p:spPr>
          <a:xfrm>
            <a:off x="1280160" y="877825"/>
            <a:ext cx="5234553" cy="73152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b="1" dirty="0">
                <a:latin typeface="Barlow Semi Condensed" pitchFamily="2" charset="77"/>
              </a:rPr>
              <a:t>FEATURE #3</a:t>
            </a:r>
          </a:p>
        </p:txBody>
      </p:sp>
      <p:graphicFrame>
        <p:nvGraphicFramePr>
          <p:cNvPr id="20" name="Content Placeholder 2">
            <a:extLst>
              <a:ext uri="{FF2B5EF4-FFF2-40B4-BE49-F238E27FC236}">
                <a16:creationId xmlns:a16="http://schemas.microsoft.com/office/drawing/2014/main" id="{C6E4C96D-C7B2-47AF-BC1C-1B33EF02F4E2}"/>
              </a:ext>
            </a:extLst>
          </p:cNvPr>
          <p:cNvGraphicFramePr>
            <a:graphicFrameLocks noGrp="1"/>
          </p:cNvGraphicFramePr>
          <p:nvPr>
            <p:ph idx="1"/>
            <p:extLst>
              <p:ext uri="{D42A27DB-BD31-4B8C-83A1-F6EECF244321}">
                <p14:modId xmlns:p14="http://schemas.microsoft.com/office/powerpoint/2010/main" val="2775722280"/>
              </p:ext>
            </p:extLst>
          </p:nvPr>
        </p:nvGraphicFramePr>
        <p:xfrm>
          <a:off x="685800" y="2743200"/>
          <a:ext cx="10820399" cy="22182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D2AF2B60-63D8-8848-AB59-BAA45F0544C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 name="Rectangle 1">
            <a:extLst>
              <a:ext uri="{FF2B5EF4-FFF2-40B4-BE49-F238E27FC236}">
                <a16:creationId xmlns:a16="http://schemas.microsoft.com/office/drawing/2014/main" id="{C68114AB-B899-9642-A8C9-5F1E19ECE778}"/>
              </a:ext>
            </a:extLst>
          </p:cNvPr>
          <p:cNvSpPr/>
          <p:nvPr/>
        </p:nvSpPr>
        <p:spPr>
          <a:xfrm>
            <a:off x="685800" y="1828800"/>
            <a:ext cx="7993380" cy="707886"/>
          </a:xfrm>
          <a:prstGeom prst="rect">
            <a:avLst/>
          </a:prstGeom>
        </p:spPr>
        <p:txBody>
          <a:bodyPr wrap="square">
            <a:spAutoFit/>
          </a:bodyPr>
          <a:lstStyle/>
          <a:p>
            <a:pPr lvl="0">
              <a:spcAft>
                <a:spcPts val="600"/>
              </a:spcAft>
            </a:pPr>
            <a:r>
              <a:rPr lang="en-US" sz="4000" dirty="0">
                <a:solidFill>
                  <a:srgbClr val="F3F3F2"/>
                </a:solidFill>
                <a:latin typeface="Barlow Condensed" pitchFamily="2" charset="77"/>
              </a:rPr>
              <a:t>Professional Advice: </a:t>
            </a:r>
          </a:p>
        </p:txBody>
      </p:sp>
      <p:sp>
        <p:nvSpPr>
          <p:cNvPr id="16" name="Snip Single Corner Rectangle 15">
            <a:extLst>
              <a:ext uri="{FF2B5EF4-FFF2-40B4-BE49-F238E27FC236}">
                <a16:creationId xmlns:a16="http://schemas.microsoft.com/office/drawing/2014/main" id="{0B0C3E1C-5EBB-574E-90A8-340CD9EDFE42}"/>
              </a:ext>
            </a:extLst>
          </p:cNvPr>
          <p:cNvSpPr/>
          <p:nvPr/>
        </p:nvSpPr>
        <p:spPr>
          <a:xfrm flipH="1">
            <a:off x="337642" y="619714"/>
            <a:ext cx="841513" cy="841513"/>
          </a:xfrm>
          <a:prstGeom prst="snip1Rect">
            <a:avLst>
              <a:gd name="adj" fmla="val 213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Checklist with solid fill">
            <a:extLst>
              <a:ext uri="{FF2B5EF4-FFF2-40B4-BE49-F238E27FC236}">
                <a16:creationId xmlns:a16="http://schemas.microsoft.com/office/drawing/2014/main" id="{20F464AC-9003-D34E-A67A-BBEE1321BDCA}"/>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61218" y="745916"/>
            <a:ext cx="594360" cy="594360"/>
          </a:xfrm>
          <a:prstGeom prst="rect">
            <a:avLst/>
          </a:prstGeom>
        </p:spPr>
      </p:pic>
      <p:grpSp>
        <p:nvGrpSpPr>
          <p:cNvPr id="6" name="Group 5">
            <a:extLst>
              <a:ext uri="{FF2B5EF4-FFF2-40B4-BE49-F238E27FC236}">
                <a16:creationId xmlns:a16="http://schemas.microsoft.com/office/drawing/2014/main" id="{69CCDD7E-5207-F54C-AAC0-D72221E43515}"/>
              </a:ext>
            </a:extLst>
          </p:cNvPr>
          <p:cNvGrpSpPr/>
          <p:nvPr/>
        </p:nvGrpSpPr>
        <p:grpSpPr>
          <a:xfrm>
            <a:off x="1179155" y="3124080"/>
            <a:ext cx="211667" cy="211667"/>
            <a:chOff x="6756400" y="1461227"/>
            <a:chExt cx="1092200" cy="1092200"/>
          </a:xfrm>
        </p:grpSpPr>
        <p:sp>
          <p:nvSpPr>
            <p:cNvPr id="5" name="Oval 4">
              <a:extLst>
                <a:ext uri="{FF2B5EF4-FFF2-40B4-BE49-F238E27FC236}">
                  <a16:creationId xmlns:a16="http://schemas.microsoft.com/office/drawing/2014/main" id="{B79A8FC1-A3F3-FB46-BA4F-C45C6D0BAC82}"/>
                </a:ext>
              </a:extLst>
            </p:cNvPr>
            <p:cNvSpPr/>
            <p:nvPr/>
          </p:nvSpPr>
          <p:spPr>
            <a:xfrm>
              <a:off x="6756400" y="1461227"/>
              <a:ext cx="1092200" cy="1092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pic>
          <p:nvPicPr>
            <p:cNvPr id="4" name="Graphic 3" descr="Dollar with solid fill">
              <a:extLst>
                <a:ext uri="{FF2B5EF4-FFF2-40B4-BE49-F238E27FC236}">
                  <a16:creationId xmlns:a16="http://schemas.microsoft.com/office/drawing/2014/main" id="{ED7C6958-8DB2-0445-B644-99262681E555}"/>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845300" y="1550127"/>
              <a:ext cx="914400" cy="914400"/>
            </a:xfrm>
            <a:prstGeom prst="rect">
              <a:avLst/>
            </a:prstGeom>
          </p:spPr>
        </p:pic>
      </p:grpSp>
    </p:spTree>
    <p:extLst>
      <p:ext uri="{BB962C8B-B14F-4D97-AF65-F5344CB8AC3E}">
        <p14:creationId xmlns:p14="http://schemas.microsoft.com/office/powerpoint/2010/main" val="34996475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0A4ABD3-59C7-8E42-9648-CE3B62BD66A6}"/>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18" name="Rectangle 17">
            <a:extLst>
              <a:ext uri="{FF2B5EF4-FFF2-40B4-BE49-F238E27FC236}">
                <a16:creationId xmlns:a16="http://schemas.microsoft.com/office/drawing/2014/main" id="{202E3BF3-7090-3644-909D-A90B328CCF36}"/>
              </a:ext>
            </a:extLst>
          </p:cNvPr>
          <p:cNvSpPr/>
          <p:nvPr/>
        </p:nvSpPr>
        <p:spPr>
          <a:xfrm>
            <a:off x="0" y="0"/>
            <a:ext cx="612648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615928" y="0"/>
            <a:ext cx="576072" cy="576072"/>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3"/>
          <p:cNvSpPr>
            <a:spLocks noGrp="1"/>
          </p:cNvSpPr>
          <p:nvPr>
            <p:ph type="sldNum" sz="quarter" idx="12"/>
          </p:nvPr>
        </p:nvSpPr>
        <p:spPr/>
        <p:txBody>
          <a:bodyPr/>
          <a:lstStyle/>
          <a:p>
            <a:fld id="{3D8138E6-F899-42D1-B540-BF0F4C16EA81}" type="slidenum">
              <a:rPr lang="en-US" smtClean="0"/>
              <a:pPr/>
              <a:t>31</a:t>
            </a:fld>
            <a:endParaRPr lang="en-US" dirty="0"/>
          </a:p>
        </p:txBody>
      </p:sp>
      <p:sp>
        <p:nvSpPr>
          <p:cNvPr id="12" name="Google Shape;260;p22">
            <a:extLst>
              <a:ext uri="{FF2B5EF4-FFF2-40B4-BE49-F238E27FC236}">
                <a16:creationId xmlns:a16="http://schemas.microsoft.com/office/drawing/2014/main" id="{ABF57021-56BC-874D-9E71-9BE7C63D667B}"/>
              </a:ext>
            </a:extLst>
          </p:cNvPr>
          <p:cNvSpPr txBox="1">
            <a:spLocks/>
          </p:cNvSpPr>
          <p:nvPr/>
        </p:nvSpPr>
        <p:spPr>
          <a:xfrm>
            <a:off x="685799" y="914400"/>
            <a:ext cx="5785883" cy="6273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400" b="1" dirty="0">
                <a:solidFill>
                  <a:schemeClr val="bg1"/>
                </a:solidFill>
                <a:latin typeface="Barlow Semi Condensed" pitchFamily="2" charset="77"/>
              </a:rPr>
              <a:t>KEY INSIGHTS ON THE FINANCIAL SECURITY CONVERSATION</a:t>
            </a:r>
          </a:p>
        </p:txBody>
      </p:sp>
      <p:pic>
        <p:nvPicPr>
          <p:cNvPr id="11" name="Picture 10">
            <a:extLst>
              <a:ext uri="{FF2B5EF4-FFF2-40B4-BE49-F238E27FC236}">
                <a16:creationId xmlns:a16="http://schemas.microsoft.com/office/drawing/2014/main" id="{D8CF884D-7FB2-5D45-81BA-3801E2A7F8F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17" name="Straight Connector 16">
            <a:extLst>
              <a:ext uri="{FF2B5EF4-FFF2-40B4-BE49-F238E27FC236}">
                <a16:creationId xmlns:a16="http://schemas.microsoft.com/office/drawing/2014/main" id="{43ED8EF2-8BC2-8F4E-BB72-6FF8218DB723}"/>
              </a:ext>
            </a:extLst>
          </p:cNvPr>
          <p:cNvCxnSpPr>
            <a:cxnSpLocks/>
          </p:cNvCxnSpPr>
          <p:nvPr/>
        </p:nvCxnSpPr>
        <p:spPr>
          <a:xfrm>
            <a:off x="808149" y="914400"/>
            <a:ext cx="64008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48E4F794-3303-2D43-976A-0C813D070566}"/>
              </a:ext>
            </a:extLst>
          </p:cNvPr>
          <p:cNvSpPr>
            <a:spLocks noGrp="1"/>
          </p:cNvSpPr>
          <p:nvPr>
            <p:ph idx="1"/>
          </p:nvPr>
        </p:nvSpPr>
        <p:spPr>
          <a:xfrm>
            <a:off x="685799" y="3351445"/>
            <a:ext cx="5148103" cy="2480930"/>
          </a:xfrm>
        </p:spPr>
        <p:txBody>
          <a:bodyPr numCol="1">
            <a:normAutofit/>
          </a:bodyPr>
          <a:lstStyle/>
          <a:p>
            <a:pPr marL="336550" indent="-336550">
              <a:lnSpc>
                <a:spcPct val="110000"/>
              </a:lnSpc>
              <a:buClr>
                <a:schemeClr val="accent3"/>
              </a:buClr>
              <a:buFont typeface="Wingdings" panose="05000000000000000000" pitchFamily="2" charset="2"/>
              <a:buChar char="§"/>
            </a:pPr>
            <a:r>
              <a:rPr lang="en-US" sz="2400" dirty="0">
                <a:effectLst>
                  <a:outerShdw blurRad="101600" dist="101600" dir="2700000" algn="tl" rotWithShape="0">
                    <a:prstClr val="black">
                      <a:alpha val="20000"/>
                    </a:prstClr>
                  </a:outerShdw>
                </a:effectLst>
              </a:rPr>
              <a:t>7 in 10 </a:t>
            </a:r>
            <a:r>
              <a:rPr lang="en-US" sz="2400" dirty="0">
                <a:solidFill>
                  <a:schemeClr val="accent3"/>
                </a:solidFill>
                <a:effectLst>
                  <a:outerShdw blurRad="101600" dist="101600" dir="2700000" algn="tl" rotWithShape="0">
                    <a:prstClr val="black">
                      <a:alpha val="20000"/>
                    </a:prstClr>
                  </a:outerShdw>
                </a:effectLst>
                <a:latin typeface="Barlow Condensed Medium" pitchFamily="2" charset="77"/>
              </a:rPr>
              <a:t>follow the same “train of thought” </a:t>
            </a:r>
            <a:r>
              <a:rPr lang="en-US" sz="2400" dirty="0">
                <a:effectLst>
                  <a:outerShdw blurRad="101600" dist="101600" dir="2700000" algn="tl" rotWithShape="0">
                    <a:prstClr val="black">
                      <a:alpha val="20000"/>
                    </a:prstClr>
                  </a:outerShdw>
                </a:effectLst>
              </a:rPr>
              <a:t>about Financial Security</a:t>
            </a:r>
          </a:p>
          <a:p>
            <a:pPr marL="336550" indent="-336550">
              <a:lnSpc>
                <a:spcPct val="110000"/>
              </a:lnSpc>
              <a:buClr>
                <a:schemeClr val="accent3"/>
              </a:buClr>
              <a:buFont typeface="Wingdings" panose="05000000000000000000" pitchFamily="2" charset="2"/>
              <a:buChar char="§"/>
            </a:pPr>
            <a:r>
              <a:rPr lang="en-US" sz="2400" dirty="0">
                <a:effectLst>
                  <a:outerShdw blurRad="101600" dist="101600" dir="2700000" algn="tl" rotWithShape="0">
                    <a:prstClr val="black">
                      <a:alpha val="20000"/>
                    </a:prstClr>
                  </a:outerShdw>
                </a:effectLst>
              </a:rPr>
              <a:t>They’re </a:t>
            </a:r>
            <a:r>
              <a:rPr lang="en-US" sz="2400" dirty="0">
                <a:solidFill>
                  <a:schemeClr val="accent3"/>
                </a:solidFill>
                <a:effectLst>
                  <a:outerShdw blurRad="101600" dist="101600" dir="2700000" algn="tl" rotWithShape="0">
                    <a:prstClr val="black">
                      <a:alpha val="20000"/>
                    </a:prstClr>
                  </a:outerShdw>
                </a:effectLst>
                <a:latin typeface="Barlow Condensed Medium" pitchFamily="2" charset="77"/>
              </a:rPr>
              <a:t>all thinking and feeling similarly</a:t>
            </a:r>
          </a:p>
          <a:p>
            <a:pPr marL="336550" indent="-336550">
              <a:lnSpc>
                <a:spcPct val="110000"/>
              </a:lnSpc>
              <a:buClr>
                <a:schemeClr val="accent3"/>
              </a:buClr>
              <a:buFont typeface="Wingdings" panose="05000000000000000000" pitchFamily="2" charset="2"/>
              <a:buChar char="§"/>
            </a:pPr>
            <a:r>
              <a:rPr lang="en-US" sz="2400" dirty="0">
                <a:effectLst>
                  <a:outerShdw blurRad="101600" dist="101600" dir="2700000" algn="tl" rotWithShape="0">
                    <a:prstClr val="black">
                      <a:alpha val="20000"/>
                    </a:prstClr>
                  </a:outerShdw>
                </a:effectLst>
              </a:rPr>
              <a:t>People’s trains of thought pass through four levels: Values, Emotions, Benefits, Features </a:t>
            </a:r>
          </a:p>
        </p:txBody>
      </p:sp>
    </p:spTree>
    <p:extLst>
      <p:ext uri="{BB962C8B-B14F-4D97-AF65-F5344CB8AC3E}">
        <p14:creationId xmlns:p14="http://schemas.microsoft.com/office/powerpoint/2010/main" val="2184682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D9F6B3F-D00B-3E44-B6D3-21C00E00E8FC}"/>
              </a:ext>
            </a:extLst>
          </p:cNvPr>
          <p:cNvSpPr/>
          <p:nvPr/>
        </p:nvSpPr>
        <p:spPr>
          <a:xfrm>
            <a:off x="347472" y="310578"/>
            <a:ext cx="1184452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DB9B1D7-51E9-F142-BF8F-5B6F6988F95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76656" y="914400"/>
            <a:ext cx="4420277" cy="1371600"/>
          </a:xfrm>
        </p:spPr>
        <p:txBody>
          <a:bodyPr anchor="t" anchorCtr="0">
            <a:noAutofit/>
          </a:bodyPr>
          <a:lstStyle/>
          <a:p>
            <a:r>
              <a:rPr lang="en-US" sz="4800" dirty="0">
                <a:effectLst>
                  <a:outerShdw blurRad="101600" dist="101600" dir="2700000" algn="tl" rotWithShape="0">
                    <a:prstClr val="black">
                      <a:alpha val="20000"/>
                    </a:prstClr>
                  </a:outerShdw>
                </a:effectLst>
              </a:rPr>
              <a:t>GET STARTED PRACTICING </a:t>
            </a:r>
            <a:br>
              <a:rPr lang="en-US" sz="4800" dirty="0">
                <a:effectLst>
                  <a:outerShdw blurRad="101600" dist="101600" dir="2700000" algn="tl" rotWithShape="0">
                    <a:prstClr val="black">
                      <a:alpha val="20000"/>
                    </a:prstClr>
                  </a:outerShdw>
                </a:effectLst>
              </a:rPr>
            </a:br>
            <a:r>
              <a:rPr lang="en-US" sz="4800" dirty="0">
                <a:solidFill>
                  <a:schemeClr val="accent3"/>
                </a:solidFill>
                <a:effectLst>
                  <a:outerShdw blurRad="101600" dist="101600" dir="2700000" algn="tl" rotWithShape="0">
                    <a:prstClr val="black">
                      <a:alpha val="20000"/>
                    </a:prstClr>
                  </a:outerShdw>
                </a:effectLst>
              </a:rPr>
              <a:t>THE NEW CONVERSATION NOW!</a:t>
            </a:r>
          </a:p>
        </p:txBody>
      </p:sp>
      <p:sp>
        <p:nvSpPr>
          <p:cNvPr id="11" name="Slide Number Placeholder 10"/>
          <p:cNvSpPr>
            <a:spLocks noGrp="1"/>
          </p:cNvSpPr>
          <p:nvPr>
            <p:ph type="sldNum" sz="quarter" idx="12"/>
          </p:nvPr>
        </p:nvSpPr>
        <p:spPr/>
        <p:txBody>
          <a:bodyPr/>
          <a:lstStyle/>
          <a:p>
            <a:fld id="{3D8138E6-F899-42D1-B540-BF0F4C16EA81}" type="slidenum">
              <a:rPr lang="en-US" smtClean="0"/>
              <a:pPr/>
              <a:t>32</a:t>
            </a:fld>
            <a:endParaRPr lang="en-US" dirty="0"/>
          </a:p>
        </p:txBody>
      </p:sp>
      <p:sp>
        <p:nvSpPr>
          <p:cNvPr id="13" name="Snip Single Corner Rectangle 12">
            <a:extLst>
              <a:ext uri="{FF2B5EF4-FFF2-40B4-BE49-F238E27FC236}">
                <a16:creationId xmlns:a16="http://schemas.microsoft.com/office/drawing/2014/main" id="{7399F7AB-C9BE-2542-B596-BE0807E7A676}"/>
              </a:ext>
            </a:extLst>
          </p:cNvPr>
          <p:cNvSpPr/>
          <p:nvPr/>
        </p:nvSpPr>
        <p:spPr>
          <a:xfrm flipH="1">
            <a:off x="6781800" y="778932"/>
            <a:ext cx="2893282" cy="6079067"/>
          </a:xfrm>
          <a:prstGeom prst="snip1Rect">
            <a:avLst/>
          </a:pr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4" name="Snip Single Corner Rectangle 13">
            <a:extLst>
              <a:ext uri="{FF2B5EF4-FFF2-40B4-BE49-F238E27FC236}">
                <a16:creationId xmlns:a16="http://schemas.microsoft.com/office/drawing/2014/main" id="{6DEDC067-60F8-D04A-A837-3B23C301D082}"/>
              </a:ext>
            </a:extLst>
          </p:cNvPr>
          <p:cNvSpPr/>
          <p:nvPr/>
        </p:nvSpPr>
        <p:spPr>
          <a:xfrm flipH="1">
            <a:off x="7007506" y="1007536"/>
            <a:ext cx="2892199" cy="5850464"/>
          </a:xfrm>
          <a:prstGeom prst="snip1Rect">
            <a:avLst/>
          </a:prstGeom>
          <a:solidFill>
            <a:schemeClr val="accent2">
              <a:alpha val="90000"/>
            </a:schemeClr>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pic>
        <p:nvPicPr>
          <p:cNvPr id="15" name="Picture 14" descr="Logo&#10;&#10;Description automatically generated with medium confidence">
            <a:extLst>
              <a:ext uri="{FF2B5EF4-FFF2-40B4-BE49-F238E27FC236}">
                <a16:creationId xmlns:a16="http://schemas.microsoft.com/office/drawing/2014/main" id="{68844873-E1C1-0C40-9613-91BE47987298}"/>
              </a:ext>
            </a:extLst>
          </p:cNvPr>
          <p:cNvPicPr/>
          <p:nvPr/>
        </p:nvPicPr>
        <p:blipFill>
          <a:blip r:embed="rId4" cstate="email">
            <a:extLst>
              <a:ext uri="{28A0092B-C50C-407E-A947-70E740481C1C}">
                <a14:useLocalDpi xmlns:a14="http://schemas.microsoft.com/office/drawing/2010/main"/>
              </a:ext>
            </a:extLst>
          </a:blip>
          <a:stretch>
            <a:fillRect/>
          </a:stretch>
        </p:blipFill>
        <p:spPr>
          <a:xfrm>
            <a:off x="7196575" y="5252386"/>
            <a:ext cx="2478505" cy="1196155"/>
          </a:xfrm>
          <a:prstGeom prst="rect">
            <a:avLst/>
          </a:prstGeom>
          <a:ln>
            <a:noFill/>
          </a:ln>
        </p:spPr>
      </p:pic>
      <p:cxnSp>
        <p:nvCxnSpPr>
          <p:cNvPr id="16" name="Straight Connector 15">
            <a:extLst>
              <a:ext uri="{FF2B5EF4-FFF2-40B4-BE49-F238E27FC236}">
                <a16:creationId xmlns:a16="http://schemas.microsoft.com/office/drawing/2014/main" id="{A5DABB09-C779-F444-9472-A5AB8711E38A}"/>
              </a:ext>
            </a:extLst>
          </p:cNvPr>
          <p:cNvCxnSpPr>
            <a:cxnSpLocks/>
          </p:cNvCxnSpPr>
          <p:nvPr/>
        </p:nvCxnSpPr>
        <p:spPr>
          <a:xfrm>
            <a:off x="808149" y="914400"/>
            <a:ext cx="548640" cy="0"/>
          </a:xfrm>
          <a:prstGeom prst="line">
            <a:avLst/>
          </a:prstGeom>
          <a:ln w="76200">
            <a:solidFill>
              <a:srgbClr val="FFD100"/>
            </a:solidFill>
          </a:ln>
        </p:spPr>
        <p:style>
          <a:lnRef idx="1">
            <a:schemeClr val="accent1"/>
          </a:lnRef>
          <a:fillRef idx="0">
            <a:schemeClr val="accent1"/>
          </a:fillRef>
          <a:effectRef idx="0">
            <a:schemeClr val="accent1"/>
          </a:effectRef>
          <a:fontRef idx="minor">
            <a:schemeClr val="tx1"/>
          </a:fontRef>
        </p:style>
      </p:cxnSp>
      <p:pic>
        <p:nvPicPr>
          <p:cNvPr id="7" name="Picture 6" descr="Text&#10;&#10;Description automatically generated">
            <a:extLst>
              <a:ext uri="{FF2B5EF4-FFF2-40B4-BE49-F238E27FC236}">
                <a16:creationId xmlns:a16="http://schemas.microsoft.com/office/drawing/2014/main" id="{EF84D14B-119D-4B40-9180-AD99BDBA92A6}"/>
              </a:ext>
            </a:extLst>
          </p:cNvPr>
          <p:cNvPicPr/>
          <p:nvPr/>
        </p:nvPicPr>
        <p:blipFill>
          <a:blip r:embed="rId5" cstate="email">
            <a:extLst>
              <a:ext uri="{28A0092B-C50C-407E-A947-70E740481C1C}">
                <a14:useLocalDpi xmlns:a14="http://schemas.microsoft.com/office/drawing/2010/main"/>
              </a:ext>
            </a:extLst>
          </a:blip>
          <a:stretch>
            <a:fillRect/>
          </a:stretch>
        </p:blipFill>
        <p:spPr>
          <a:xfrm>
            <a:off x="5410201" y="1126100"/>
            <a:ext cx="6772995" cy="1272108"/>
          </a:xfrm>
          <a:prstGeom prst="rect">
            <a:avLst/>
          </a:prstGeom>
          <a:effectLst>
            <a:outerShdw blurRad="101600" dist="101600" dir="2700000" algn="ctr" rotWithShape="0">
              <a:srgbClr val="000000">
                <a:alpha val="20000"/>
              </a:srgbClr>
            </a:outerShdw>
          </a:effectLst>
        </p:spPr>
      </p:pic>
      <p:pic>
        <p:nvPicPr>
          <p:cNvPr id="17" name="Picture 16">
            <a:extLst>
              <a:ext uri="{FF2B5EF4-FFF2-40B4-BE49-F238E27FC236}">
                <a16:creationId xmlns:a16="http://schemas.microsoft.com/office/drawing/2014/main" id="{7F3D80AA-6ADF-BE47-ADDD-BBDA448C23A3}"/>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7196575" y="1998510"/>
            <a:ext cx="2331720" cy="3017520"/>
          </a:xfrm>
          <a:prstGeom prst="rect">
            <a:avLst/>
          </a:prstGeom>
          <a:effectLst>
            <a:outerShdw blurRad="101600" dist="101600" dir="2700000" algn="ctr" rotWithShape="0">
              <a:srgbClr val="000000">
                <a:alpha val="20000"/>
              </a:srgbClr>
            </a:outerShdw>
          </a:effectLst>
        </p:spPr>
      </p:pic>
    </p:spTree>
    <p:extLst>
      <p:ext uri="{BB962C8B-B14F-4D97-AF65-F5344CB8AC3E}">
        <p14:creationId xmlns:p14="http://schemas.microsoft.com/office/powerpoint/2010/main" val="23489114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7D40523-D993-0145-A8CA-28E2E7DC6F01}"/>
              </a:ext>
            </a:extLst>
          </p:cNvPr>
          <p:cNvSpPr/>
          <p:nvPr/>
        </p:nvSpPr>
        <p:spPr>
          <a:xfrm>
            <a:off x="0" y="1199322"/>
            <a:ext cx="12192000" cy="44593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495300" y="2171700"/>
            <a:ext cx="11201400" cy="2514600"/>
          </a:xfrm>
        </p:spPr>
        <p:txBody>
          <a:bodyPr anchor="ctr">
            <a:noAutofit/>
          </a:bodyPr>
          <a:lstStyle/>
          <a:p>
            <a:r>
              <a:rPr lang="en-US" sz="4800" dirty="0">
                <a:effectLst>
                  <a:outerShdw blurRad="101600" dist="101600" dir="2700000" algn="tl" rotWithShape="0">
                    <a:prstClr val="black">
                      <a:alpha val="20000"/>
                    </a:prstClr>
                  </a:outerShdw>
                </a:effectLst>
              </a:rPr>
              <a:t>HOW CAN WE DO </a:t>
            </a:r>
            <a:r>
              <a:rPr lang="en-US" sz="4800" dirty="0">
                <a:solidFill>
                  <a:schemeClr val="accent3"/>
                </a:solidFill>
                <a:effectLst>
                  <a:outerShdw blurRad="101600" dist="101600" dir="2700000" algn="tl" rotWithShape="0">
                    <a:prstClr val="black">
                      <a:alpha val="20000"/>
                    </a:prstClr>
                  </a:outerShdw>
                </a:effectLst>
              </a:rPr>
              <a:t>A BETTER JOB OF TALKING TO CLIENTS </a:t>
            </a:r>
            <a:r>
              <a:rPr lang="en-US" sz="4800" dirty="0">
                <a:effectLst>
                  <a:outerShdw blurRad="101600" dist="101600" dir="2700000" algn="tl" rotWithShape="0">
                    <a:prstClr val="black">
                      <a:alpha val="20000"/>
                    </a:prstClr>
                  </a:outerShdw>
                </a:effectLst>
              </a:rPr>
              <a:t>ABOUT GOOD SOLUTIONS </a:t>
            </a:r>
            <a:br>
              <a:rPr lang="en-US" sz="4800" dirty="0">
                <a:effectLst>
                  <a:outerShdw blurRad="101600" dist="101600" dir="2700000" algn="tl" rotWithShape="0">
                    <a:prstClr val="black">
                      <a:alpha val="20000"/>
                    </a:prstClr>
                  </a:outerShdw>
                </a:effectLst>
              </a:rPr>
            </a:br>
            <a:r>
              <a:rPr lang="en-US" sz="4800" dirty="0">
                <a:effectLst>
                  <a:outerShdw blurRad="101600" dist="101600" dir="2700000" algn="tl" rotWithShape="0">
                    <a:prstClr val="black">
                      <a:alpha val="20000"/>
                    </a:prstClr>
                  </a:outerShdw>
                </a:effectLst>
              </a:rPr>
              <a:t>THAT MANY SAY ARE </a:t>
            </a:r>
            <a:r>
              <a:rPr lang="en-US" sz="4800" dirty="0">
                <a:solidFill>
                  <a:schemeClr val="accent3"/>
                </a:solidFill>
                <a:effectLst>
                  <a:outerShdw blurRad="101600" dist="101600" dir="2700000" algn="tl" rotWithShape="0">
                    <a:prstClr val="black">
                      <a:alpha val="20000"/>
                    </a:prstClr>
                  </a:outerShdw>
                </a:effectLst>
              </a:rPr>
              <a:t>COMPLEX AND DIFFICULT TO EXPLAIN? </a:t>
            </a:r>
          </a:p>
        </p:txBody>
      </p:sp>
      <p:pic>
        <p:nvPicPr>
          <p:cNvPr id="12" name="Picture 11">
            <a:extLst>
              <a:ext uri="{FF2B5EF4-FFF2-40B4-BE49-F238E27FC236}">
                <a16:creationId xmlns:a16="http://schemas.microsoft.com/office/drawing/2014/main" id="{99EA6AC6-6093-1B48-A5B9-20B2D4067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pic>
        <p:nvPicPr>
          <p:cNvPr id="13" name="Graphic 12" descr="Open quotation mark with solid fill">
            <a:extLst>
              <a:ext uri="{FF2B5EF4-FFF2-40B4-BE49-F238E27FC236}">
                <a16:creationId xmlns:a16="http://schemas.microsoft.com/office/drawing/2014/main" id="{307D925E-CD1A-0041-BAC1-60D92B3B000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58148" y="694463"/>
            <a:ext cx="875705" cy="875705"/>
          </a:xfrm>
          <a:prstGeom prst="rect">
            <a:avLst/>
          </a:prstGeom>
        </p:spPr>
      </p:pic>
      <p:pic>
        <p:nvPicPr>
          <p:cNvPr id="14" name="Graphic 13" descr="Open quotation mark with solid fill">
            <a:extLst>
              <a:ext uri="{FF2B5EF4-FFF2-40B4-BE49-F238E27FC236}">
                <a16:creationId xmlns:a16="http://schemas.microsoft.com/office/drawing/2014/main" id="{C2CCAC24-CB73-CF43-8F94-CE0551DB3878}"/>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10800000">
            <a:off x="5658148" y="5291473"/>
            <a:ext cx="875705" cy="875705"/>
          </a:xfrm>
          <a:prstGeom prst="rect">
            <a:avLst/>
          </a:prstGeom>
        </p:spPr>
      </p:pic>
    </p:spTree>
    <p:extLst>
      <p:ext uri="{BB962C8B-B14F-4D97-AF65-F5344CB8AC3E}">
        <p14:creationId xmlns:p14="http://schemas.microsoft.com/office/powerpoint/2010/main" val="20856061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indoor, looking, people&#10;&#10;Description automatically generated">
            <a:extLst>
              <a:ext uri="{FF2B5EF4-FFF2-40B4-BE49-F238E27FC236}">
                <a16:creationId xmlns:a16="http://schemas.microsoft.com/office/drawing/2014/main" id="{4C683938-22AF-DB48-805C-A1FE51771FAE}"/>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9" name="Rectangle 8"/>
          <p:cNvSpPr/>
          <p:nvPr/>
        </p:nvSpPr>
        <p:spPr>
          <a:xfrm>
            <a:off x="0" y="0"/>
            <a:ext cx="6126480" cy="6858000"/>
          </a:xfrm>
          <a:prstGeom prst="rect">
            <a:avLst/>
          </a:prstGeom>
          <a:solidFill>
            <a:srgbClr val="FFD1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0"/>
            <a:ext cx="347472" cy="68580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3"/>
          <p:cNvSpPr>
            <a:spLocks noGrp="1"/>
          </p:cNvSpPr>
          <p:nvPr>
            <p:ph type="sldNum" sz="quarter" idx="12"/>
          </p:nvPr>
        </p:nvSpPr>
        <p:spPr/>
        <p:txBody>
          <a:bodyPr/>
          <a:lstStyle/>
          <a:p>
            <a:fld id="{3D8138E6-F899-42D1-B540-BF0F4C16EA81}" type="slidenum">
              <a:rPr lang="en-US" smtClean="0"/>
              <a:pPr/>
              <a:t>34</a:t>
            </a:fld>
            <a:endParaRPr lang="en-US" dirty="0"/>
          </a:p>
        </p:txBody>
      </p:sp>
      <p:sp>
        <p:nvSpPr>
          <p:cNvPr id="10" name="Parallelogram 2">
            <a:extLst>
              <a:ext uri="{FF2B5EF4-FFF2-40B4-BE49-F238E27FC236}">
                <a16:creationId xmlns:a16="http://schemas.microsoft.com/office/drawing/2014/main" id="{98226841-739E-0446-93B5-DFD7582215BF}"/>
              </a:ext>
            </a:extLst>
          </p:cNvPr>
          <p:cNvSpPr/>
          <p:nvPr/>
        </p:nvSpPr>
        <p:spPr>
          <a:xfrm>
            <a:off x="0" y="870994"/>
            <a:ext cx="3146323"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235B6C00-530E-7041-BBE1-9691965C449F}"/>
              </a:ext>
            </a:extLst>
          </p:cNvPr>
          <p:cNvSpPr>
            <a:spLocks noGrp="1"/>
          </p:cNvSpPr>
          <p:nvPr>
            <p:ph type="title"/>
          </p:nvPr>
        </p:nvSpPr>
        <p:spPr>
          <a:xfrm>
            <a:off x="685799" y="877824"/>
            <a:ext cx="5154561" cy="5029200"/>
          </a:xfrm>
        </p:spPr>
        <p:txBody>
          <a:bodyPr anchor="t" anchorCtr="0">
            <a:noAutofit/>
          </a:bodyPr>
          <a:lstStyle/>
          <a:p>
            <a:r>
              <a:rPr lang="en-US" sz="4800" b="1" dirty="0">
                <a:solidFill>
                  <a:schemeClr val="bg1"/>
                </a:solidFill>
              </a:rPr>
              <a:t>KEY #2</a:t>
            </a:r>
            <a:br>
              <a:rPr lang="en-US" dirty="0">
                <a:solidFill>
                  <a:schemeClr val="bg1"/>
                </a:solidFill>
              </a:rPr>
            </a:br>
            <a:br>
              <a:rPr lang="en-US" sz="3600" dirty="0">
                <a:solidFill>
                  <a:schemeClr val="bg1"/>
                </a:solidFill>
                <a:latin typeface="+mn-lt"/>
              </a:rPr>
            </a:br>
            <a:r>
              <a:rPr lang="en-US" sz="4000" b="0" dirty="0">
                <a:solidFill>
                  <a:schemeClr val="tx1"/>
                </a:solidFill>
                <a:latin typeface="Barlow Condensed" pitchFamily="2" charset="77"/>
              </a:rPr>
              <a:t>Use simplified language to </a:t>
            </a:r>
            <a:r>
              <a:rPr lang="en-US" sz="4000" dirty="0">
                <a:solidFill>
                  <a:schemeClr val="tx1"/>
                </a:solidFill>
                <a:latin typeface="Barlow Condensed SemiBold" pitchFamily="2" charset="77"/>
              </a:rPr>
              <a:t>build a foundation of trust </a:t>
            </a:r>
            <a:r>
              <a:rPr lang="en-US" sz="4000" b="0" dirty="0">
                <a:solidFill>
                  <a:schemeClr val="tx1"/>
                </a:solidFill>
                <a:latin typeface="Barlow Condensed" pitchFamily="2" charset="77"/>
              </a:rPr>
              <a:t>as you educate clients about retirement solutions including protected income. </a:t>
            </a:r>
            <a:endParaRPr lang="en-US" sz="3600" b="0" dirty="0">
              <a:solidFill>
                <a:schemeClr val="tx1"/>
              </a:solidFill>
              <a:latin typeface="Barlow Condensed" pitchFamily="2" charset="77"/>
            </a:endParaRPr>
          </a:p>
        </p:txBody>
      </p:sp>
    </p:spTree>
    <p:extLst>
      <p:ext uri="{BB962C8B-B14F-4D97-AF65-F5344CB8AC3E}">
        <p14:creationId xmlns:p14="http://schemas.microsoft.com/office/powerpoint/2010/main" val="21541109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82A09D5-7416-ED43-ACCD-3668C450BA9E}"/>
              </a:ext>
            </a:extLst>
          </p:cNvPr>
          <p:cNvSpPr/>
          <p:nvPr/>
        </p:nvSpPr>
        <p:spPr>
          <a:xfrm>
            <a:off x="405819" y="45085"/>
            <a:ext cx="11844531"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9488" y="1720840"/>
            <a:ext cx="4663440" cy="2529923"/>
          </a:xfrm>
        </p:spPr>
        <p:txBody>
          <a:bodyPr wrap="square" anchor="t" anchorCtr="0">
            <a:spAutoFit/>
          </a:bodyPr>
          <a:lstStyle/>
          <a:p>
            <a:r>
              <a:rPr lang="en-US" dirty="0">
                <a:solidFill>
                  <a:schemeClr val="accent3"/>
                </a:solidFill>
                <a:effectLst>
                  <a:outerShdw blurRad="101600" dist="101600" dir="2700000" algn="tl" rotWithShape="0">
                    <a:prstClr val="black">
                      <a:alpha val="20000"/>
                    </a:prstClr>
                  </a:outerShdw>
                </a:effectLst>
              </a:rPr>
              <a:t>CONFUSION = MISTRUST: </a:t>
            </a:r>
            <a:r>
              <a:rPr lang="en-US" dirty="0">
                <a:effectLst>
                  <a:outerShdw blurRad="101600" dist="101600" dir="2700000" algn="tl" rotWithShape="0">
                    <a:prstClr val="black">
                      <a:alpha val="20000"/>
                    </a:prstClr>
                  </a:outerShdw>
                </a:effectLst>
              </a:rPr>
              <a:t>CLIENTS OFTEN DON’T UNDERSTAND US* </a:t>
            </a:r>
          </a:p>
        </p:txBody>
      </p:sp>
      <p:sp>
        <p:nvSpPr>
          <p:cNvPr id="23" name="Slide Number Placeholder 22"/>
          <p:cNvSpPr>
            <a:spLocks noGrp="1"/>
          </p:cNvSpPr>
          <p:nvPr>
            <p:ph type="sldNum" sz="quarter" idx="12"/>
          </p:nvPr>
        </p:nvSpPr>
        <p:spPr/>
        <p:txBody>
          <a:bodyPr/>
          <a:lstStyle/>
          <a:p>
            <a:fld id="{3D8138E6-F899-42D1-B540-BF0F4C16EA81}" type="slidenum">
              <a:rPr lang="en-US" smtClean="0"/>
              <a:pPr/>
              <a:t>35</a:t>
            </a:fld>
            <a:endParaRPr lang="en-US" dirty="0"/>
          </a:p>
        </p:txBody>
      </p:sp>
      <p:sp>
        <p:nvSpPr>
          <p:cNvPr id="25" name="Title 1">
            <a:extLst>
              <a:ext uri="{FF2B5EF4-FFF2-40B4-BE49-F238E27FC236}">
                <a16:creationId xmlns:a16="http://schemas.microsoft.com/office/drawing/2014/main" id="{AC94B64C-086F-6D4E-9553-2F60A2492C2A}"/>
              </a:ext>
            </a:extLst>
          </p:cNvPr>
          <p:cNvSpPr txBox="1">
            <a:spLocks/>
          </p:cNvSpPr>
          <p:nvPr/>
        </p:nvSpPr>
        <p:spPr>
          <a:xfrm>
            <a:off x="689489" y="906054"/>
            <a:ext cx="3624209" cy="422442"/>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bg1"/>
                </a:solidFill>
                <a:effectLst>
                  <a:outerShdw blurRad="101600" dist="101600" dir="2700000" algn="tl" rotWithShape="0">
                    <a:prstClr val="black">
                      <a:alpha val="20000"/>
                    </a:prstClr>
                  </a:outerShdw>
                </a:effectLst>
                <a:latin typeface="Barlow Condensed SemiBold" pitchFamily="2" charset="77"/>
              </a:rPr>
              <a:t>ALLIANCE RESEARCH</a:t>
            </a:r>
          </a:p>
        </p:txBody>
      </p:sp>
      <p:pic>
        <p:nvPicPr>
          <p:cNvPr id="13" name="Picture 12">
            <a:extLst>
              <a:ext uri="{FF2B5EF4-FFF2-40B4-BE49-F238E27FC236}">
                <a16:creationId xmlns:a16="http://schemas.microsoft.com/office/drawing/2014/main" id="{6C436264-8F06-7043-8CA9-F2571809AF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16" name="Straight Connector 15">
            <a:extLst>
              <a:ext uri="{FF2B5EF4-FFF2-40B4-BE49-F238E27FC236}">
                <a16:creationId xmlns:a16="http://schemas.microsoft.com/office/drawing/2014/main" id="{626A92CC-0763-8A40-9EE1-C7357C071448}"/>
              </a:ext>
            </a:extLst>
          </p:cNvPr>
          <p:cNvCxnSpPr>
            <a:cxnSpLocks/>
          </p:cNvCxnSpPr>
          <p:nvPr/>
        </p:nvCxnSpPr>
        <p:spPr>
          <a:xfrm>
            <a:off x="808149" y="914400"/>
            <a:ext cx="228600" cy="0"/>
          </a:xfrm>
          <a:prstGeom prst="line">
            <a:avLst/>
          </a:prstGeom>
          <a:ln w="47625">
            <a:solidFill>
              <a:srgbClr val="FFD100"/>
            </a:solidFill>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C88D9F6B-D2A7-3848-A869-77FC74255A0B}"/>
              </a:ext>
            </a:extLst>
          </p:cNvPr>
          <p:cNvSpPr>
            <a:spLocks noGrp="1"/>
          </p:cNvSpPr>
          <p:nvPr>
            <p:ph idx="1"/>
          </p:nvPr>
        </p:nvSpPr>
        <p:spPr>
          <a:xfrm>
            <a:off x="6099048" y="2651760"/>
            <a:ext cx="5522976" cy="3451201"/>
          </a:xfrm>
        </p:spPr>
        <p:txBody>
          <a:bodyPr wrap="square">
            <a:spAutoFit/>
          </a:bodyPr>
          <a:lstStyle/>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don’t want to put my money in something that I don’t understand.”  </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“It’s often unclear and feels complicated.” </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“It’s all this financial language, a bunch of jargon.” </a:t>
            </a:r>
          </a:p>
        </p:txBody>
      </p:sp>
      <p:cxnSp>
        <p:nvCxnSpPr>
          <p:cNvPr id="12" name="Straight Connector 11">
            <a:extLst>
              <a:ext uri="{FF2B5EF4-FFF2-40B4-BE49-F238E27FC236}">
                <a16:creationId xmlns:a16="http://schemas.microsoft.com/office/drawing/2014/main" id="{D364D610-1CE7-9F45-8326-D58972C16876}"/>
              </a:ext>
            </a:extLst>
          </p:cNvPr>
          <p:cNvCxnSpPr>
            <a:cxnSpLocks/>
          </p:cNvCxnSpPr>
          <p:nvPr/>
        </p:nvCxnSpPr>
        <p:spPr>
          <a:xfrm>
            <a:off x="5774552" y="1719072"/>
            <a:ext cx="0" cy="5138928"/>
          </a:xfrm>
          <a:prstGeom prst="line">
            <a:avLst/>
          </a:prstGeom>
          <a:ln w="15875"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637C75C-D06D-7342-83C8-084D6A83A8E1}"/>
              </a:ext>
            </a:extLst>
          </p:cNvPr>
          <p:cNvCxnSpPr>
            <a:cxnSpLocks/>
          </p:cNvCxnSpPr>
          <p:nvPr/>
        </p:nvCxnSpPr>
        <p:spPr>
          <a:xfrm>
            <a:off x="5774552" y="2786270"/>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sp>
        <p:nvSpPr>
          <p:cNvPr id="19" name="Title 1">
            <a:extLst>
              <a:ext uri="{FF2B5EF4-FFF2-40B4-BE49-F238E27FC236}">
                <a16:creationId xmlns:a16="http://schemas.microsoft.com/office/drawing/2014/main" id="{A9566651-6384-0C4B-931D-C9F1D31AFDCB}"/>
              </a:ext>
            </a:extLst>
          </p:cNvPr>
          <p:cNvSpPr txBox="1">
            <a:spLocks/>
          </p:cNvSpPr>
          <p:nvPr/>
        </p:nvSpPr>
        <p:spPr>
          <a:xfrm>
            <a:off x="689488" y="5704991"/>
            <a:ext cx="4663426" cy="238609"/>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200" dirty="0">
                <a:solidFill>
                  <a:schemeClr val="bg1"/>
                </a:solidFill>
                <a:effectLst>
                  <a:outerShdw blurRad="101600" dist="101600" dir="2700000" algn="tl" rotWithShape="0">
                    <a:prstClr val="black">
                      <a:alpha val="20000"/>
                    </a:prstClr>
                  </a:outerShdw>
                </a:effectLst>
                <a:latin typeface="Barlow Condensed" pitchFamily="2" charset="77"/>
              </a:rPr>
              <a:t>*Language Simplification Study, Alliance for Lifetime Income, 2019-2021 </a:t>
            </a:r>
          </a:p>
        </p:txBody>
      </p:sp>
    </p:spTree>
    <p:extLst>
      <p:ext uri="{BB962C8B-B14F-4D97-AF65-F5344CB8AC3E}">
        <p14:creationId xmlns:p14="http://schemas.microsoft.com/office/powerpoint/2010/main" val="39581577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21825" y="0"/>
            <a:ext cx="5804656" cy="685799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10"/>
          <p:cNvSpPr>
            <a:spLocks noGrp="1"/>
          </p:cNvSpPr>
          <p:nvPr>
            <p:ph type="sldNum" sz="quarter" idx="12"/>
          </p:nvPr>
        </p:nvSpPr>
        <p:spPr/>
        <p:txBody>
          <a:bodyPr/>
          <a:lstStyle/>
          <a:p>
            <a:fld id="{3D8138E6-F899-42D1-B540-BF0F4C16EA81}" type="slidenum">
              <a:rPr lang="en-US" smtClean="0"/>
              <a:pPr/>
              <a:t>36</a:t>
            </a:fld>
            <a:endParaRPr lang="en-US" dirty="0"/>
          </a:p>
        </p:txBody>
      </p:sp>
      <p:sp>
        <p:nvSpPr>
          <p:cNvPr id="10" name="Parallelogram 2">
            <a:extLst>
              <a:ext uri="{FF2B5EF4-FFF2-40B4-BE49-F238E27FC236}">
                <a16:creationId xmlns:a16="http://schemas.microsoft.com/office/drawing/2014/main" id="{3B354272-4951-9840-9246-14784C5CE7D8}"/>
              </a:ext>
            </a:extLst>
          </p:cNvPr>
          <p:cNvSpPr/>
          <p:nvPr/>
        </p:nvSpPr>
        <p:spPr>
          <a:xfrm>
            <a:off x="0" y="868680"/>
            <a:ext cx="3145536"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0B070A5C-1DBB-AC44-96FB-346E2747E99F}"/>
              </a:ext>
            </a:extLst>
          </p:cNvPr>
          <p:cNvSpPr>
            <a:spLocks noGrp="1"/>
          </p:cNvSpPr>
          <p:nvPr>
            <p:ph type="title"/>
          </p:nvPr>
        </p:nvSpPr>
        <p:spPr>
          <a:xfrm>
            <a:off x="676656" y="877824"/>
            <a:ext cx="3961605" cy="881367"/>
          </a:xfrm>
        </p:spPr>
        <p:txBody>
          <a:bodyPr anchor="t" anchorCtr="0">
            <a:normAutofit/>
          </a:bodyPr>
          <a:lstStyle/>
          <a:p>
            <a:r>
              <a:rPr lang="en-US" sz="4800" b="1" dirty="0">
                <a:solidFill>
                  <a:schemeClr val="tx1"/>
                </a:solidFill>
              </a:rPr>
              <a:t>INSIGHT</a:t>
            </a:r>
            <a:endParaRPr lang="en-US" sz="3600" b="0" dirty="0">
              <a:latin typeface="Barlow Condensed Medium" pitchFamily="2" charset="77"/>
            </a:endParaRPr>
          </a:p>
        </p:txBody>
      </p:sp>
      <p:sp>
        <p:nvSpPr>
          <p:cNvPr id="24" name="Title 1">
            <a:extLst>
              <a:ext uri="{FF2B5EF4-FFF2-40B4-BE49-F238E27FC236}">
                <a16:creationId xmlns:a16="http://schemas.microsoft.com/office/drawing/2014/main" id="{74BAC417-C23C-6B4B-A8A5-1FE84D6A8674}"/>
              </a:ext>
            </a:extLst>
          </p:cNvPr>
          <p:cNvSpPr txBox="1">
            <a:spLocks/>
          </p:cNvSpPr>
          <p:nvPr/>
        </p:nvSpPr>
        <p:spPr>
          <a:xfrm>
            <a:off x="685800" y="2021107"/>
            <a:ext cx="4999074" cy="2779222"/>
          </a:xfrm>
          <a:prstGeom prst="rect">
            <a:avLst/>
          </a:prstGeom>
        </p:spPr>
        <p:txBody>
          <a:bodyPr vert="horz" wrap="square" lIns="91440" tIns="45720" rIns="91440" bIns="45720" rtlCol="0" anchor="t"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6600" b="0" dirty="0">
                <a:solidFill>
                  <a:schemeClr val="accent3"/>
                </a:solidFill>
                <a:effectLst>
                  <a:outerShdw blurRad="101600" dist="101600" dir="2700000" algn="tl" rotWithShape="0">
                    <a:prstClr val="black">
                      <a:alpha val="20000"/>
                    </a:prstClr>
                  </a:outerShdw>
                </a:effectLst>
                <a:latin typeface="Barlow Condensed Medium" pitchFamily="2" charset="77"/>
              </a:rPr>
              <a:t>64% </a:t>
            </a:r>
            <a:r>
              <a:rPr lang="en-US" sz="3200" b="0" dirty="0">
                <a:effectLst>
                  <a:outerShdw blurRad="101600" dist="101600" dir="2700000" algn="tl" rotWithShape="0">
                    <a:prstClr val="black">
                      <a:alpha val="20000"/>
                    </a:prstClr>
                  </a:outerShdw>
                </a:effectLst>
                <a:latin typeface="Barlow Condensed" pitchFamily="2" charset="77"/>
              </a:rPr>
              <a:t>said annuities are the most difficult financial product to understand </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rPr>
              <a:t>because of how they are described</a:t>
            </a:r>
            <a:r>
              <a:rPr lang="en-US" sz="3200" b="0" dirty="0">
                <a:effectLst>
                  <a:outerShdw blurRad="101600" dist="101600" dir="2700000" algn="tl" rotWithShape="0">
                    <a:prstClr val="black">
                      <a:alpha val="20000"/>
                    </a:prstClr>
                  </a:outerShdw>
                </a:effectLst>
                <a:latin typeface="Barlow Condensed" pitchFamily="2" charset="77"/>
              </a:rPr>
              <a:t>, NOT what they do or how they work. </a:t>
            </a:r>
            <a:endParaRPr lang="en-US" sz="3200" b="0" dirty="0">
              <a:latin typeface="Barlow Condensed Medium" pitchFamily="2" charset="77"/>
            </a:endParaRPr>
          </a:p>
        </p:txBody>
      </p:sp>
      <p:pic>
        <p:nvPicPr>
          <p:cNvPr id="89" name="Picture 88">
            <a:extLst>
              <a:ext uri="{FF2B5EF4-FFF2-40B4-BE49-F238E27FC236}">
                <a16:creationId xmlns:a16="http://schemas.microsoft.com/office/drawing/2014/main" id="{3D33D517-EC92-2043-B185-0756F866308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pic>
        <p:nvPicPr>
          <p:cNvPr id="49" name="Picture 48">
            <a:extLst>
              <a:ext uri="{FF2B5EF4-FFF2-40B4-BE49-F238E27FC236}">
                <a16:creationId xmlns:a16="http://schemas.microsoft.com/office/drawing/2014/main" id="{C536FDBD-AE22-C346-9D69-78645A4FC044}"/>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6126480" y="0"/>
            <a:ext cx="6065520" cy="6858000"/>
          </a:xfrm>
          <a:prstGeom prst="rect">
            <a:avLst/>
          </a:prstGeom>
        </p:spPr>
      </p:pic>
    </p:spTree>
    <p:extLst>
      <p:ext uri="{BB962C8B-B14F-4D97-AF65-F5344CB8AC3E}">
        <p14:creationId xmlns:p14="http://schemas.microsoft.com/office/powerpoint/2010/main" val="27756368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02E3BF3-7090-3644-909D-A90B328CCF36}"/>
              </a:ext>
            </a:extLst>
          </p:cNvPr>
          <p:cNvSpPr/>
          <p:nvPr/>
        </p:nvSpPr>
        <p:spPr>
          <a:xfrm>
            <a:off x="0" y="0"/>
            <a:ext cx="6126480" cy="6858000"/>
          </a:xfrm>
          <a:prstGeom prst="rect">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B0A4ABD3-59C7-8E42-9648-CE3B62BD66A6}"/>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6126480" y="0"/>
            <a:ext cx="6065520" cy="6858000"/>
          </a:xfrm>
          <a:prstGeom prst="rect">
            <a:avLst/>
          </a:prstGeom>
        </p:spPr>
      </p:pic>
      <p:sp>
        <p:nvSpPr>
          <p:cNvPr id="8" name="Rectangle 7"/>
          <p:cNvSpPr/>
          <p:nvPr/>
        </p:nvSpPr>
        <p:spPr>
          <a:xfrm>
            <a:off x="11615928" y="0"/>
            <a:ext cx="576072" cy="576072"/>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3"/>
          <p:cNvSpPr>
            <a:spLocks noGrp="1"/>
          </p:cNvSpPr>
          <p:nvPr>
            <p:ph type="sldNum" sz="quarter" idx="12"/>
          </p:nvPr>
        </p:nvSpPr>
        <p:spPr/>
        <p:txBody>
          <a:bodyPr/>
          <a:lstStyle/>
          <a:p>
            <a:fld id="{3D8138E6-F899-42D1-B540-BF0F4C16EA81}" type="slidenum">
              <a:rPr lang="en-US" smtClean="0"/>
              <a:pPr/>
              <a:t>37</a:t>
            </a:fld>
            <a:endParaRPr lang="en-US" dirty="0"/>
          </a:p>
        </p:txBody>
      </p:sp>
      <p:sp>
        <p:nvSpPr>
          <p:cNvPr id="2" name="Title 1"/>
          <p:cNvSpPr>
            <a:spLocks noGrp="1"/>
          </p:cNvSpPr>
          <p:nvPr>
            <p:ph type="title"/>
          </p:nvPr>
        </p:nvSpPr>
        <p:spPr>
          <a:xfrm>
            <a:off x="685799" y="2989844"/>
            <a:ext cx="5055782" cy="1747284"/>
          </a:xfrm>
        </p:spPr>
        <p:txBody>
          <a:bodyPr anchor="t" anchorCtr="0">
            <a:noAutofit/>
          </a:bodyPr>
          <a:lstStyle/>
          <a:p>
            <a:r>
              <a:rPr lang="en-US" sz="4000" b="0" dirty="0">
                <a:latin typeface="Barlow Condensed" pitchFamily="2" charset="77"/>
              </a:rPr>
              <a:t>What are the most </a:t>
            </a:r>
            <a:r>
              <a:rPr lang="en-US" sz="4000" dirty="0">
                <a:solidFill>
                  <a:schemeClr val="accent3"/>
                </a:solidFill>
                <a:latin typeface="Barlow Condensed SemiBold" pitchFamily="2" charset="77"/>
              </a:rPr>
              <a:t>challenging phrases in understanding annuities? </a:t>
            </a:r>
          </a:p>
        </p:txBody>
      </p:sp>
      <p:sp>
        <p:nvSpPr>
          <p:cNvPr id="12" name="Google Shape;260;p22">
            <a:extLst>
              <a:ext uri="{FF2B5EF4-FFF2-40B4-BE49-F238E27FC236}">
                <a16:creationId xmlns:a16="http://schemas.microsoft.com/office/drawing/2014/main" id="{ABF57021-56BC-874D-9E71-9BE7C63D667B}"/>
              </a:ext>
            </a:extLst>
          </p:cNvPr>
          <p:cNvSpPr txBox="1">
            <a:spLocks/>
          </p:cNvSpPr>
          <p:nvPr/>
        </p:nvSpPr>
        <p:spPr>
          <a:xfrm>
            <a:off x="685799" y="914400"/>
            <a:ext cx="5657249" cy="6273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800" b="1" dirty="0">
                <a:solidFill>
                  <a:schemeClr val="bg1"/>
                </a:solidFill>
                <a:latin typeface="Barlow Semi Condensed" pitchFamily="2" charset="77"/>
              </a:rPr>
              <a:t>NEW LANGUAGE </a:t>
            </a:r>
          </a:p>
        </p:txBody>
      </p:sp>
      <p:pic>
        <p:nvPicPr>
          <p:cNvPr id="11" name="Picture 10">
            <a:extLst>
              <a:ext uri="{FF2B5EF4-FFF2-40B4-BE49-F238E27FC236}">
                <a16:creationId xmlns:a16="http://schemas.microsoft.com/office/drawing/2014/main" id="{D8CF884D-7FB2-5D45-81BA-3801E2A7F8F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17" name="Straight Connector 16">
            <a:extLst>
              <a:ext uri="{FF2B5EF4-FFF2-40B4-BE49-F238E27FC236}">
                <a16:creationId xmlns:a16="http://schemas.microsoft.com/office/drawing/2014/main" id="{43ED8EF2-8BC2-8F4E-BB72-6FF8218DB723}"/>
              </a:ext>
            </a:extLst>
          </p:cNvPr>
          <p:cNvCxnSpPr>
            <a:cxnSpLocks/>
          </p:cNvCxnSpPr>
          <p:nvPr/>
        </p:nvCxnSpPr>
        <p:spPr>
          <a:xfrm>
            <a:off x="808149" y="914400"/>
            <a:ext cx="64008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46583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47472" y="0"/>
            <a:ext cx="1184452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365760"/>
            <a:ext cx="12188952" cy="1325563"/>
          </a:xfrm>
        </p:spPr>
        <p:txBody>
          <a:bodyPr anchor="ctr" anchorCtr="0">
            <a:noAutofit/>
          </a:bodyPr>
          <a:lstStyle/>
          <a:p>
            <a:pPr algn="ctr"/>
            <a:r>
              <a:rPr lang="en-US" sz="5400" dirty="0">
                <a:solidFill>
                  <a:schemeClr val="bg1"/>
                </a:solidFill>
                <a:effectLst>
                  <a:outerShdw blurRad="101600" dist="101600" dir="2700000" algn="tl" rotWithShape="0">
                    <a:prstClr val="black">
                      <a:alpha val="20000"/>
                    </a:prstClr>
                  </a:outerShdw>
                </a:effectLst>
              </a:rPr>
              <a:t>ANNUITIES </a:t>
            </a:r>
            <a:r>
              <a:rPr lang="en-US" sz="5400" b="1" dirty="0">
                <a:solidFill>
                  <a:srgbClr val="FFD100"/>
                </a:solidFill>
                <a:effectLst>
                  <a:outerShdw blurRad="101600" dist="101600" dir="2700000" algn="tl" rotWithShape="0">
                    <a:prstClr val="black">
                      <a:alpha val="20000"/>
                    </a:prstClr>
                  </a:outerShdw>
                </a:effectLst>
              </a:rPr>
              <a:t>LANGUAGE GLOSSARY</a:t>
            </a:r>
            <a:endParaRPr lang="en-US" sz="5400" dirty="0">
              <a:solidFill>
                <a:schemeClr val="bg1"/>
              </a:solidFill>
              <a:effectLst>
                <a:outerShdw blurRad="101600" dist="101600" dir="2700000" algn="tl" rotWithShape="0">
                  <a:prstClr val="black">
                    <a:alpha val="20000"/>
                  </a:prstClr>
                </a:outerShdw>
              </a:effectLst>
            </a:endParaRPr>
          </a:p>
        </p:txBody>
      </p:sp>
      <p:sp>
        <p:nvSpPr>
          <p:cNvPr id="11" name="Slide Number Placeholder 10"/>
          <p:cNvSpPr>
            <a:spLocks noGrp="1"/>
          </p:cNvSpPr>
          <p:nvPr>
            <p:ph type="sldNum" sz="quarter" idx="12"/>
          </p:nvPr>
        </p:nvSpPr>
        <p:spPr/>
        <p:txBody>
          <a:bodyPr/>
          <a:lstStyle/>
          <a:p>
            <a:fld id="{3D8138E6-F899-42D1-B540-BF0F4C16EA81}" type="slidenum">
              <a:rPr lang="en-US" smtClean="0"/>
              <a:pPr/>
              <a:t>38</a:t>
            </a:fld>
            <a:endParaRPr lang="en-US" dirty="0"/>
          </a:p>
        </p:txBody>
      </p:sp>
      <p:graphicFrame>
        <p:nvGraphicFramePr>
          <p:cNvPr id="12" name="Diagram 11">
            <a:extLst>
              <a:ext uri="{FF2B5EF4-FFF2-40B4-BE49-F238E27FC236}">
                <a16:creationId xmlns:a16="http://schemas.microsoft.com/office/drawing/2014/main" id="{4D9B999D-565D-2740-BFBB-F4060DD8119A}"/>
              </a:ext>
            </a:extLst>
          </p:cNvPr>
          <p:cNvGraphicFramePr/>
          <p:nvPr>
            <p:extLst>
              <p:ext uri="{D42A27DB-BD31-4B8C-83A1-F6EECF244321}">
                <p14:modId xmlns:p14="http://schemas.microsoft.com/office/powerpoint/2010/main" val="3611012732"/>
              </p:ext>
            </p:extLst>
          </p:nvPr>
        </p:nvGraphicFramePr>
        <p:xfrm>
          <a:off x="5338976" y="1808097"/>
          <a:ext cx="8017694" cy="4803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A48A5F1D-3210-974A-AB05-B6CC93FE8ACE}"/>
              </a:ext>
            </a:extLst>
          </p:cNvPr>
          <p:cNvSpPr txBox="1"/>
          <p:nvPr/>
        </p:nvSpPr>
        <p:spPr>
          <a:xfrm>
            <a:off x="6110356" y="4984057"/>
            <a:ext cx="6081644" cy="1107996"/>
          </a:xfrm>
          <a:prstGeom prst="rect">
            <a:avLst/>
          </a:prstGeom>
          <a:solidFill>
            <a:schemeClr val="accent5"/>
          </a:solidFill>
          <a:ln>
            <a:noFill/>
          </a:ln>
          <a:effectLst>
            <a:outerShdw blurRad="101600" dist="101600" dir="2700000" algn="ctr" rotWithShape="0">
              <a:srgbClr val="000000">
                <a:alpha val="20000"/>
              </a:srgbClr>
            </a:outerShdw>
          </a:effectLst>
        </p:spPr>
        <p:txBody>
          <a:bodyPr wrap="square" lIns="182880" tIns="182880" rIns="182880" bIns="182880" rtlCol="0">
            <a:spAutoFit/>
          </a:bodyPr>
          <a:lstStyle/>
          <a:p>
            <a:pPr algn="ctr"/>
            <a:r>
              <a:rPr lang="en-US" sz="2400" b="1" dirty="0">
                <a:solidFill>
                  <a:srgbClr val="FFD100"/>
                </a:solidFill>
                <a:latin typeface="Barlow Condensed SemiBold" pitchFamily="2" charset="77"/>
              </a:rPr>
              <a:t>WHY: </a:t>
            </a:r>
            <a:r>
              <a:rPr lang="en-US" sz="2400" b="1" dirty="0">
                <a:solidFill>
                  <a:schemeClr val="bg1"/>
                </a:solidFill>
                <a:latin typeface="Barlow Condensed SemiBold" pitchFamily="2" charset="77"/>
              </a:rPr>
              <a:t>Market ups and downs </a:t>
            </a:r>
            <a:r>
              <a:rPr lang="en-US" sz="2400" dirty="0">
                <a:solidFill>
                  <a:schemeClr val="bg1"/>
                </a:solidFill>
                <a:latin typeface="Barlow Condensed" pitchFamily="2" charset="77"/>
              </a:rPr>
              <a:t>is a good alternative when you want to speak to potential upsides. </a:t>
            </a:r>
            <a:endParaRPr lang="en-US" sz="2400" b="1" dirty="0">
              <a:solidFill>
                <a:srgbClr val="FFD100"/>
              </a:solidFill>
              <a:latin typeface="Barlow Condensed SemiBold" pitchFamily="2" charset="77"/>
            </a:endParaRPr>
          </a:p>
        </p:txBody>
      </p:sp>
      <p:sp>
        <p:nvSpPr>
          <p:cNvPr id="10" name="Snip Single Corner Rectangle 9">
            <a:extLst>
              <a:ext uri="{FF2B5EF4-FFF2-40B4-BE49-F238E27FC236}">
                <a16:creationId xmlns:a16="http://schemas.microsoft.com/office/drawing/2014/main" id="{2DD5E28A-A695-414C-A662-4F476918A116}"/>
              </a:ext>
            </a:extLst>
          </p:cNvPr>
          <p:cNvSpPr/>
          <p:nvPr/>
        </p:nvSpPr>
        <p:spPr>
          <a:xfrm flipH="1">
            <a:off x="1651000" y="1689371"/>
            <a:ext cx="3294686" cy="3294686"/>
          </a:xfrm>
          <a:prstGeom prst="snip1Rect">
            <a:avLst/>
          </a:prstGeom>
          <a:solidFill>
            <a:schemeClr val="accent2">
              <a:alpha val="9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pic>
        <p:nvPicPr>
          <p:cNvPr id="14" name="Picture 13">
            <a:extLst>
              <a:ext uri="{FF2B5EF4-FFF2-40B4-BE49-F238E27FC236}">
                <a16:creationId xmlns:a16="http://schemas.microsoft.com/office/drawing/2014/main" id="{F9C69873-0F50-5243-9ADE-6E534A39849D}"/>
              </a:ext>
            </a:extLst>
          </p:cNvPr>
          <p:cNvPicPr/>
          <p:nvPr/>
        </p:nvPicPr>
        <p:blipFill>
          <a:blip r:embed="rId8" cstate="email">
            <a:extLst>
              <a:ext uri="{28A0092B-C50C-407E-A947-70E740481C1C}">
                <a14:useLocalDpi xmlns:a14="http://schemas.microsoft.com/office/drawing/2010/main"/>
              </a:ext>
            </a:extLst>
          </a:blip>
          <a:srcRect/>
          <a:stretch/>
        </p:blipFill>
        <p:spPr bwMode="auto">
          <a:xfrm>
            <a:off x="2138629" y="2231027"/>
            <a:ext cx="3292755" cy="4261213"/>
          </a:xfrm>
          <a:prstGeom prst="rect">
            <a:avLst/>
          </a:prstGeom>
          <a:noFill/>
          <a:ln>
            <a:noFill/>
          </a:ln>
          <a:effectLst>
            <a:outerShdw blurRad="101600" dist="101600" dir="2700000" algn="ctr" rotWithShape="0">
              <a:srgbClr val="000000">
                <a:alpha val="35000"/>
              </a:srgbClr>
            </a:outerShdw>
          </a:effectLst>
        </p:spPr>
      </p:pic>
    </p:spTree>
    <p:extLst>
      <p:ext uri="{BB962C8B-B14F-4D97-AF65-F5344CB8AC3E}">
        <p14:creationId xmlns:p14="http://schemas.microsoft.com/office/powerpoint/2010/main" val="17959798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47472" y="0"/>
            <a:ext cx="1184452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365760"/>
            <a:ext cx="12188952" cy="1325563"/>
          </a:xfrm>
        </p:spPr>
        <p:txBody>
          <a:bodyPr anchor="ctr" anchorCtr="0">
            <a:noAutofit/>
          </a:bodyPr>
          <a:lstStyle/>
          <a:p>
            <a:pPr algn="ctr"/>
            <a:r>
              <a:rPr lang="en-US" sz="5400" dirty="0">
                <a:solidFill>
                  <a:schemeClr val="bg1"/>
                </a:solidFill>
                <a:effectLst>
                  <a:outerShdw blurRad="101600" dist="101600" dir="2700000" algn="tl" rotWithShape="0">
                    <a:prstClr val="black">
                      <a:alpha val="20000"/>
                    </a:prstClr>
                  </a:outerShdw>
                </a:effectLst>
              </a:rPr>
              <a:t>ANNUITIES </a:t>
            </a:r>
            <a:r>
              <a:rPr lang="en-US" sz="5400" b="1" dirty="0">
                <a:solidFill>
                  <a:srgbClr val="FFD100"/>
                </a:solidFill>
                <a:effectLst>
                  <a:outerShdw blurRad="101600" dist="101600" dir="2700000" algn="tl" rotWithShape="0">
                    <a:prstClr val="black">
                      <a:alpha val="20000"/>
                    </a:prstClr>
                  </a:outerShdw>
                </a:effectLst>
              </a:rPr>
              <a:t>LANGUAGE GLOSSARY</a:t>
            </a:r>
            <a:endParaRPr lang="en-US" sz="5400" dirty="0">
              <a:solidFill>
                <a:schemeClr val="bg1"/>
              </a:solidFill>
              <a:effectLst>
                <a:outerShdw blurRad="101600" dist="101600" dir="2700000" algn="tl" rotWithShape="0">
                  <a:prstClr val="black">
                    <a:alpha val="20000"/>
                  </a:prstClr>
                </a:outerShdw>
              </a:effectLst>
            </a:endParaRPr>
          </a:p>
        </p:txBody>
      </p:sp>
      <p:sp>
        <p:nvSpPr>
          <p:cNvPr id="11" name="Slide Number Placeholder 10"/>
          <p:cNvSpPr>
            <a:spLocks noGrp="1"/>
          </p:cNvSpPr>
          <p:nvPr>
            <p:ph type="sldNum" sz="quarter" idx="12"/>
          </p:nvPr>
        </p:nvSpPr>
        <p:spPr/>
        <p:txBody>
          <a:bodyPr/>
          <a:lstStyle/>
          <a:p>
            <a:fld id="{3D8138E6-F899-42D1-B540-BF0F4C16EA81}" type="slidenum">
              <a:rPr lang="en-US" smtClean="0"/>
              <a:pPr/>
              <a:t>39</a:t>
            </a:fld>
            <a:endParaRPr lang="en-US" dirty="0"/>
          </a:p>
        </p:txBody>
      </p:sp>
      <p:graphicFrame>
        <p:nvGraphicFramePr>
          <p:cNvPr id="12" name="Diagram 11">
            <a:extLst>
              <a:ext uri="{FF2B5EF4-FFF2-40B4-BE49-F238E27FC236}">
                <a16:creationId xmlns:a16="http://schemas.microsoft.com/office/drawing/2014/main" id="{4D9B999D-565D-2740-BFBB-F4060DD8119A}"/>
              </a:ext>
            </a:extLst>
          </p:cNvPr>
          <p:cNvGraphicFramePr/>
          <p:nvPr>
            <p:extLst>
              <p:ext uri="{D42A27DB-BD31-4B8C-83A1-F6EECF244321}">
                <p14:modId xmlns:p14="http://schemas.microsoft.com/office/powerpoint/2010/main" val="832848848"/>
              </p:ext>
            </p:extLst>
          </p:nvPr>
        </p:nvGraphicFramePr>
        <p:xfrm>
          <a:off x="-771380" y="1810512"/>
          <a:ext cx="8017694" cy="4803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A48A5F1D-3210-974A-AB05-B6CC93FE8ACE}"/>
              </a:ext>
            </a:extLst>
          </p:cNvPr>
          <p:cNvSpPr txBox="1"/>
          <p:nvPr/>
        </p:nvSpPr>
        <p:spPr>
          <a:xfrm>
            <a:off x="0" y="4983480"/>
            <a:ext cx="6081644" cy="1107996"/>
          </a:xfrm>
          <a:prstGeom prst="rect">
            <a:avLst/>
          </a:prstGeom>
          <a:solidFill>
            <a:schemeClr val="accent5"/>
          </a:solidFill>
          <a:ln>
            <a:noFill/>
          </a:ln>
          <a:effectLst>
            <a:outerShdw blurRad="101600" dist="101600" dir="2700000" algn="ctr" rotWithShape="0">
              <a:srgbClr val="000000">
                <a:alpha val="20000"/>
              </a:srgbClr>
            </a:outerShdw>
          </a:effectLst>
        </p:spPr>
        <p:txBody>
          <a:bodyPr wrap="square" lIns="182880" tIns="182880" rIns="182880" bIns="182880" rtlCol="0">
            <a:spAutoFit/>
          </a:bodyPr>
          <a:lstStyle/>
          <a:p>
            <a:pPr algn="ctr"/>
            <a:r>
              <a:rPr lang="en-US" sz="2400" b="1" dirty="0">
                <a:solidFill>
                  <a:srgbClr val="FFD100"/>
                </a:solidFill>
                <a:latin typeface="Barlow Condensed SemiBold" pitchFamily="2" charset="77"/>
              </a:rPr>
              <a:t>WHY: </a:t>
            </a:r>
            <a:r>
              <a:rPr lang="en-US" sz="2400" dirty="0">
                <a:solidFill>
                  <a:schemeClr val="bg1"/>
                </a:solidFill>
                <a:latin typeface="Barlow Condensed" pitchFamily="2" charset="77"/>
              </a:rPr>
              <a:t>Optional benefit </a:t>
            </a:r>
            <a:r>
              <a:rPr lang="en-US" sz="2400" b="1" dirty="0">
                <a:solidFill>
                  <a:schemeClr val="bg1"/>
                </a:solidFill>
                <a:latin typeface="Barlow Condensed SemiBold" pitchFamily="2" charset="77"/>
              </a:rPr>
              <a:t>focuses on what the consumer can gain.</a:t>
            </a:r>
            <a:r>
              <a:rPr lang="en-US" sz="2400" dirty="0">
                <a:solidFill>
                  <a:schemeClr val="bg1"/>
                </a:solidFill>
                <a:latin typeface="Barlow Condensed" pitchFamily="2" charset="77"/>
              </a:rPr>
              <a:t> “Rider” is difficult to understand for many. </a:t>
            </a:r>
            <a:endParaRPr lang="en-US" sz="2400" b="1" dirty="0">
              <a:solidFill>
                <a:srgbClr val="FFD100"/>
              </a:solidFill>
              <a:latin typeface="Barlow Condensed SemiBold" pitchFamily="2" charset="77"/>
            </a:endParaRPr>
          </a:p>
        </p:txBody>
      </p:sp>
      <p:sp>
        <p:nvSpPr>
          <p:cNvPr id="13" name="Snip Single Corner Rectangle 12">
            <a:extLst>
              <a:ext uri="{FF2B5EF4-FFF2-40B4-BE49-F238E27FC236}">
                <a16:creationId xmlns:a16="http://schemas.microsoft.com/office/drawing/2014/main" id="{177C4AE0-28A7-0D46-BBA0-C4D45BB4F4D7}"/>
              </a:ext>
            </a:extLst>
          </p:cNvPr>
          <p:cNvSpPr/>
          <p:nvPr/>
        </p:nvSpPr>
        <p:spPr>
          <a:xfrm flipH="1">
            <a:off x="7459133" y="1689371"/>
            <a:ext cx="3294686" cy="3294686"/>
          </a:xfrm>
          <a:prstGeom prst="snip1Rect">
            <a:avLst/>
          </a:prstGeom>
          <a:solidFill>
            <a:schemeClr val="accent2">
              <a:alpha val="9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pic>
        <p:nvPicPr>
          <p:cNvPr id="14" name="Picture 13">
            <a:extLst>
              <a:ext uri="{FF2B5EF4-FFF2-40B4-BE49-F238E27FC236}">
                <a16:creationId xmlns:a16="http://schemas.microsoft.com/office/drawing/2014/main" id="{482F458D-9F87-9042-8FD4-C3CC89A71E48}"/>
              </a:ext>
            </a:extLst>
          </p:cNvPr>
          <p:cNvPicPr/>
          <p:nvPr/>
        </p:nvPicPr>
        <p:blipFill>
          <a:blip r:embed="rId8" cstate="email">
            <a:extLst>
              <a:ext uri="{28A0092B-C50C-407E-A947-70E740481C1C}">
                <a14:useLocalDpi xmlns:a14="http://schemas.microsoft.com/office/drawing/2010/main"/>
              </a:ext>
            </a:extLst>
          </a:blip>
          <a:srcRect/>
          <a:stretch/>
        </p:blipFill>
        <p:spPr bwMode="auto">
          <a:xfrm>
            <a:off x="7946762" y="2231027"/>
            <a:ext cx="3292755" cy="4261213"/>
          </a:xfrm>
          <a:prstGeom prst="rect">
            <a:avLst/>
          </a:prstGeom>
          <a:noFill/>
          <a:ln>
            <a:noFill/>
          </a:ln>
          <a:effectLst>
            <a:outerShdw blurRad="101600" dist="101600" dir="2700000" algn="ctr" rotWithShape="0">
              <a:srgbClr val="000000">
                <a:alpha val="35000"/>
              </a:srgbClr>
            </a:outerShdw>
          </a:effectLst>
        </p:spPr>
      </p:pic>
    </p:spTree>
    <p:extLst>
      <p:ext uri="{BB962C8B-B14F-4D97-AF65-F5344CB8AC3E}">
        <p14:creationId xmlns:p14="http://schemas.microsoft.com/office/powerpoint/2010/main" val="3058136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wo people looking at a tablet&#10;&#10;Description automatically generated with low confidence">
            <a:extLst>
              <a:ext uri="{FF2B5EF4-FFF2-40B4-BE49-F238E27FC236}">
                <a16:creationId xmlns:a16="http://schemas.microsoft.com/office/drawing/2014/main" id="{D6D92E7A-5F00-8143-B89A-8782F0003DC9}"/>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p:cNvSpPr/>
          <p:nvPr/>
        </p:nvSpPr>
        <p:spPr>
          <a:xfrm>
            <a:off x="6175252" y="0"/>
            <a:ext cx="601674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629399" y="914400"/>
            <a:ext cx="5118315" cy="5943600"/>
          </a:xfrm>
        </p:spPr>
        <p:txBody>
          <a:bodyPr bIns="3657600" anchor="t" anchorCtr="0">
            <a:noAutofit/>
          </a:bodyPr>
          <a:lstStyle/>
          <a:p>
            <a:pPr>
              <a:lnSpc>
                <a:spcPct val="100000"/>
              </a:lnSpc>
              <a:spcBef>
                <a:spcPts val="1000"/>
              </a:spcBef>
              <a:spcAft>
                <a:spcPts val="2400"/>
              </a:spcAft>
            </a:pPr>
            <a:r>
              <a:rPr lang="en-US" sz="4800" b="1" spc="100" dirty="0">
                <a:solidFill>
                  <a:schemeClr val="bg1"/>
                </a:solidFill>
                <a:effectLst>
                  <a:outerShdw blurRad="101600" dist="101600" dir="2700000" algn="tl" rotWithShape="0">
                    <a:prstClr val="black">
                      <a:alpha val="20000"/>
                    </a:prstClr>
                  </a:outerShdw>
                </a:effectLst>
                <a:latin typeface="Barlow Semi Condensed" pitchFamily="2" charset="77"/>
              </a:rPr>
              <a:t>CHALLENGE</a:t>
            </a:r>
            <a:br>
              <a:rPr lang="en-US" sz="6000" dirty="0">
                <a:solidFill>
                  <a:srgbClr val="FFFF00"/>
                </a:solidFill>
                <a:effectLst>
                  <a:outerShdw blurRad="101600" dist="101600" dir="2700000" algn="tl" rotWithShape="0">
                    <a:prstClr val="black">
                      <a:alpha val="20000"/>
                    </a:prstClr>
                  </a:outerShdw>
                </a:effectLst>
              </a:rPr>
            </a:br>
            <a:br>
              <a:rPr lang="en-US" sz="2400" dirty="0">
                <a:solidFill>
                  <a:prstClr val="white"/>
                </a:solidFill>
                <a:effectLst>
                  <a:outerShdw blurRad="101600" dist="101600" dir="2700000" algn="tl" rotWithShape="0">
                    <a:prstClr val="black">
                      <a:alpha val="20000"/>
                    </a:prstClr>
                  </a:outerShdw>
                </a:effectLst>
                <a:latin typeface="+mn-lt"/>
                <a:ea typeface="+mn-ea"/>
                <a:cs typeface="+mn-cs"/>
              </a:rPr>
            </a:br>
            <a:r>
              <a:rPr lang="en-US" sz="3200" b="0" dirty="0">
                <a:solidFill>
                  <a:schemeClr val="bg1"/>
                </a:solidFill>
                <a:effectLst>
                  <a:outerShdw blurRad="101600" dist="101600" dir="2700000" algn="tl" rotWithShape="0">
                    <a:prstClr val="black">
                      <a:alpha val="20000"/>
                    </a:prstClr>
                  </a:outerShdw>
                </a:effectLst>
                <a:latin typeface="Barlow Condensed" pitchFamily="2" charset="77"/>
                <a:ea typeface="+mn-ea"/>
                <a:cs typeface="+mn-cs"/>
              </a:rPr>
              <a:t>Conversations about retirement can be harder than we'd like because a </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rPr>
              <a:t>combination of unspoken client emotions and values, </a:t>
            </a:r>
            <a:r>
              <a:rPr lang="en-US" sz="3200" b="0" dirty="0">
                <a:effectLst>
                  <a:outerShdw blurRad="101600" dist="101600" dir="2700000" algn="tl" rotWithShape="0">
                    <a:prstClr val="black">
                      <a:alpha val="20000"/>
                    </a:prstClr>
                  </a:outerShdw>
                </a:effectLst>
                <a:latin typeface="Barlow Condensed" pitchFamily="2" charset="77"/>
              </a:rPr>
              <a:t>unique</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rPr>
              <a:t> personalities, </a:t>
            </a:r>
            <a:r>
              <a:rPr lang="en-US" sz="3200" b="0" dirty="0">
                <a:effectLst>
                  <a:outerShdw blurRad="101600" dist="101600" dir="2700000" algn="tl" rotWithShape="0">
                    <a:prstClr val="black">
                      <a:alpha val="20000"/>
                    </a:prstClr>
                  </a:outerShdw>
                </a:effectLst>
                <a:latin typeface="Barlow Condensed" pitchFamily="2" charset="77"/>
              </a:rPr>
              <a:t>and</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rPr>
              <a:t> industry jargon</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ea typeface="+mn-ea"/>
                <a:cs typeface="+mn-cs"/>
              </a:rPr>
              <a:t> </a:t>
            </a:r>
            <a:r>
              <a:rPr lang="en-US" sz="3200" b="0" dirty="0">
                <a:solidFill>
                  <a:schemeClr val="bg1"/>
                </a:solidFill>
                <a:effectLst>
                  <a:outerShdw blurRad="101600" dist="101600" dir="2700000" algn="tl" rotWithShape="0">
                    <a:prstClr val="black">
                      <a:alpha val="20000"/>
                    </a:prstClr>
                  </a:outerShdw>
                </a:effectLst>
                <a:latin typeface="Barlow Condensed" pitchFamily="2" charset="77"/>
                <a:ea typeface="+mn-ea"/>
                <a:cs typeface="+mn-cs"/>
              </a:rPr>
              <a:t>often interfere </a:t>
            </a:r>
            <a:br>
              <a:rPr lang="en-US" sz="3200" b="0" dirty="0">
                <a:solidFill>
                  <a:schemeClr val="bg1"/>
                </a:solidFill>
                <a:effectLst>
                  <a:outerShdw blurRad="101600" dist="101600" dir="2700000" algn="tl" rotWithShape="0">
                    <a:prstClr val="black">
                      <a:alpha val="20000"/>
                    </a:prstClr>
                  </a:outerShdw>
                </a:effectLst>
                <a:latin typeface="Barlow Condensed" pitchFamily="2" charset="77"/>
                <a:ea typeface="+mn-ea"/>
                <a:cs typeface="+mn-cs"/>
              </a:rPr>
            </a:br>
            <a:r>
              <a:rPr lang="en-US" sz="3200" b="0" dirty="0">
                <a:solidFill>
                  <a:schemeClr val="bg1"/>
                </a:solidFill>
                <a:effectLst>
                  <a:outerShdw blurRad="101600" dist="101600" dir="2700000" algn="tl" rotWithShape="0">
                    <a:prstClr val="black">
                      <a:alpha val="20000"/>
                    </a:prstClr>
                  </a:outerShdw>
                </a:effectLst>
                <a:latin typeface="Barlow Condensed" pitchFamily="2" charset="77"/>
                <a:ea typeface="+mn-ea"/>
                <a:cs typeface="+mn-cs"/>
              </a:rPr>
              <a:t>with good communication and decision making.</a:t>
            </a:r>
            <a:endParaRPr lang="en-US" sz="3200" b="0" dirty="0">
              <a:solidFill>
                <a:schemeClr val="bg1"/>
              </a:solidFill>
              <a:effectLst>
                <a:outerShdw blurRad="101600" dist="101600" dir="2700000" algn="tl" rotWithShape="0">
                  <a:prstClr val="black">
                    <a:alpha val="20000"/>
                  </a:prstClr>
                </a:outerShdw>
              </a:effectLst>
              <a:latin typeface="Barlow Condensed" pitchFamily="2" charset="77"/>
            </a:endParaRPr>
          </a:p>
        </p:txBody>
      </p:sp>
      <p:sp>
        <p:nvSpPr>
          <p:cNvPr id="14" name="Slide Number Placeholder 13"/>
          <p:cNvSpPr>
            <a:spLocks noGrp="1"/>
          </p:cNvSpPr>
          <p:nvPr>
            <p:ph type="sldNum" sz="quarter" idx="12"/>
          </p:nvPr>
        </p:nvSpPr>
        <p:spPr/>
        <p:txBody>
          <a:bodyPr/>
          <a:lstStyle/>
          <a:p>
            <a:fld id="{3D8138E6-F899-42D1-B540-BF0F4C16EA81}" type="slidenum">
              <a:rPr lang="en-US" smtClean="0"/>
              <a:pPr/>
              <a:t>4</a:t>
            </a:fld>
            <a:endParaRPr lang="en-US" dirty="0"/>
          </a:p>
        </p:txBody>
      </p:sp>
      <p:cxnSp>
        <p:nvCxnSpPr>
          <p:cNvPr id="12" name="Straight Connector 11">
            <a:extLst>
              <a:ext uri="{FF2B5EF4-FFF2-40B4-BE49-F238E27FC236}">
                <a16:creationId xmlns:a16="http://schemas.microsoft.com/office/drawing/2014/main" id="{FB962219-B922-A14B-9805-44D26656D001}"/>
              </a:ext>
            </a:extLst>
          </p:cNvPr>
          <p:cNvCxnSpPr>
            <a:cxnSpLocks/>
          </p:cNvCxnSpPr>
          <p:nvPr/>
        </p:nvCxnSpPr>
        <p:spPr>
          <a:xfrm rot="16200000">
            <a:off x="7057729" y="655461"/>
            <a:ext cx="0" cy="621792"/>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03296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47472" y="0"/>
            <a:ext cx="1184452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365760"/>
            <a:ext cx="12188952" cy="1325563"/>
          </a:xfrm>
        </p:spPr>
        <p:txBody>
          <a:bodyPr anchor="ctr" anchorCtr="0">
            <a:noAutofit/>
          </a:bodyPr>
          <a:lstStyle/>
          <a:p>
            <a:pPr algn="ctr"/>
            <a:r>
              <a:rPr lang="en-US" sz="5400" dirty="0">
                <a:solidFill>
                  <a:schemeClr val="bg1"/>
                </a:solidFill>
                <a:effectLst>
                  <a:outerShdw blurRad="101600" dist="101600" dir="2700000" algn="tl" rotWithShape="0">
                    <a:prstClr val="black">
                      <a:alpha val="20000"/>
                    </a:prstClr>
                  </a:outerShdw>
                </a:effectLst>
              </a:rPr>
              <a:t>ANNUITIES </a:t>
            </a:r>
            <a:r>
              <a:rPr lang="en-US" sz="5400" b="1" dirty="0">
                <a:solidFill>
                  <a:srgbClr val="FFD100"/>
                </a:solidFill>
                <a:effectLst>
                  <a:outerShdw blurRad="101600" dist="101600" dir="2700000" algn="tl" rotWithShape="0">
                    <a:prstClr val="black">
                      <a:alpha val="20000"/>
                    </a:prstClr>
                  </a:outerShdw>
                </a:effectLst>
              </a:rPr>
              <a:t>LANGUAGE GLOSSARY</a:t>
            </a:r>
            <a:endParaRPr lang="en-US" sz="5400" dirty="0">
              <a:solidFill>
                <a:schemeClr val="bg1"/>
              </a:solidFill>
              <a:effectLst>
                <a:outerShdw blurRad="101600" dist="101600" dir="2700000" algn="tl" rotWithShape="0">
                  <a:prstClr val="black">
                    <a:alpha val="20000"/>
                  </a:prstClr>
                </a:outerShdw>
              </a:effectLst>
            </a:endParaRPr>
          </a:p>
        </p:txBody>
      </p:sp>
      <p:sp>
        <p:nvSpPr>
          <p:cNvPr id="11" name="Slide Number Placeholder 10"/>
          <p:cNvSpPr>
            <a:spLocks noGrp="1"/>
          </p:cNvSpPr>
          <p:nvPr>
            <p:ph type="sldNum" sz="quarter" idx="12"/>
          </p:nvPr>
        </p:nvSpPr>
        <p:spPr/>
        <p:txBody>
          <a:bodyPr/>
          <a:lstStyle/>
          <a:p>
            <a:fld id="{3D8138E6-F899-42D1-B540-BF0F4C16EA81}" type="slidenum">
              <a:rPr lang="en-US" smtClean="0"/>
              <a:pPr/>
              <a:t>40</a:t>
            </a:fld>
            <a:endParaRPr lang="en-US" dirty="0"/>
          </a:p>
        </p:txBody>
      </p:sp>
      <p:graphicFrame>
        <p:nvGraphicFramePr>
          <p:cNvPr id="12" name="Diagram 11">
            <a:extLst>
              <a:ext uri="{FF2B5EF4-FFF2-40B4-BE49-F238E27FC236}">
                <a16:creationId xmlns:a16="http://schemas.microsoft.com/office/drawing/2014/main" id="{4D9B999D-565D-2740-BFBB-F4060DD8119A}"/>
              </a:ext>
            </a:extLst>
          </p:cNvPr>
          <p:cNvGraphicFramePr/>
          <p:nvPr>
            <p:extLst>
              <p:ext uri="{D42A27DB-BD31-4B8C-83A1-F6EECF244321}">
                <p14:modId xmlns:p14="http://schemas.microsoft.com/office/powerpoint/2010/main" val="837696068"/>
              </p:ext>
            </p:extLst>
          </p:nvPr>
        </p:nvGraphicFramePr>
        <p:xfrm>
          <a:off x="5338976" y="1808097"/>
          <a:ext cx="8017694" cy="4803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A48A5F1D-3210-974A-AB05-B6CC93FE8ACE}"/>
              </a:ext>
            </a:extLst>
          </p:cNvPr>
          <p:cNvSpPr txBox="1"/>
          <p:nvPr/>
        </p:nvSpPr>
        <p:spPr>
          <a:xfrm>
            <a:off x="6110356" y="4984057"/>
            <a:ext cx="6081644" cy="1477328"/>
          </a:xfrm>
          <a:prstGeom prst="rect">
            <a:avLst/>
          </a:prstGeom>
          <a:solidFill>
            <a:schemeClr val="accent5"/>
          </a:solidFill>
          <a:ln>
            <a:noFill/>
          </a:ln>
          <a:effectLst>
            <a:outerShdw blurRad="101600" dist="101600" dir="2700000" algn="ctr" rotWithShape="0">
              <a:srgbClr val="000000">
                <a:alpha val="20000"/>
              </a:srgbClr>
            </a:outerShdw>
          </a:effectLst>
        </p:spPr>
        <p:txBody>
          <a:bodyPr wrap="square" lIns="182880" tIns="182880" rIns="182880" bIns="182880" rtlCol="0">
            <a:spAutoFit/>
          </a:bodyPr>
          <a:lstStyle/>
          <a:p>
            <a:pPr algn="ctr"/>
            <a:r>
              <a:rPr lang="en-US" sz="2400" b="1" dirty="0">
                <a:solidFill>
                  <a:srgbClr val="FFD100"/>
                </a:solidFill>
                <a:latin typeface="Barlow Condensed SemiBold" pitchFamily="2" charset="77"/>
              </a:rPr>
              <a:t>WHY: </a:t>
            </a:r>
            <a:r>
              <a:rPr lang="en-US" sz="2400" dirty="0">
                <a:solidFill>
                  <a:schemeClr val="bg1"/>
                </a:solidFill>
                <a:latin typeface="Barlow Condensed" pitchFamily="2" charset="77"/>
              </a:rPr>
              <a:t>It’s straightforward and doesn’t try to frame a negative situation positively. “Death benefit” sounds like an oxymoron to consumers. </a:t>
            </a:r>
            <a:endParaRPr lang="en-US" sz="2400" b="1" dirty="0">
              <a:solidFill>
                <a:srgbClr val="FFD100"/>
              </a:solidFill>
              <a:latin typeface="Barlow Condensed SemiBold" pitchFamily="2" charset="77"/>
            </a:endParaRPr>
          </a:p>
        </p:txBody>
      </p:sp>
      <p:sp>
        <p:nvSpPr>
          <p:cNvPr id="13" name="Snip Single Corner Rectangle 12">
            <a:extLst>
              <a:ext uri="{FF2B5EF4-FFF2-40B4-BE49-F238E27FC236}">
                <a16:creationId xmlns:a16="http://schemas.microsoft.com/office/drawing/2014/main" id="{7FA9F7B1-B99E-B14A-AFED-05D8F6984837}"/>
              </a:ext>
            </a:extLst>
          </p:cNvPr>
          <p:cNvSpPr/>
          <p:nvPr/>
        </p:nvSpPr>
        <p:spPr>
          <a:xfrm flipH="1">
            <a:off x="1651000" y="1689371"/>
            <a:ext cx="3294686" cy="3294686"/>
          </a:xfrm>
          <a:prstGeom prst="snip1Rect">
            <a:avLst/>
          </a:prstGeom>
          <a:solidFill>
            <a:schemeClr val="accent2">
              <a:alpha val="9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pic>
        <p:nvPicPr>
          <p:cNvPr id="14" name="Picture 13">
            <a:extLst>
              <a:ext uri="{FF2B5EF4-FFF2-40B4-BE49-F238E27FC236}">
                <a16:creationId xmlns:a16="http://schemas.microsoft.com/office/drawing/2014/main" id="{7392F3C6-E8D1-FD48-9D08-8F261D4694EA}"/>
              </a:ext>
            </a:extLst>
          </p:cNvPr>
          <p:cNvPicPr/>
          <p:nvPr/>
        </p:nvPicPr>
        <p:blipFill>
          <a:blip r:embed="rId8" cstate="email">
            <a:extLst>
              <a:ext uri="{28A0092B-C50C-407E-A947-70E740481C1C}">
                <a14:useLocalDpi xmlns:a14="http://schemas.microsoft.com/office/drawing/2010/main"/>
              </a:ext>
            </a:extLst>
          </a:blip>
          <a:srcRect/>
          <a:stretch/>
        </p:blipFill>
        <p:spPr bwMode="auto">
          <a:xfrm>
            <a:off x="2138629" y="2231027"/>
            <a:ext cx="3292755" cy="4261213"/>
          </a:xfrm>
          <a:prstGeom prst="rect">
            <a:avLst/>
          </a:prstGeom>
          <a:noFill/>
          <a:ln>
            <a:noFill/>
          </a:ln>
          <a:effectLst>
            <a:outerShdw blurRad="101600" dist="101600" dir="2700000" algn="ctr" rotWithShape="0">
              <a:srgbClr val="000000">
                <a:alpha val="35000"/>
              </a:srgbClr>
            </a:outerShdw>
          </a:effectLst>
        </p:spPr>
      </p:pic>
    </p:spTree>
    <p:extLst>
      <p:ext uri="{BB962C8B-B14F-4D97-AF65-F5344CB8AC3E}">
        <p14:creationId xmlns:p14="http://schemas.microsoft.com/office/powerpoint/2010/main" val="33454554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D9F6B3F-D00B-3E44-B6D3-21C00E00E8FC}"/>
              </a:ext>
            </a:extLst>
          </p:cNvPr>
          <p:cNvSpPr/>
          <p:nvPr/>
        </p:nvSpPr>
        <p:spPr>
          <a:xfrm>
            <a:off x="347471" y="0"/>
            <a:ext cx="6128589"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DB9B1D7-51E9-F142-BF8F-5B6F6988F95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76656" y="914400"/>
            <a:ext cx="8484277" cy="3302000"/>
          </a:xfrm>
        </p:spPr>
        <p:txBody>
          <a:bodyPr anchor="t" anchorCtr="0">
            <a:noAutofit/>
          </a:bodyPr>
          <a:lstStyle/>
          <a:p>
            <a:r>
              <a:rPr lang="en-US" dirty="0">
                <a:effectLst>
                  <a:outerShdw blurRad="101600" dist="101600" dir="2700000" algn="tl" rotWithShape="0">
                    <a:prstClr val="black">
                      <a:alpha val="20000"/>
                    </a:prstClr>
                  </a:outerShdw>
                </a:effectLst>
              </a:rPr>
              <a:t>GET YOUR LANGUAGE </a:t>
            </a:r>
            <a:br>
              <a:rPr lang="en-US" dirty="0">
                <a:effectLst>
                  <a:outerShdw blurRad="101600" dist="101600" dir="2700000" algn="tl" rotWithShape="0">
                    <a:prstClr val="black">
                      <a:alpha val="20000"/>
                    </a:prstClr>
                  </a:outerShdw>
                </a:effectLst>
              </a:rPr>
            </a:br>
            <a:r>
              <a:rPr lang="en-US" dirty="0">
                <a:effectLst>
                  <a:outerShdw blurRad="101600" dist="101600" dir="2700000" algn="tl" rotWithShape="0">
                    <a:prstClr val="black">
                      <a:alpha val="20000"/>
                    </a:prstClr>
                  </a:outerShdw>
                </a:effectLst>
              </a:rPr>
              <a:t>SIMPLIFICATION </a:t>
            </a:r>
            <a:br>
              <a:rPr lang="en-US" dirty="0">
                <a:effectLst>
                  <a:outerShdw blurRad="101600" dist="101600" dir="2700000" algn="tl" rotWithShape="0">
                    <a:prstClr val="black">
                      <a:alpha val="20000"/>
                    </a:prstClr>
                  </a:outerShdw>
                </a:effectLst>
              </a:rPr>
            </a:br>
            <a:r>
              <a:rPr lang="en-US" dirty="0">
                <a:effectLst>
                  <a:outerShdw blurRad="101600" dist="101600" dir="2700000" algn="tl" rotWithShape="0">
                    <a:prstClr val="black">
                      <a:alpha val="20000"/>
                    </a:prstClr>
                  </a:outerShdw>
                </a:effectLst>
              </a:rPr>
              <a:t>STUDY MATERIALS AT </a:t>
            </a:r>
            <a:r>
              <a:rPr lang="en-US" sz="2800" dirty="0">
                <a:solidFill>
                  <a:schemeClr val="accent3"/>
                </a:solidFill>
                <a:effectLst>
                  <a:outerShdw blurRad="101600" dist="101600" dir="2700000" algn="tl" rotWithShape="0">
                    <a:prstClr val="black">
                      <a:alpha val="20000"/>
                    </a:prstClr>
                  </a:outerShdw>
                </a:effectLst>
              </a:rPr>
              <a:t>RESOURCES.PROTECTEDINCOME.ORG</a:t>
            </a:r>
            <a:endParaRPr lang="en-US" dirty="0">
              <a:solidFill>
                <a:schemeClr val="accent3"/>
              </a:solidFill>
              <a:effectLst>
                <a:outerShdw blurRad="101600" dist="101600" dir="2700000" algn="tl" rotWithShape="0">
                  <a:prstClr val="black">
                    <a:alpha val="20000"/>
                  </a:prstClr>
                </a:outerShdw>
              </a:effectLst>
            </a:endParaRPr>
          </a:p>
        </p:txBody>
      </p:sp>
      <p:sp>
        <p:nvSpPr>
          <p:cNvPr id="11" name="Slide Number Placeholder 10"/>
          <p:cNvSpPr>
            <a:spLocks noGrp="1"/>
          </p:cNvSpPr>
          <p:nvPr>
            <p:ph type="sldNum" sz="quarter" idx="12"/>
          </p:nvPr>
        </p:nvSpPr>
        <p:spPr/>
        <p:txBody>
          <a:bodyPr/>
          <a:lstStyle/>
          <a:p>
            <a:fld id="{3D8138E6-F899-42D1-B540-BF0F4C16EA81}" type="slidenum">
              <a:rPr lang="en-US" smtClean="0"/>
              <a:pPr/>
              <a:t>41</a:t>
            </a:fld>
            <a:endParaRPr lang="en-US" dirty="0"/>
          </a:p>
        </p:txBody>
      </p:sp>
      <p:pic>
        <p:nvPicPr>
          <p:cNvPr id="7" name="Picture 6" descr="Text&#10;&#10;Description automatically generated">
            <a:extLst>
              <a:ext uri="{FF2B5EF4-FFF2-40B4-BE49-F238E27FC236}">
                <a16:creationId xmlns:a16="http://schemas.microsoft.com/office/drawing/2014/main" id="{1AA52343-DD86-414E-9A47-2E9017ED3500}"/>
              </a:ext>
            </a:extLst>
          </p:cNvPr>
          <p:cNvPicPr/>
          <p:nvPr/>
        </p:nvPicPr>
        <p:blipFill>
          <a:blip r:embed="rId4" cstate="email">
            <a:extLst>
              <a:ext uri="{28A0092B-C50C-407E-A947-70E740481C1C}">
                <a14:useLocalDpi xmlns:a14="http://schemas.microsoft.com/office/drawing/2010/main"/>
              </a:ext>
            </a:extLst>
          </a:blip>
          <a:stretch>
            <a:fillRect/>
          </a:stretch>
        </p:blipFill>
        <p:spPr>
          <a:xfrm>
            <a:off x="731080" y="3429000"/>
            <a:ext cx="7103195" cy="1334126"/>
          </a:xfrm>
          <a:prstGeom prst="rect">
            <a:avLst/>
          </a:prstGeom>
          <a:effectLst>
            <a:outerShdw blurRad="101600" dist="101600" dir="2700000" algn="ctr" rotWithShape="0">
              <a:srgbClr val="000000">
                <a:alpha val="20000"/>
              </a:srgbClr>
            </a:outerShdw>
          </a:effectLst>
        </p:spPr>
      </p:pic>
      <p:sp>
        <p:nvSpPr>
          <p:cNvPr id="13" name="Snip Single Corner Rectangle 12">
            <a:extLst>
              <a:ext uri="{FF2B5EF4-FFF2-40B4-BE49-F238E27FC236}">
                <a16:creationId xmlns:a16="http://schemas.microsoft.com/office/drawing/2014/main" id="{4B4668C8-3A62-9D44-A02B-CCF948443191}"/>
              </a:ext>
            </a:extLst>
          </p:cNvPr>
          <p:cNvSpPr/>
          <p:nvPr/>
        </p:nvSpPr>
        <p:spPr>
          <a:xfrm flipH="1">
            <a:off x="7386220" y="642653"/>
            <a:ext cx="2194968" cy="2194968"/>
          </a:xfrm>
          <a:prstGeom prst="snip1Rect">
            <a:avLst/>
          </a:prstGeom>
          <a:solidFill>
            <a:schemeClr val="accent2"/>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pic>
        <p:nvPicPr>
          <p:cNvPr id="14" name="Picture 13" descr="Logo&#10;&#10;Description automatically generated with medium confidence">
            <a:extLst>
              <a:ext uri="{FF2B5EF4-FFF2-40B4-BE49-F238E27FC236}">
                <a16:creationId xmlns:a16="http://schemas.microsoft.com/office/drawing/2014/main" id="{B0701A00-9485-9D4E-A995-3DC58765EDED}"/>
              </a:ext>
            </a:extLst>
          </p:cNvPr>
          <p:cNvPicPr/>
          <p:nvPr/>
        </p:nvPicPr>
        <p:blipFill>
          <a:blip r:embed="rId5" cstate="email">
            <a:extLst>
              <a:ext uri="{28A0092B-C50C-407E-A947-70E740481C1C}">
                <a14:useLocalDpi xmlns:a14="http://schemas.microsoft.com/office/drawing/2010/main"/>
              </a:ext>
            </a:extLst>
          </a:blip>
          <a:stretch>
            <a:fillRect/>
          </a:stretch>
        </p:blipFill>
        <p:spPr>
          <a:xfrm>
            <a:off x="7492491" y="1597267"/>
            <a:ext cx="1881004" cy="907794"/>
          </a:xfrm>
          <a:prstGeom prst="rect">
            <a:avLst/>
          </a:prstGeom>
          <a:ln>
            <a:noFill/>
          </a:ln>
        </p:spPr>
      </p:pic>
      <p:pic>
        <p:nvPicPr>
          <p:cNvPr id="15" name="Picture 14">
            <a:extLst>
              <a:ext uri="{FF2B5EF4-FFF2-40B4-BE49-F238E27FC236}">
                <a16:creationId xmlns:a16="http://schemas.microsoft.com/office/drawing/2014/main" id="{765FFABD-B330-5242-9164-52F503FAAEDA}"/>
              </a:ext>
            </a:extLst>
          </p:cNvPr>
          <p:cNvPicPr/>
          <p:nvPr/>
        </p:nvPicPr>
        <p:blipFill>
          <a:blip r:embed="rId6" cstate="email">
            <a:extLst>
              <a:ext uri="{28A0092B-C50C-407E-A947-70E740481C1C}">
                <a14:useLocalDpi xmlns:a14="http://schemas.microsoft.com/office/drawing/2010/main"/>
              </a:ext>
            </a:extLst>
          </a:blip>
          <a:srcRect/>
          <a:stretch/>
        </p:blipFill>
        <p:spPr bwMode="auto">
          <a:xfrm>
            <a:off x="9438900" y="1372080"/>
            <a:ext cx="2104895" cy="2723983"/>
          </a:xfrm>
          <a:prstGeom prst="rect">
            <a:avLst/>
          </a:prstGeom>
          <a:noFill/>
          <a:ln>
            <a:noFill/>
          </a:ln>
          <a:effectLst>
            <a:outerShdw blurRad="101600" dist="101600" dir="2700000" algn="ctr" rotWithShape="0">
              <a:srgbClr val="000000">
                <a:alpha val="35000"/>
              </a:srgbClr>
            </a:outerShdw>
          </a:effectLst>
        </p:spPr>
      </p:pic>
      <p:pic>
        <p:nvPicPr>
          <p:cNvPr id="9" name="Picture 8">
            <a:extLst>
              <a:ext uri="{FF2B5EF4-FFF2-40B4-BE49-F238E27FC236}">
                <a16:creationId xmlns:a16="http://schemas.microsoft.com/office/drawing/2014/main" id="{F34BC530-15CB-B746-AEE7-5A2A4706A423}"/>
              </a:ext>
            </a:extLst>
          </p:cNvPr>
          <p:cNvPicPr/>
          <p:nvPr/>
        </p:nvPicPr>
        <p:blipFill>
          <a:blip r:embed="rId7" cstate="email">
            <a:extLst>
              <a:ext uri="{28A0092B-C50C-407E-A947-70E740481C1C}">
                <a14:useLocalDpi xmlns:a14="http://schemas.microsoft.com/office/drawing/2010/main"/>
              </a:ext>
            </a:extLst>
          </a:blip>
          <a:srcRect/>
          <a:stretch/>
        </p:blipFill>
        <p:spPr bwMode="auto">
          <a:xfrm>
            <a:off x="7841673" y="2641310"/>
            <a:ext cx="2104896" cy="2723983"/>
          </a:xfrm>
          <a:prstGeom prst="rect">
            <a:avLst/>
          </a:prstGeom>
          <a:noFill/>
          <a:ln>
            <a:noFill/>
          </a:ln>
          <a:effectLst>
            <a:outerShdw blurRad="101600" dist="101600" dir="2700000" algn="ctr" rotWithShape="0">
              <a:srgbClr val="000000">
                <a:alpha val="35000"/>
              </a:srgbClr>
            </a:outerShdw>
          </a:effectLst>
        </p:spPr>
      </p:pic>
      <p:pic>
        <p:nvPicPr>
          <p:cNvPr id="12" name="Picture 11" descr="Text&#10;&#10;Description automatically generated">
            <a:extLst>
              <a:ext uri="{FF2B5EF4-FFF2-40B4-BE49-F238E27FC236}">
                <a16:creationId xmlns:a16="http://schemas.microsoft.com/office/drawing/2014/main" id="{E82C87C7-663D-0A46-86F9-A77382685DD1}"/>
              </a:ext>
            </a:extLst>
          </p:cNvPr>
          <p:cNvPicPr/>
          <p:nvPr/>
        </p:nvPicPr>
        <p:blipFill>
          <a:blip r:embed="rId8" cstate="email">
            <a:extLst>
              <a:ext uri="{28A0092B-C50C-407E-A947-70E740481C1C}">
                <a14:useLocalDpi xmlns:a14="http://schemas.microsoft.com/office/drawing/2010/main"/>
              </a:ext>
            </a:extLst>
          </a:blip>
          <a:stretch>
            <a:fillRect/>
          </a:stretch>
        </p:blipFill>
        <p:spPr>
          <a:xfrm>
            <a:off x="8894121" y="3687968"/>
            <a:ext cx="2063576" cy="2723984"/>
          </a:xfrm>
          <a:prstGeom prst="rect">
            <a:avLst/>
          </a:prstGeom>
          <a:effectLst>
            <a:outerShdw blurRad="101600" dist="101600" dir="2700000" algn="ctr" rotWithShape="0">
              <a:srgbClr val="000000">
                <a:alpha val="20000"/>
              </a:srgbClr>
            </a:outerShdw>
          </a:effectLst>
        </p:spPr>
      </p:pic>
      <p:pic>
        <p:nvPicPr>
          <p:cNvPr id="18" name="Picture 17" descr="A picture containing table&#10;&#10;Description automatically generated">
            <a:extLst>
              <a:ext uri="{FF2B5EF4-FFF2-40B4-BE49-F238E27FC236}">
                <a16:creationId xmlns:a16="http://schemas.microsoft.com/office/drawing/2014/main" id="{0A9809E1-3529-844F-A90D-65A440EB1C89}"/>
              </a:ext>
            </a:extLst>
          </p:cNvPr>
          <p:cNvPicPr/>
          <p:nvPr/>
        </p:nvPicPr>
        <p:blipFill>
          <a:blip r:embed="rId9" cstate="email">
            <a:extLst>
              <a:ext uri="{28A0092B-C50C-407E-A947-70E740481C1C}">
                <a14:useLocalDpi xmlns:a14="http://schemas.microsoft.com/office/drawing/2010/main"/>
              </a:ext>
            </a:extLst>
          </a:blip>
          <a:stretch>
            <a:fillRect/>
          </a:stretch>
        </p:blipFill>
        <p:spPr>
          <a:xfrm>
            <a:off x="4073039" y="4762222"/>
            <a:ext cx="5126849" cy="1423029"/>
          </a:xfrm>
          <a:prstGeom prst="rect">
            <a:avLst/>
          </a:prstGeom>
          <a:effectLst>
            <a:outerShdw blurRad="101600" dist="101600" dir="2700000" algn="ctr" rotWithShape="0">
              <a:srgbClr val="000000">
                <a:alpha val="20000"/>
              </a:srgbClr>
            </a:outerShdw>
          </a:effectLst>
        </p:spPr>
      </p:pic>
      <p:cxnSp>
        <p:nvCxnSpPr>
          <p:cNvPr id="19" name="Straight Connector 18">
            <a:extLst>
              <a:ext uri="{FF2B5EF4-FFF2-40B4-BE49-F238E27FC236}">
                <a16:creationId xmlns:a16="http://schemas.microsoft.com/office/drawing/2014/main" id="{1855D5B8-347C-034E-B5B8-6B503E5E871A}"/>
              </a:ext>
            </a:extLst>
          </p:cNvPr>
          <p:cNvCxnSpPr>
            <a:cxnSpLocks/>
          </p:cNvCxnSpPr>
          <p:nvPr/>
        </p:nvCxnSpPr>
        <p:spPr>
          <a:xfrm>
            <a:off x="808149" y="914400"/>
            <a:ext cx="548640" cy="0"/>
          </a:xfrm>
          <a:prstGeom prst="line">
            <a:avLst/>
          </a:prstGeom>
          <a:ln w="73025">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98518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7D40523-D993-0145-A8CA-28E2E7DC6F01}"/>
              </a:ext>
            </a:extLst>
          </p:cNvPr>
          <p:cNvSpPr/>
          <p:nvPr/>
        </p:nvSpPr>
        <p:spPr>
          <a:xfrm>
            <a:off x="0" y="1199322"/>
            <a:ext cx="12192000" cy="44593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495300" y="2171700"/>
            <a:ext cx="11201400" cy="2514600"/>
          </a:xfrm>
        </p:spPr>
        <p:txBody>
          <a:bodyPr anchor="ctr">
            <a:noAutofit/>
          </a:bodyPr>
          <a:lstStyle/>
          <a:p>
            <a:r>
              <a:rPr lang="en-US" sz="4800" dirty="0">
                <a:effectLst>
                  <a:outerShdw blurRad="101600" dist="101600" dir="2700000" algn="tl" rotWithShape="0">
                    <a:prstClr val="black">
                      <a:alpha val="20000"/>
                    </a:prstClr>
                  </a:outerShdw>
                </a:effectLst>
              </a:rPr>
              <a:t>MY CLIENTS ARE NOT ALL ALIKE. </a:t>
            </a:r>
            <a:br>
              <a:rPr lang="en-US" sz="4800" dirty="0">
                <a:effectLst>
                  <a:outerShdw blurRad="101600" dist="101600" dir="2700000" algn="tl" rotWithShape="0">
                    <a:prstClr val="black">
                      <a:alpha val="20000"/>
                    </a:prstClr>
                  </a:outerShdw>
                </a:effectLst>
              </a:rPr>
            </a:br>
            <a:r>
              <a:rPr lang="en-US" sz="4800" dirty="0">
                <a:solidFill>
                  <a:schemeClr val="accent3"/>
                </a:solidFill>
                <a:effectLst>
                  <a:outerShdw blurRad="101600" dist="101600" dir="2700000" algn="tl" rotWithShape="0">
                    <a:prstClr val="black">
                      <a:alpha val="20000"/>
                    </a:prstClr>
                  </a:outerShdw>
                </a:effectLst>
              </a:rPr>
              <a:t>HOW DO WE ACCOUNT FOR THAT? </a:t>
            </a:r>
          </a:p>
        </p:txBody>
      </p:sp>
      <p:pic>
        <p:nvPicPr>
          <p:cNvPr id="12" name="Picture 11">
            <a:extLst>
              <a:ext uri="{FF2B5EF4-FFF2-40B4-BE49-F238E27FC236}">
                <a16:creationId xmlns:a16="http://schemas.microsoft.com/office/drawing/2014/main" id="{99EA6AC6-6093-1B48-A5B9-20B2D4067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pic>
        <p:nvPicPr>
          <p:cNvPr id="13" name="Graphic 12" descr="Open quotation mark with solid fill">
            <a:extLst>
              <a:ext uri="{FF2B5EF4-FFF2-40B4-BE49-F238E27FC236}">
                <a16:creationId xmlns:a16="http://schemas.microsoft.com/office/drawing/2014/main" id="{307D925E-CD1A-0041-BAC1-60D92B3B000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58148" y="694463"/>
            <a:ext cx="875705" cy="875705"/>
          </a:xfrm>
          <a:prstGeom prst="rect">
            <a:avLst/>
          </a:prstGeom>
        </p:spPr>
      </p:pic>
      <p:pic>
        <p:nvPicPr>
          <p:cNvPr id="14" name="Graphic 13" descr="Open quotation mark with solid fill">
            <a:extLst>
              <a:ext uri="{FF2B5EF4-FFF2-40B4-BE49-F238E27FC236}">
                <a16:creationId xmlns:a16="http://schemas.microsoft.com/office/drawing/2014/main" id="{C2CCAC24-CB73-CF43-8F94-CE0551DB3878}"/>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10800000">
            <a:off x="5658148" y="5291473"/>
            <a:ext cx="875705" cy="875705"/>
          </a:xfrm>
          <a:prstGeom prst="rect">
            <a:avLst/>
          </a:prstGeom>
        </p:spPr>
      </p:pic>
    </p:spTree>
    <p:extLst>
      <p:ext uri="{BB962C8B-B14F-4D97-AF65-F5344CB8AC3E}">
        <p14:creationId xmlns:p14="http://schemas.microsoft.com/office/powerpoint/2010/main" val="41619611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a:extLst>
              <a:ext uri="{FF2B5EF4-FFF2-40B4-BE49-F238E27FC236}">
                <a16:creationId xmlns:a16="http://schemas.microsoft.com/office/drawing/2014/main" id="{838A2EFF-0EB2-2649-BE66-1EC8F5E4B474}"/>
              </a:ext>
            </a:extLst>
          </p:cNvPr>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0"/>
            <a:ext cx="6126480" cy="6858000"/>
          </a:xfrm>
          <a:prstGeom prst="rect">
            <a:avLst/>
          </a:prstGeom>
          <a:solidFill>
            <a:srgbClr val="FFD1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0"/>
            <a:ext cx="347472" cy="68580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3"/>
          <p:cNvSpPr>
            <a:spLocks noGrp="1"/>
          </p:cNvSpPr>
          <p:nvPr>
            <p:ph type="sldNum" sz="quarter" idx="12"/>
          </p:nvPr>
        </p:nvSpPr>
        <p:spPr/>
        <p:txBody>
          <a:bodyPr/>
          <a:lstStyle/>
          <a:p>
            <a:fld id="{3D8138E6-F899-42D1-B540-BF0F4C16EA81}" type="slidenum">
              <a:rPr lang="en-US" smtClean="0"/>
              <a:pPr/>
              <a:t>43</a:t>
            </a:fld>
            <a:endParaRPr lang="en-US" dirty="0"/>
          </a:p>
        </p:txBody>
      </p:sp>
      <p:sp>
        <p:nvSpPr>
          <p:cNvPr id="10" name="Parallelogram 2">
            <a:extLst>
              <a:ext uri="{FF2B5EF4-FFF2-40B4-BE49-F238E27FC236}">
                <a16:creationId xmlns:a16="http://schemas.microsoft.com/office/drawing/2014/main" id="{98226841-739E-0446-93B5-DFD7582215BF}"/>
              </a:ext>
            </a:extLst>
          </p:cNvPr>
          <p:cNvSpPr/>
          <p:nvPr/>
        </p:nvSpPr>
        <p:spPr>
          <a:xfrm>
            <a:off x="0" y="870994"/>
            <a:ext cx="3146323"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235B6C00-530E-7041-BBE1-9691965C449F}"/>
              </a:ext>
            </a:extLst>
          </p:cNvPr>
          <p:cNvSpPr>
            <a:spLocks noGrp="1"/>
          </p:cNvSpPr>
          <p:nvPr>
            <p:ph type="title"/>
          </p:nvPr>
        </p:nvSpPr>
        <p:spPr>
          <a:xfrm>
            <a:off x="685799" y="877824"/>
            <a:ext cx="5224671" cy="5029200"/>
          </a:xfrm>
        </p:spPr>
        <p:txBody>
          <a:bodyPr anchor="t" anchorCtr="0">
            <a:noAutofit/>
          </a:bodyPr>
          <a:lstStyle/>
          <a:p>
            <a:r>
              <a:rPr lang="en-US" sz="4800" b="1" dirty="0">
                <a:solidFill>
                  <a:schemeClr val="bg1"/>
                </a:solidFill>
              </a:rPr>
              <a:t>KEY #3</a:t>
            </a:r>
            <a:br>
              <a:rPr lang="en-US" dirty="0">
                <a:solidFill>
                  <a:schemeClr val="bg1"/>
                </a:solidFill>
              </a:rPr>
            </a:br>
            <a:br>
              <a:rPr lang="en-US" sz="3600" dirty="0">
                <a:solidFill>
                  <a:schemeClr val="bg1"/>
                </a:solidFill>
                <a:latin typeface="+mn-lt"/>
              </a:rPr>
            </a:br>
            <a:r>
              <a:rPr lang="en-US" sz="3800" b="0" dirty="0">
                <a:solidFill>
                  <a:schemeClr val="tx1"/>
                </a:solidFill>
                <a:latin typeface="Barlow Condensed" pitchFamily="2" charset="77"/>
              </a:rPr>
              <a:t>Clients have different </a:t>
            </a:r>
            <a:r>
              <a:rPr lang="en-US" sz="3800" dirty="0">
                <a:solidFill>
                  <a:schemeClr val="tx1"/>
                </a:solidFill>
                <a:latin typeface="Barlow Condensed SemiBold" pitchFamily="2" charset="77"/>
              </a:rPr>
              <a:t>financial planning personalities </a:t>
            </a:r>
            <a:r>
              <a:rPr lang="en-US" sz="3800" b="0" dirty="0">
                <a:solidFill>
                  <a:schemeClr val="tx1"/>
                </a:solidFill>
                <a:latin typeface="Barlow Condensed" pitchFamily="2" charset="77"/>
              </a:rPr>
              <a:t>and </a:t>
            </a:r>
            <a:r>
              <a:rPr lang="en-US" sz="3800" dirty="0">
                <a:solidFill>
                  <a:schemeClr val="tx1"/>
                </a:solidFill>
                <a:latin typeface="Barlow Condensed SemiBold" pitchFamily="2" charset="77"/>
              </a:rPr>
              <a:t>your message should be tailored to their unique characteristics for saving and investing for retirement.</a:t>
            </a:r>
            <a:br>
              <a:rPr lang="en-US" sz="3800" b="0" dirty="0">
                <a:solidFill>
                  <a:schemeClr val="tx1"/>
                </a:solidFill>
                <a:latin typeface="Barlow Condensed" pitchFamily="2" charset="77"/>
              </a:rPr>
            </a:br>
            <a:endParaRPr lang="en-US" sz="3800" b="0" dirty="0">
              <a:solidFill>
                <a:schemeClr val="tx1"/>
              </a:solidFill>
              <a:latin typeface="Barlow Condensed" pitchFamily="2" charset="77"/>
            </a:endParaRPr>
          </a:p>
        </p:txBody>
      </p:sp>
    </p:spTree>
    <p:extLst>
      <p:ext uri="{BB962C8B-B14F-4D97-AF65-F5344CB8AC3E}">
        <p14:creationId xmlns:p14="http://schemas.microsoft.com/office/powerpoint/2010/main" val="38182598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82A09D5-7416-ED43-ACCD-3668C450BA9E}"/>
              </a:ext>
            </a:extLst>
          </p:cNvPr>
          <p:cNvSpPr/>
          <p:nvPr/>
        </p:nvSpPr>
        <p:spPr>
          <a:xfrm>
            <a:off x="347470" y="0"/>
            <a:ext cx="500176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5800" y="914400"/>
            <a:ext cx="5031336" cy="2286000"/>
          </a:xfrm>
        </p:spPr>
        <p:txBody>
          <a:bodyPr anchor="t" anchorCtr="0">
            <a:noAutofit/>
          </a:bodyPr>
          <a:lstStyle/>
          <a:p>
            <a:r>
              <a:rPr lang="en-US" sz="4800" dirty="0">
                <a:solidFill>
                  <a:schemeClr val="bg1"/>
                </a:solidFill>
                <a:effectLst>
                  <a:outerShdw blurRad="101600" dist="101600" dir="2700000" algn="tl" rotWithShape="0">
                    <a:prstClr val="black">
                      <a:alpha val="20000"/>
                    </a:prstClr>
                  </a:outerShdw>
                </a:effectLst>
              </a:rPr>
              <a:t>FIVE INVESTING PERSONALITY</a:t>
            </a:r>
            <a:r>
              <a:rPr lang="en-US" sz="4800" b="1" dirty="0">
                <a:solidFill>
                  <a:srgbClr val="FFD100"/>
                </a:solidFill>
                <a:effectLst>
                  <a:outerShdw blurRad="101600" dist="101600" dir="2700000" algn="tl" rotWithShape="0">
                    <a:prstClr val="black">
                      <a:alpha val="20000"/>
                    </a:prstClr>
                  </a:outerShdw>
                </a:effectLst>
              </a:rPr>
              <a:t> TYPES</a:t>
            </a:r>
          </a:p>
        </p:txBody>
      </p:sp>
      <p:sp>
        <p:nvSpPr>
          <p:cNvPr id="23" name="Slide Number Placeholder 22"/>
          <p:cNvSpPr>
            <a:spLocks noGrp="1"/>
          </p:cNvSpPr>
          <p:nvPr>
            <p:ph type="sldNum" sz="quarter" idx="12"/>
          </p:nvPr>
        </p:nvSpPr>
        <p:spPr/>
        <p:txBody>
          <a:bodyPr/>
          <a:lstStyle/>
          <a:p>
            <a:fld id="{3D8138E6-F899-42D1-B540-BF0F4C16EA81}" type="slidenum">
              <a:rPr lang="en-US" smtClean="0"/>
              <a:pPr/>
              <a:t>44</a:t>
            </a:fld>
            <a:endParaRPr lang="en-US" dirty="0"/>
          </a:p>
        </p:txBody>
      </p:sp>
      <p:sp>
        <p:nvSpPr>
          <p:cNvPr id="25" name="Title 1">
            <a:extLst>
              <a:ext uri="{FF2B5EF4-FFF2-40B4-BE49-F238E27FC236}">
                <a16:creationId xmlns:a16="http://schemas.microsoft.com/office/drawing/2014/main" id="{AC94B64C-086F-6D4E-9553-2F60A2492C2A}"/>
              </a:ext>
            </a:extLst>
          </p:cNvPr>
          <p:cNvSpPr txBox="1">
            <a:spLocks/>
          </p:cNvSpPr>
          <p:nvPr/>
        </p:nvSpPr>
        <p:spPr>
          <a:xfrm>
            <a:off x="685800" y="4454950"/>
            <a:ext cx="3624209" cy="422442"/>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chemeClr val="bg1"/>
                </a:solidFill>
                <a:effectLst>
                  <a:outerShdw blurRad="101600" dist="101600" dir="2700000" algn="tl" rotWithShape="0">
                    <a:prstClr val="black">
                      <a:alpha val="20000"/>
                    </a:prstClr>
                  </a:outerShdw>
                </a:effectLst>
                <a:latin typeface="Barlow Condensed SemiBold" pitchFamily="2" charset="77"/>
              </a:rPr>
              <a:t>ALLIANCE STUDY, 2020</a:t>
            </a:r>
            <a:endParaRPr lang="en-US" sz="2800" b="1" dirty="0">
              <a:solidFill>
                <a:srgbClr val="FFD100"/>
              </a:solidFill>
              <a:effectLst>
                <a:outerShdw blurRad="101600" dist="101600" dir="2700000" algn="tl" rotWithShape="0">
                  <a:prstClr val="black">
                    <a:alpha val="20000"/>
                  </a:prstClr>
                </a:outerShdw>
              </a:effectLst>
              <a:latin typeface="Barlow Condensed SemiBold" pitchFamily="2" charset="77"/>
            </a:endParaRPr>
          </a:p>
        </p:txBody>
      </p:sp>
      <p:graphicFrame>
        <p:nvGraphicFramePr>
          <p:cNvPr id="3" name="Diagram 2">
            <a:extLst>
              <a:ext uri="{FF2B5EF4-FFF2-40B4-BE49-F238E27FC236}">
                <a16:creationId xmlns:a16="http://schemas.microsoft.com/office/drawing/2014/main" id="{6DE7EC53-3501-BA48-B748-880518B8BA58}"/>
              </a:ext>
            </a:extLst>
          </p:cNvPr>
          <p:cNvGraphicFramePr/>
          <p:nvPr>
            <p:extLst>
              <p:ext uri="{D42A27DB-BD31-4B8C-83A1-F6EECF244321}">
                <p14:modId xmlns:p14="http://schemas.microsoft.com/office/powerpoint/2010/main" val="2149235461"/>
              </p:ext>
            </p:extLst>
          </p:nvPr>
        </p:nvGraphicFramePr>
        <p:xfrm>
          <a:off x="5513385" y="404037"/>
          <a:ext cx="5837275" cy="59700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8" name="Graphic 47" descr="Warning with solid fill">
            <a:extLst>
              <a:ext uri="{FF2B5EF4-FFF2-40B4-BE49-F238E27FC236}">
                <a16:creationId xmlns:a16="http://schemas.microsoft.com/office/drawing/2014/main" id="{0BB84B43-6A1C-1C4F-82FD-7208C11F86B3}"/>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317995" y="1919608"/>
            <a:ext cx="581247" cy="581247"/>
          </a:xfrm>
          <a:prstGeom prst="rect">
            <a:avLst/>
          </a:prstGeom>
        </p:spPr>
      </p:pic>
      <p:pic>
        <p:nvPicPr>
          <p:cNvPr id="50" name="Graphic 49" descr="Bullseye with solid fill">
            <a:extLst>
              <a:ext uri="{FF2B5EF4-FFF2-40B4-BE49-F238E27FC236}">
                <a16:creationId xmlns:a16="http://schemas.microsoft.com/office/drawing/2014/main" id="{4F2BC58D-3458-BD42-ACE2-6C2378DFC3CD}"/>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486481" y="3078169"/>
            <a:ext cx="581248" cy="581248"/>
          </a:xfrm>
          <a:prstGeom prst="rect">
            <a:avLst/>
          </a:prstGeom>
        </p:spPr>
      </p:pic>
      <p:pic>
        <p:nvPicPr>
          <p:cNvPr id="52" name="Graphic 51" descr="Question Mark with solid fill">
            <a:extLst>
              <a:ext uri="{FF2B5EF4-FFF2-40B4-BE49-F238E27FC236}">
                <a16:creationId xmlns:a16="http://schemas.microsoft.com/office/drawing/2014/main" id="{B08C0D0A-D265-B64C-AF9B-ED10AAB712E1}"/>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300190" y="4226533"/>
            <a:ext cx="581249" cy="581249"/>
          </a:xfrm>
          <a:prstGeom prst="rect">
            <a:avLst/>
          </a:prstGeom>
        </p:spPr>
      </p:pic>
      <p:pic>
        <p:nvPicPr>
          <p:cNvPr id="56" name="Graphic 55" descr="Grinning face with solid fill with solid fill">
            <a:extLst>
              <a:ext uri="{FF2B5EF4-FFF2-40B4-BE49-F238E27FC236}">
                <a16:creationId xmlns:a16="http://schemas.microsoft.com/office/drawing/2014/main" id="{576799D2-CEBA-F144-9F27-150D31BCCACF}"/>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5785919" y="5321594"/>
            <a:ext cx="581248" cy="581248"/>
          </a:xfrm>
          <a:prstGeom prst="rect">
            <a:avLst/>
          </a:prstGeom>
        </p:spPr>
      </p:pic>
      <p:pic>
        <p:nvPicPr>
          <p:cNvPr id="60" name="Graphic 59" descr="Clipboard Checked with solid fill">
            <a:extLst>
              <a:ext uri="{FF2B5EF4-FFF2-40B4-BE49-F238E27FC236}">
                <a16:creationId xmlns:a16="http://schemas.microsoft.com/office/drawing/2014/main" id="{48068117-A2CD-6C44-87C1-1DC0D40622D6}"/>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5775286" y="845815"/>
            <a:ext cx="581247" cy="581247"/>
          </a:xfrm>
          <a:prstGeom prst="rect">
            <a:avLst/>
          </a:prstGeom>
        </p:spPr>
      </p:pic>
      <p:pic>
        <p:nvPicPr>
          <p:cNvPr id="13" name="Picture 12">
            <a:extLst>
              <a:ext uri="{FF2B5EF4-FFF2-40B4-BE49-F238E27FC236}">
                <a16:creationId xmlns:a16="http://schemas.microsoft.com/office/drawing/2014/main" id="{6C436264-8F06-7043-8CA9-F2571809AF1A}"/>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16" name="Straight Connector 15">
            <a:extLst>
              <a:ext uri="{FF2B5EF4-FFF2-40B4-BE49-F238E27FC236}">
                <a16:creationId xmlns:a16="http://schemas.microsoft.com/office/drawing/2014/main" id="{626A92CC-0763-8A40-9EE1-C7357C071448}"/>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92779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0A39597-8D4C-2649-A633-55D1757F651A}"/>
              </a:ext>
            </a:extLst>
          </p:cNvPr>
          <p:cNvSpPr/>
          <p:nvPr/>
        </p:nvSpPr>
        <p:spPr>
          <a:xfrm>
            <a:off x="321824" y="0"/>
            <a:ext cx="11870176"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txBox="1">
            <a:spLocks/>
          </p:cNvSpPr>
          <p:nvPr/>
        </p:nvSpPr>
        <p:spPr>
          <a:xfrm>
            <a:off x="685800" y="914400"/>
            <a:ext cx="5168348" cy="3102902"/>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dirty="0">
                <a:solidFill>
                  <a:schemeClr val="bg1"/>
                </a:solidFill>
                <a:effectLst>
                  <a:outerShdw blurRad="101600" dist="101600" dir="2700000" algn="tl" rotWithShape="0">
                    <a:prstClr val="black">
                      <a:alpha val="20000"/>
                    </a:prstClr>
                  </a:outerShdw>
                </a:effectLst>
                <a:latin typeface="Barlow Semi Condensed" pitchFamily="2" charset="77"/>
              </a:rPr>
              <a:t>ONCE YOU KNOW THEIR PERSONALITY, </a:t>
            </a:r>
            <a:br>
              <a:rPr lang="en-US" sz="4800" b="1" dirty="0">
                <a:solidFill>
                  <a:schemeClr val="bg1"/>
                </a:solidFill>
                <a:effectLst>
                  <a:outerShdw blurRad="101600" dist="101600" dir="2700000" algn="tl" rotWithShape="0">
                    <a:prstClr val="black">
                      <a:alpha val="20000"/>
                    </a:prstClr>
                  </a:outerShdw>
                </a:effectLst>
                <a:latin typeface="Barlow Semi Condensed" pitchFamily="2" charset="77"/>
              </a:rPr>
            </a:br>
            <a:r>
              <a:rPr lang="en-US" sz="4800" b="1" dirty="0">
                <a:solidFill>
                  <a:schemeClr val="accent3"/>
                </a:solidFill>
                <a:effectLst>
                  <a:outerShdw blurRad="101600" dist="101600" dir="2700000" algn="tl" rotWithShape="0">
                    <a:prstClr val="black">
                      <a:alpha val="20000"/>
                    </a:prstClr>
                  </a:outerShdw>
                </a:effectLst>
                <a:latin typeface="Barlow Semi Condensed" pitchFamily="2" charset="77"/>
              </a:rPr>
              <a:t>YOU CAN BETTER ENGAGE THEM </a:t>
            </a:r>
          </a:p>
        </p:txBody>
      </p:sp>
      <p:sp>
        <p:nvSpPr>
          <p:cNvPr id="3" name="Content Placeholder 2"/>
          <p:cNvSpPr>
            <a:spLocks noGrp="1"/>
          </p:cNvSpPr>
          <p:nvPr>
            <p:ph idx="1"/>
          </p:nvPr>
        </p:nvSpPr>
        <p:spPr>
          <a:xfrm>
            <a:off x="6099048" y="2651760"/>
            <a:ext cx="5198475" cy="3200400"/>
          </a:xfrm>
        </p:spPr>
        <p:txBody>
          <a:bodyPr>
            <a:noAutofit/>
          </a:bodyPr>
          <a:lstStyle/>
          <a:p>
            <a:pPr marL="0" indent="0">
              <a:buNone/>
            </a:pPr>
            <a:r>
              <a:rPr lang="en-US" sz="3200" b="1" dirty="0">
                <a:solidFill>
                  <a:srgbClr val="FFD100"/>
                </a:solidFill>
                <a:effectLst>
                  <a:outerShdw blurRad="101600" dist="101600" dir="2700000" algn="tl" rotWithShape="0">
                    <a:prstClr val="black">
                      <a:alpha val="20000"/>
                    </a:prstClr>
                  </a:outerShdw>
                </a:effectLst>
                <a:latin typeface="Barlow Condensed SemiBold" pitchFamily="2" charset="77"/>
              </a:rPr>
              <a:t>CONSUMERS DIFFER BY:</a:t>
            </a:r>
            <a:r>
              <a:rPr lang="en-US" sz="3200" b="1" dirty="0">
                <a:solidFill>
                  <a:prstClr val="white"/>
                </a:solidFill>
                <a:effectLst>
                  <a:outerShdw blurRad="101600" dist="101600" dir="2700000" algn="tl" rotWithShape="0">
                    <a:prstClr val="black">
                      <a:alpha val="20000"/>
                    </a:prstClr>
                  </a:outerShdw>
                </a:effectLst>
                <a:latin typeface="Barlow Condensed SemiBold" pitchFamily="2" charset="77"/>
              </a:rPr>
              <a:t>  </a:t>
            </a:r>
          </a:p>
          <a:p>
            <a:pPr marL="342900" indent="-342900">
              <a:buClr>
                <a:srgbClr val="FFD100"/>
              </a:buClr>
              <a:buFont typeface="+mj-lt"/>
              <a:buAutoNum type="arabicPeriod"/>
            </a:pPr>
            <a:r>
              <a:rPr lang="en-US" sz="3200" dirty="0">
                <a:effectLst>
                  <a:outerShdw blurRad="101600" dist="101600" dir="2700000" algn="tl" rotWithShape="0">
                    <a:prstClr val="black">
                      <a:alpha val="20000"/>
                    </a:prstClr>
                  </a:outerShdw>
                </a:effectLst>
              </a:rPr>
              <a:t>Retirement outlook</a:t>
            </a:r>
          </a:p>
          <a:p>
            <a:pPr marL="342900" indent="-342900">
              <a:buClr>
                <a:srgbClr val="FFD100"/>
              </a:buClr>
              <a:buFont typeface="+mj-lt"/>
              <a:buAutoNum type="arabicPeriod"/>
            </a:pPr>
            <a:r>
              <a:rPr lang="en-US" sz="3200" dirty="0">
                <a:effectLst>
                  <a:outerShdw blurRad="101600" dist="101600" dir="2700000" algn="tl" rotWithShape="0">
                    <a:prstClr val="black">
                      <a:alpha val="20000"/>
                    </a:prstClr>
                  </a:outerShdw>
                </a:effectLst>
              </a:rPr>
              <a:t>Personality and decision-making styles</a:t>
            </a:r>
          </a:p>
          <a:p>
            <a:pPr marL="342900" indent="-342900">
              <a:buClr>
                <a:srgbClr val="FFD100"/>
              </a:buClr>
              <a:buFont typeface="+mj-lt"/>
              <a:buAutoNum type="arabicPeriod"/>
            </a:pPr>
            <a:r>
              <a:rPr lang="en-US" sz="3200" dirty="0">
                <a:effectLst>
                  <a:outerShdw blurRad="101600" dist="101600" dir="2700000" algn="tl" rotWithShape="0">
                    <a:prstClr val="black">
                      <a:alpha val="20000"/>
                    </a:prstClr>
                  </a:outerShdw>
                </a:effectLst>
              </a:rPr>
              <a:t>Level of retirement preparedness</a:t>
            </a:r>
          </a:p>
        </p:txBody>
      </p:sp>
      <p:sp>
        <p:nvSpPr>
          <p:cNvPr id="12" name="Slide Number Placeholder 11"/>
          <p:cNvSpPr>
            <a:spLocks noGrp="1"/>
          </p:cNvSpPr>
          <p:nvPr>
            <p:ph type="sldNum" sz="quarter" idx="12"/>
          </p:nvPr>
        </p:nvSpPr>
        <p:spPr/>
        <p:txBody>
          <a:bodyPr/>
          <a:lstStyle/>
          <a:p>
            <a:fld id="{3D8138E6-F899-42D1-B540-BF0F4C16EA81}" type="slidenum">
              <a:rPr lang="en-US" smtClean="0"/>
              <a:pPr/>
              <a:t>45</a:t>
            </a:fld>
            <a:endParaRPr lang="en-US" dirty="0"/>
          </a:p>
        </p:txBody>
      </p:sp>
      <p:pic>
        <p:nvPicPr>
          <p:cNvPr id="10" name="Picture 9">
            <a:extLst>
              <a:ext uri="{FF2B5EF4-FFF2-40B4-BE49-F238E27FC236}">
                <a16:creationId xmlns:a16="http://schemas.microsoft.com/office/drawing/2014/main" id="{21CC4F5F-50BA-8B4D-8591-3E72D209E4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13" name="Straight Connector 12">
            <a:extLst>
              <a:ext uri="{FF2B5EF4-FFF2-40B4-BE49-F238E27FC236}">
                <a16:creationId xmlns:a16="http://schemas.microsoft.com/office/drawing/2014/main" id="{7FEF8A21-0C75-2A45-A32F-5650B487E8F7}"/>
              </a:ext>
            </a:extLst>
          </p:cNvPr>
          <p:cNvCxnSpPr>
            <a:cxnSpLocks/>
          </p:cNvCxnSpPr>
          <p:nvPr/>
        </p:nvCxnSpPr>
        <p:spPr>
          <a:xfrm>
            <a:off x="808149" y="914400"/>
            <a:ext cx="548640" cy="0"/>
          </a:xfrm>
          <a:prstGeom prst="line">
            <a:avLst/>
          </a:prstGeom>
          <a:ln w="79375">
            <a:solidFill>
              <a:srgbClr val="FFD1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02A5FB1-BFD1-CA4C-A522-C1EBB33F4094}"/>
              </a:ext>
            </a:extLst>
          </p:cNvPr>
          <p:cNvCxnSpPr>
            <a:cxnSpLocks/>
          </p:cNvCxnSpPr>
          <p:nvPr/>
        </p:nvCxnSpPr>
        <p:spPr>
          <a:xfrm>
            <a:off x="5774552" y="1719072"/>
            <a:ext cx="0" cy="5138928"/>
          </a:xfrm>
          <a:prstGeom prst="line">
            <a:avLst/>
          </a:prstGeom>
          <a:ln w="15875"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C82391E-5486-F744-BDED-39F683D29CE6}"/>
              </a:ext>
            </a:extLst>
          </p:cNvPr>
          <p:cNvCxnSpPr>
            <a:cxnSpLocks/>
          </p:cNvCxnSpPr>
          <p:nvPr/>
        </p:nvCxnSpPr>
        <p:spPr>
          <a:xfrm>
            <a:off x="5774552" y="2786270"/>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38999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769C183-9957-0C4C-8556-DB79BF5F7AB5}"/>
              </a:ext>
            </a:extLst>
          </p:cNvPr>
          <p:cNvSpPr/>
          <p:nvPr/>
        </p:nvSpPr>
        <p:spPr>
          <a:xfrm>
            <a:off x="347470" y="0"/>
            <a:ext cx="1184453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457200"/>
            <a:ext cx="12192000" cy="1371600"/>
          </a:xfrm>
        </p:spPr>
        <p:txBody>
          <a:bodyPr anchor="t" anchorCtr="0">
            <a:noAutofit/>
          </a:bodyPr>
          <a:lstStyle/>
          <a:p>
            <a:pPr algn="ctr"/>
            <a:r>
              <a:rPr lang="en-US" sz="4800" dirty="0">
                <a:solidFill>
                  <a:schemeClr val="bg1"/>
                </a:solidFill>
                <a:effectLst>
                  <a:outerShdw blurRad="101600" dist="101600" dir="2700000" algn="tl" rotWithShape="0">
                    <a:prstClr val="black">
                      <a:alpha val="20000"/>
                    </a:prstClr>
                  </a:outerShdw>
                </a:effectLst>
              </a:rPr>
              <a:t>DISCOVER YOUR </a:t>
            </a:r>
            <a:r>
              <a:rPr lang="en-US" sz="4800" b="1" dirty="0">
                <a:solidFill>
                  <a:srgbClr val="FFD100"/>
                </a:solidFill>
                <a:effectLst>
                  <a:outerShdw blurRad="101600" dist="101600" dir="2700000" algn="tl" rotWithShape="0">
                    <a:prstClr val="black">
                      <a:alpha val="20000"/>
                    </a:prstClr>
                  </a:outerShdw>
                </a:effectLst>
              </a:rPr>
              <a:t>INVESTING PERSONALITY</a:t>
            </a:r>
            <a:endParaRPr lang="en-US" sz="4800" dirty="0">
              <a:solidFill>
                <a:schemeClr val="bg1"/>
              </a:solidFill>
              <a:effectLst>
                <a:outerShdw blurRad="101600" dist="101600" dir="2700000" algn="tl" rotWithShape="0">
                  <a:prstClr val="black">
                    <a:alpha val="20000"/>
                  </a:prstClr>
                </a:outerShdw>
              </a:effectLst>
            </a:endParaRPr>
          </a:p>
        </p:txBody>
      </p:sp>
      <p:sp>
        <p:nvSpPr>
          <p:cNvPr id="11" name="Slide Number Placeholder 10"/>
          <p:cNvSpPr>
            <a:spLocks noGrp="1"/>
          </p:cNvSpPr>
          <p:nvPr>
            <p:ph type="sldNum" sz="quarter" idx="12"/>
          </p:nvPr>
        </p:nvSpPr>
        <p:spPr/>
        <p:txBody>
          <a:bodyPr/>
          <a:lstStyle/>
          <a:p>
            <a:fld id="{3D8138E6-F899-42D1-B540-BF0F4C16EA81}" type="slidenum">
              <a:rPr lang="en-US" smtClean="0"/>
              <a:pPr/>
              <a:t>46</a:t>
            </a:fld>
            <a:endParaRPr lang="en-US" dirty="0"/>
          </a:p>
        </p:txBody>
      </p:sp>
      <p:pic>
        <p:nvPicPr>
          <p:cNvPr id="7" name="Picture 6">
            <a:extLst>
              <a:ext uri="{FF2B5EF4-FFF2-40B4-BE49-F238E27FC236}">
                <a16:creationId xmlns:a16="http://schemas.microsoft.com/office/drawing/2014/main" id="{A36BD23C-B78F-B549-9D38-8FAAACE0D98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pic>
        <p:nvPicPr>
          <p:cNvPr id="3" name="Picture 2">
            <a:extLst>
              <a:ext uri="{FF2B5EF4-FFF2-40B4-BE49-F238E27FC236}">
                <a16:creationId xmlns:a16="http://schemas.microsoft.com/office/drawing/2014/main" id="{A6FBF6C6-BAA4-03DF-70F9-D2ACF81D6B9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607779" y="1828800"/>
            <a:ext cx="8976443" cy="3435119"/>
          </a:xfrm>
          <a:prstGeom prst="rect">
            <a:avLst/>
          </a:prstGeom>
          <a:ln>
            <a:solidFill>
              <a:schemeClr val="accent3"/>
            </a:solidFill>
          </a:ln>
          <a:effectLst>
            <a:outerShdw blurRad="101600" dist="101600" dir="2700000" algn="ctr" rotWithShape="0">
              <a:srgbClr val="000000">
                <a:alpha val="20000"/>
              </a:srgbClr>
            </a:outerShdw>
          </a:effectLst>
        </p:spPr>
      </p:pic>
    </p:spTree>
    <p:extLst>
      <p:ext uri="{BB962C8B-B14F-4D97-AF65-F5344CB8AC3E}">
        <p14:creationId xmlns:p14="http://schemas.microsoft.com/office/powerpoint/2010/main" val="33372656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D8B0A91-351F-BD4B-AABC-365F62090652}"/>
              </a:ext>
            </a:extLst>
          </p:cNvPr>
          <p:cNvSpPr/>
          <p:nvPr/>
        </p:nvSpPr>
        <p:spPr>
          <a:xfrm>
            <a:off x="347470" y="0"/>
            <a:ext cx="500176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lide Number Placeholder 22"/>
          <p:cNvSpPr>
            <a:spLocks noGrp="1"/>
          </p:cNvSpPr>
          <p:nvPr>
            <p:ph type="sldNum" sz="quarter" idx="12"/>
          </p:nvPr>
        </p:nvSpPr>
        <p:spPr/>
        <p:txBody>
          <a:bodyPr/>
          <a:lstStyle/>
          <a:p>
            <a:fld id="{3D8138E6-F899-42D1-B540-BF0F4C16EA81}" type="slidenum">
              <a:rPr lang="en-US" smtClean="0"/>
              <a:pPr/>
              <a:t>47</a:t>
            </a:fld>
            <a:endParaRPr lang="en-US" dirty="0"/>
          </a:p>
        </p:txBody>
      </p:sp>
      <p:pic>
        <p:nvPicPr>
          <p:cNvPr id="13" name="Picture 12">
            <a:extLst>
              <a:ext uri="{FF2B5EF4-FFF2-40B4-BE49-F238E27FC236}">
                <a16:creationId xmlns:a16="http://schemas.microsoft.com/office/drawing/2014/main" id="{6C436264-8F06-7043-8CA9-F2571809AF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2" name="Title 1">
            <a:extLst>
              <a:ext uri="{FF2B5EF4-FFF2-40B4-BE49-F238E27FC236}">
                <a16:creationId xmlns:a16="http://schemas.microsoft.com/office/drawing/2014/main" id="{B7DC62F9-8F2E-0B43-BF49-8A5627D00B31}"/>
              </a:ext>
            </a:extLst>
          </p:cNvPr>
          <p:cNvSpPr txBox="1">
            <a:spLocks/>
          </p:cNvSpPr>
          <p:nvPr/>
        </p:nvSpPr>
        <p:spPr>
          <a:xfrm>
            <a:off x="685800" y="914400"/>
            <a:ext cx="5031336" cy="228600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4800" dirty="0">
                <a:effectLst>
                  <a:outerShdw blurRad="101600" dist="101600" dir="2700000" algn="tl" rotWithShape="0">
                    <a:prstClr val="black">
                      <a:alpha val="20000"/>
                    </a:prstClr>
                  </a:outerShdw>
                </a:effectLst>
              </a:rPr>
              <a:t>SAMPLE </a:t>
            </a:r>
            <a:br>
              <a:rPr lang="en-US" sz="4800" dirty="0">
                <a:effectLst>
                  <a:outerShdw blurRad="101600" dist="101600" dir="2700000" algn="tl" rotWithShape="0">
                    <a:prstClr val="black">
                      <a:alpha val="20000"/>
                    </a:prstClr>
                  </a:outerShdw>
                </a:effectLst>
              </a:rPr>
            </a:br>
            <a:r>
              <a:rPr lang="en-US" sz="4800" dirty="0">
                <a:solidFill>
                  <a:schemeClr val="accent3"/>
                </a:solidFill>
                <a:effectLst>
                  <a:outerShdw blurRad="101600" dist="101600" dir="2700000" algn="tl" rotWithShape="0">
                    <a:prstClr val="black">
                      <a:alpha val="20000"/>
                    </a:prstClr>
                  </a:outerShdw>
                </a:effectLst>
              </a:rPr>
              <a:t>QUESTION</a:t>
            </a:r>
            <a:endParaRPr lang="en-US" sz="4800" dirty="0">
              <a:solidFill>
                <a:srgbClr val="FFD100"/>
              </a:solidFill>
              <a:effectLst>
                <a:outerShdw blurRad="101600" dist="101600" dir="2700000" algn="tl" rotWithShape="0">
                  <a:prstClr val="black">
                    <a:alpha val="20000"/>
                  </a:prstClr>
                </a:outerShdw>
              </a:effectLst>
            </a:endParaRPr>
          </a:p>
        </p:txBody>
      </p:sp>
      <p:cxnSp>
        <p:nvCxnSpPr>
          <p:cNvPr id="24" name="Straight Connector 23">
            <a:extLst>
              <a:ext uri="{FF2B5EF4-FFF2-40B4-BE49-F238E27FC236}">
                <a16:creationId xmlns:a16="http://schemas.microsoft.com/office/drawing/2014/main" id="{79DCF672-9BC7-6B4E-AB1E-685BCC6E8BB8}"/>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DCAE22F-2D93-0A4B-BDFD-B4B75C616FAC}"/>
              </a:ext>
            </a:extLst>
          </p:cNvPr>
          <p:cNvPicPr/>
          <p:nvPr/>
        </p:nvPicPr>
        <p:blipFill>
          <a:blip r:embed="rId4" cstate="email">
            <a:extLst>
              <a:ext uri="{28A0092B-C50C-407E-A947-70E740481C1C}">
                <a14:useLocalDpi xmlns:a14="http://schemas.microsoft.com/office/drawing/2010/main"/>
              </a:ext>
            </a:extLst>
          </a:blip>
          <a:srcRect/>
          <a:stretch/>
        </p:blipFill>
        <p:spPr>
          <a:xfrm>
            <a:off x="4142591" y="1547192"/>
            <a:ext cx="7013016" cy="3763616"/>
          </a:xfrm>
          <a:prstGeom prst="rect">
            <a:avLst/>
          </a:prstGeom>
          <a:ln>
            <a:solidFill>
              <a:schemeClr val="accent3"/>
            </a:solidFill>
          </a:ln>
          <a:effectLst>
            <a:outerShdw blurRad="101600" dist="101600" dir="2700000" algn="ctr" rotWithShape="0">
              <a:srgbClr val="000000">
                <a:alpha val="20000"/>
              </a:srgbClr>
            </a:outerShdw>
          </a:effectLst>
        </p:spPr>
      </p:pic>
    </p:spTree>
    <p:extLst>
      <p:ext uri="{BB962C8B-B14F-4D97-AF65-F5344CB8AC3E}">
        <p14:creationId xmlns:p14="http://schemas.microsoft.com/office/powerpoint/2010/main" val="35059618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2742823-A128-B646-B707-8E29AF0FD9F8}"/>
              </a:ext>
            </a:extLst>
          </p:cNvPr>
          <p:cNvSpPr/>
          <p:nvPr/>
        </p:nvSpPr>
        <p:spPr>
          <a:xfrm flipH="1">
            <a:off x="347471" y="0"/>
            <a:ext cx="6260594"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7335332" y="1288946"/>
            <a:ext cx="4306186" cy="5569053"/>
          </a:xfrm>
          <a:prstGeom prst="rect">
            <a:avLst/>
          </a:prstGeom>
          <a:solidFill>
            <a:schemeClr val="bg1"/>
          </a:solidFill>
          <a:ln>
            <a:noFill/>
          </a:ln>
          <a:effectLst>
            <a:outerShdw blurRad="1016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5800" y="914399"/>
            <a:ext cx="5675376" cy="1828800"/>
          </a:xfrm>
        </p:spPr>
        <p:txBody>
          <a:bodyPr anchor="t" anchorCtr="0">
            <a:noAutofit/>
          </a:bodyPr>
          <a:lstStyle/>
          <a:p>
            <a:r>
              <a:rPr lang="en-US" sz="3900" dirty="0">
                <a:solidFill>
                  <a:schemeClr val="bg1"/>
                </a:solidFill>
                <a:effectLst>
                  <a:outerShdw blurRad="101600" dist="101600" dir="2700000" algn="tl" rotWithShape="0">
                    <a:prstClr val="black">
                      <a:alpha val="20000"/>
                    </a:prstClr>
                  </a:outerShdw>
                </a:effectLst>
              </a:rPr>
              <a:t>A </a:t>
            </a:r>
            <a:r>
              <a:rPr lang="en-US" sz="3900" b="1" dirty="0">
                <a:solidFill>
                  <a:srgbClr val="FFD100"/>
                </a:solidFill>
                <a:effectLst>
                  <a:outerShdw blurRad="101600" dist="101600" dir="2700000" algn="tl" rotWithShape="0">
                    <a:prstClr val="black">
                      <a:alpha val="20000"/>
                    </a:prstClr>
                  </a:outerShdw>
                </a:effectLst>
              </a:rPr>
              <a:t>ONE-PAGER </a:t>
            </a:r>
            <a:r>
              <a:rPr lang="en-US" sz="3900" dirty="0">
                <a:solidFill>
                  <a:schemeClr val="bg1"/>
                </a:solidFill>
                <a:effectLst>
                  <a:outerShdw blurRad="101600" dist="101600" dir="2700000" algn="tl" rotWithShape="0">
                    <a:prstClr val="black">
                      <a:alpha val="20000"/>
                    </a:prstClr>
                  </a:outerShdw>
                </a:effectLst>
              </a:rPr>
              <a:t>EXPLAINS TO CLIENTS THEIR </a:t>
            </a:r>
            <a:r>
              <a:rPr lang="en-US" sz="3900" dirty="0">
                <a:effectLst>
                  <a:outerShdw blurRad="101600" dist="101600" dir="2700000" algn="tl" rotWithShape="0">
                    <a:prstClr val="black">
                      <a:alpha val="20000"/>
                    </a:prstClr>
                  </a:outerShdw>
                </a:effectLst>
              </a:rPr>
              <a:t>INVESTING PERSONALITY</a:t>
            </a:r>
            <a:r>
              <a:rPr lang="en-US" sz="3900" dirty="0">
                <a:solidFill>
                  <a:schemeClr val="bg1"/>
                </a:solidFill>
                <a:effectLst>
                  <a:outerShdw blurRad="101600" dist="101600" dir="2700000" algn="tl" rotWithShape="0">
                    <a:prstClr val="black">
                      <a:alpha val="20000"/>
                    </a:prstClr>
                  </a:outerShdw>
                </a:effectLst>
              </a:rPr>
              <a:t> </a:t>
            </a:r>
          </a:p>
        </p:txBody>
      </p:sp>
      <p:sp>
        <p:nvSpPr>
          <p:cNvPr id="3" name="Content Placeholder 2"/>
          <p:cNvSpPr>
            <a:spLocks noGrp="1"/>
          </p:cNvSpPr>
          <p:nvPr>
            <p:ph idx="1"/>
          </p:nvPr>
        </p:nvSpPr>
        <p:spPr>
          <a:xfrm>
            <a:off x="685800" y="3021496"/>
            <a:ext cx="5410200" cy="3347605"/>
          </a:xfrm>
        </p:spPr>
        <p:txBody>
          <a:bodyPr>
            <a:noAutofit/>
          </a:bodyPr>
          <a:lstStyle/>
          <a:p>
            <a:pPr marL="0" indent="0">
              <a:buClr>
                <a:srgbClr val="FFD100"/>
              </a:buClr>
              <a:buNone/>
            </a:pPr>
            <a:r>
              <a:rPr lang="en-US" sz="2400" dirty="0">
                <a:solidFill>
                  <a:srgbClr val="FFD100"/>
                </a:solidFill>
                <a:effectLst>
                  <a:outerShdw blurRad="101600" dist="101600" dir="2700000" algn="tl" rotWithShape="0">
                    <a:prstClr val="black">
                      <a:alpha val="20000"/>
                    </a:prstClr>
                  </a:outerShdw>
                </a:effectLst>
                <a:latin typeface="Barlow Condensed Medium" pitchFamily="2" charset="77"/>
              </a:rPr>
              <a:t>THE QUIZ: </a:t>
            </a:r>
          </a:p>
          <a:p>
            <a:pPr marL="342900" indent="-342900">
              <a:buClr>
                <a:srgbClr val="FFD100"/>
              </a:buClr>
              <a:buFont typeface="Wingdings" panose="05000000000000000000" pitchFamily="2" charset="2"/>
              <a:buChar char="§"/>
            </a:pPr>
            <a:r>
              <a:rPr lang="en-US" sz="2400" dirty="0">
                <a:solidFill>
                  <a:schemeClr val="bg1"/>
                </a:solidFill>
                <a:effectLst>
                  <a:outerShdw blurRad="101600" dist="101600" dir="2700000" algn="tl" rotWithShape="0">
                    <a:prstClr val="black">
                      <a:alpha val="20000"/>
                    </a:prstClr>
                  </a:outerShdw>
                </a:effectLst>
              </a:rPr>
              <a:t>Identifies their personality type</a:t>
            </a:r>
          </a:p>
          <a:p>
            <a:pPr marL="342900" indent="-342900">
              <a:buClr>
                <a:srgbClr val="FFD100"/>
              </a:buClr>
              <a:buFont typeface="Wingdings" panose="05000000000000000000" pitchFamily="2" charset="2"/>
              <a:buChar char="§"/>
            </a:pPr>
            <a:r>
              <a:rPr lang="en-US" sz="2400" dirty="0">
                <a:solidFill>
                  <a:schemeClr val="bg1"/>
                </a:solidFill>
                <a:effectLst>
                  <a:outerShdw blurRad="101600" dist="101600" dir="2700000" algn="tl" rotWithShape="0">
                    <a:prstClr val="black">
                      <a:alpha val="20000"/>
                    </a:prstClr>
                  </a:outerShdw>
                </a:effectLst>
              </a:rPr>
              <a:t>Describes their Investing personality</a:t>
            </a:r>
          </a:p>
          <a:p>
            <a:pPr marL="342900" indent="-342900">
              <a:buClr>
                <a:srgbClr val="FFD100"/>
              </a:buClr>
              <a:buFont typeface="Wingdings" panose="05000000000000000000" pitchFamily="2" charset="2"/>
              <a:buChar char="§"/>
            </a:pPr>
            <a:r>
              <a:rPr lang="en-US" sz="2400" dirty="0">
                <a:solidFill>
                  <a:schemeClr val="bg1"/>
                </a:solidFill>
                <a:effectLst>
                  <a:outerShdw blurRad="101600" dist="101600" dir="2700000" algn="tl" rotWithShape="0">
                    <a:prstClr val="black">
                      <a:alpha val="20000"/>
                    </a:prstClr>
                  </a:outerShdw>
                </a:effectLst>
              </a:rPr>
              <a:t>Tells them what percent of Americans is</a:t>
            </a:r>
            <a:br>
              <a:rPr lang="en-US" sz="2400" dirty="0">
                <a:solidFill>
                  <a:schemeClr val="bg1"/>
                </a:solidFill>
                <a:effectLst>
                  <a:outerShdw blurRad="101600" dist="101600" dir="2700000" algn="tl" rotWithShape="0">
                    <a:prstClr val="black">
                      <a:alpha val="20000"/>
                    </a:prstClr>
                  </a:outerShdw>
                </a:effectLst>
              </a:rPr>
            </a:br>
            <a:r>
              <a:rPr lang="en-US" sz="2400" dirty="0">
                <a:solidFill>
                  <a:schemeClr val="bg1"/>
                </a:solidFill>
                <a:effectLst>
                  <a:outerShdw blurRad="101600" dist="101600" dir="2700000" algn="tl" rotWithShape="0">
                    <a:prstClr val="black">
                      <a:alpha val="20000"/>
                    </a:prstClr>
                  </a:outerShdw>
                </a:effectLst>
              </a:rPr>
              <a:t>similar to them</a:t>
            </a:r>
          </a:p>
          <a:p>
            <a:pPr marL="342900" indent="-342900">
              <a:buClr>
                <a:srgbClr val="FFD100"/>
              </a:buClr>
              <a:buFont typeface="Wingdings" panose="05000000000000000000" pitchFamily="2" charset="2"/>
              <a:buChar char="§"/>
            </a:pPr>
            <a:r>
              <a:rPr lang="en-US" sz="2400" dirty="0">
                <a:solidFill>
                  <a:schemeClr val="bg1"/>
                </a:solidFill>
                <a:effectLst>
                  <a:outerShdw blurRad="101600" dist="101600" dir="2700000" algn="tl" rotWithShape="0">
                    <a:prstClr val="black">
                      <a:alpha val="20000"/>
                    </a:prstClr>
                  </a:outerShdw>
                </a:effectLst>
              </a:rPr>
              <a:t>Primary concerns about retirement</a:t>
            </a:r>
          </a:p>
          <a:p>
            <a:pPr marL="342900" indent="-342900">
              <a:buClr>
                <a:srgbClr val="FFD100"/>
              </a:buClr>
              <a:buFont typeface="Wingdings" panose="05000000000000000000" pitchFamily="2" charset="2"/>
              <a:buChar char="§"/>
            </a:pPr>
            <a:r>
              <a:rPr lang="en-US" sz="2400" dirty="0">
                <a:solidFill>
                  <a:schemeClr val="bg1"/>
                </a:solidFill>
                <a:effectLst>
                  <a:outerShdw blurRad="101600" dist="101600" dir="2700000" algn="tl" rotWithShape="0">
                    <a:prstClr val="black">
                      <a:alpha val="20000"/>
                    </a:prstClr>
                  </a:outerShdw>
                </a:effectLst>
              </a:rPr>
              <a:t>Sets up next steps: Meet with you</a:t>
            </a:r>
          </a:p>
        </p:txBody>
      </p:sp>
      <p:sp>
        <p:nvSpPr>
          <p:cNvPr id="11" name="Slide Number Placeholder 10"/>
          <p:cNvSpPr>
            <a:spLocks noGrp="1"/>
          </p:cNvSpPr>
          <p:nvPr>
            <p:ph type="sldNum" sz="quarter" idx="12"/>
          </p:nvPr>
        </p:nvSpPr>
        <p:spPr/>
        <p:txBody>
          <a:bodyPr/>
          <a:lstStyle/>
          <a:p>
            <a:fld id="{3D8138E6-F899-42D1-B540-BF0F4C16EA81}" type="slidenum">
              <a:rPr lang="en-US" smtClean="0"/>
              <a:pPr/>
              <a:t>48</a:t>
            </a:fld>
            <a:endParaRPr lang="en-US" dirty="0"/>
          </a:p>
        </p:txBody>
      </p:sp>
      <p:pic>
        <p:nvPicPr>
          <p:cNvPr id="9" name="Picture 8" descr="Graphical user interface, text, application, website&#10;&#10;Description automatically generated">
            <a:extLst>
              <a:ext uri="{FF2B5EF4-FFF2-40B4-BE49-F238E27FC236}">
                <a16:creationId xmlns:a16="http://schemas.microsoft.com/office/drawing/2014/main" id="{34176C2A-967F-B14C-AD00-D11EBF7DF605}"/>
              </a:ext>
            </a:extLst>
          </p:cNvPr>
          <p:cNvPicPr/>
          <p:nvPr/>
        </p:nvPicPr>
        <p:blipFill rotWithShape="1">
          <a:blip r:embed="rId3" cstate="screen">
            <a:extLst>
              <a:ext uri="{28A0092B-C50C-407E-A947-70E740481C1C}">
                <a14:useLocalDpi xmlns:a14="http://schemas.microsoft.com/office/drawing/2010/main"/>
              </a:ext>
            </a:extLst>
          </a:blip>
          <a:srcRect/>
          <a:stretch/>
        </p:blipFill>
        <p:spPr>
          <a:xfrm>
            <a:off x="7335332" y="1298779"/>
            <a:ext cx="4306186" cy="5569053"/>
          </a:xfrm>
          <a:prstGeom prst="rect">
            <a:avLst/>
          </a:prstGeom>
          <a:ln>
            <a:solidFill>
              <a:schemeClr val="accent3"/>
            </a:solidFill>
          </a:ln>
        </p:spPr>
      </p:pic>
      <p:sp>
        <p:nvSpPr>
          <p:cNvPr id="10" name="TextBox 9">
            <a:extLst>
              <a:ext uri="{FF2B5EF4-FFF2-40B4-BE49-F238E27FC236}">
                <a16:creationId xmlns:a16="http://schemas.microsoft.com/office/drawing/2014/main" id="{BEFA07B0-90AA-604A-851D-88C6AC22E985}"/>
              </a:ext>
            </a:extLst>
          </p:cNvPr>
          <p:cNvSpPr txBox="1"/>
          <p:nvPr/>
        </p:nvSpPr>
        <p:spPr>
          <a:xfrm>
            <a:off x="10160758" y="1079058"/>
            <a:ext cx="2031242" cy="430887"/>
          </a:xfrm>
          <a:prstGeom prst="rect">
            <a:avLst/>
          </a:prstGeom>
          <a:solidFill>
            <a:schemeClr val="accent5"/>
          </a:solidFill>
          <a:ln>
            <a:noFill/>
          </a:ln>
          <a:effectLst>
            <a:outerShdw blurRad="101600" dist="101600" dir="2700000" algn="ctr" rotWithShape="0">
              <a:srgbClr val="000000">
                <a:alpha val="20000"/>
              </a:srgbClr>
            </a:outerShdw>
          </a:effectLst>
        </p:spPr>
        <p:txBody>
          <a:bodyPr wrap="square" lIns="0" tIns="91440" rIns="0" bIns="91440" rtlCol="0">
            <a:spAutoFit/>
          </a:bodyPr>
          <a:lstStyle/>
          <a:p>
            <a:pPr algn="ctr"/>
            <a:r>
              <a:rPr lang="en-US" sz="1600" b="1" dirty="0">
                <a:solidFill>
                  <a:schemeClr val="accent3"/>
                </a:solidFill>
                <a:latin typeface="Barlow Condensed SemiBold" pitchFamily="2" charset="77"/>
              </a:rPr>
              <a:t>Client View</a:t>
            </a:r>
            <a:r>
              <a:rPr lang="en-US" sz="1600" dirty="0">
                <a:solidFill>
                  <a:schemeClr val="accent3"/>
                </a:solidFill>
                <a:latin typeface="Barlow Condensed" pitchFamily="2" charset="77"/>
              </a:rPr>
              <a:t>—Quiz Results</a:t>
            </a:r>
          </a:p>
        </p:txBody>
      </p:sp>
      <p:cxnSp>
        <p:nvCxnSpPr>
          <p:cNvPr id="13" name="Straight Connector 12">
            <a:extLst>
              <a:ext uri="{FF2B5EF4-FFF2-40B4-BE49-F238E27FC236}">
                <a16:creationId xmlns:a16="http://schemas.microsoft.com/office/drawing/2014/main" id="{A15D2858-6FD8-D045-B0E8-A0B50CC1AB97}"/>
              </a:ext>
            </a:extLst>
          </p:cNvPr>
          <p:cNvCxnSpPr>
            <a:cxnSpLocks/>
          </p:cNvCxnSpPr>
          <p:nvPr/>
        </p:nvCxnSpPr>
        <p:spPr>
          <a:xfrm>
            <a:off x="808149" y="914400"/>
            <a:ext cx="548640" cy="0"/>
          </a:xfrm>
          <a:prstGeom prst="line">
            <a:avLst/>
          </a:prstGeom>
          <a:ln w="5715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74520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82A09D5-7416-ED43-ACCD-3668C450BA9E}"/>
              </a:ext>
            </a:extLst>
          </p:cNvPr>
          <p:cNvSpPr/>
          <p:nvPr/>
        </p:nvSpPr>
        <p:spPr>
          <a:xfrm>
            <a:off x="347469" y="0"/>
            <a:ext cx="11844531"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9488" y="1720840"/>
            <a:ext cx="4663440" cy="1311128"/>
          </a:xfrm>
        </p:spPr>
        <p:txBody>
          <a:bodyPr wrap="square" anchor="t" anchorCtr="0">
            <a:spAutoFit/>
          </a:bodyPr>
          <a:lstStyle/>
          <a:p>
            <a:r>
              <a:rPr lang="en-US" dirty="0">
                <a:solidFill>
                  <a:schemeClr val="accent3"/>
                </a:solidFill>
                <a:effectLst>
                  <a:outerShdw blurRad="101600" dist="101600" dir="2700000" algn="tl" rotWithShape="0">
                    <a:prstClr val="black">
                      <a:alpha val="20000"/>
                    </a:prstClr>
                  </a:outerShdw>
                </a:effectLst>
              </a:rPr>
              <a:t>AMBITIOUS RISK TAKER PROFILE: </a:t>
            </a:r>
            <a:endParaRPr lang="en-US" dirty="0">
              <a:effectLst>
                <a:outerShdw blurRad="101600" dist="101600" dir="2700000" algn="tl" rotWithShape="0">
                  <a:prstClr val="black">
                    <a:alpha val="20000"/>
                  </a:prstClr>
                </a:outerShdw>
              </a:effectLst>
            </a:endParaRPr>
          </a:p>
        </p:txBody>
      </p:sp>
      <p:sp>
        <p:nvSpPr>
          <p:cNvPr id="23" name="Slide Number Placeholder 22"/>
          <p:cNvSpPr>
            <a:spLocks noGrp="1"/>
          </p:cNvSpPr>
          <p:nvPr>
            <p:ph type="sldNum" sz="quarter" idx="12"/>
          </p:nvPr>
        </p:nvSpPr>
        <p:spPr/>
        <p:txBody>
          <a:bodyPr/>
          <a:lstStyle/>
          <a:p>
            <a:fld id="{3D8138E6-F899-42D1-B540-BF0F4C16EA81}" type="slidenum">
              <a:rPr lang="en-US" smtClean="0"/>
              <a:pPr/>
              <a:t>49</a:t>
            </a:fld>
            <a:endParaRPr lang="en-US" dirty="0"/>
          </a:p>
        </p:txBody>
      </p:sp>
      <p:sp>
        <p:nvSpPr>
          <p:cNvPr id="25" name="Title 1">
            <a:extLst>
              <a:ext uri="{FF2B5EF4-FFF2-40B4-BE49-F238E27FC236}">
                <a16:creationId xmlns:a16="http://schemas.microsoft.com/office/drawing/2014/main" id="{AC94B64C-086F-6D4E-9553-2F60A2492C2A}"/>
              </a:ext>
            </a:extLst>
          </p:cNvPr>
          <p:cNvSpPr txBox="1">
            <a:spLocks/>
          </p:cNvSpPr>
          <p:nvPr/>
        </p:nvSpPr>
        <p:spPr>
          <a:xfrm>
            <a:off x="689489" y="906054"/>
            <a:ext cx="3624209" cy="422442"/>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bg1"/>
                </a:solidFill>
                <a:effectLst>
                  <a:outerShdw blurRad="101600" dist="101600" dir="2700000" algn="tl" rotWithShape="0">
                    <a:prstClr val="black">
                      <a:alpha val="20000"/>
                    </a:prstClr>
                  </a:outerShdw>
                </a:effectLst>
                <a:latin typeface="Barlow Condensed SemiBold" pitchFamily="2" charset="77"/>
              </a:rPr>
              <a:t>EXAMPLE</a:t>
            </a:r>
          </a:p>
        </p:txBody>
      </p:sp>
      <p:pic>
        <p:nvPicPr>
          <p:cNvPr id="13" name="Picture 12">
            <a:extLst>
              <a:ext uri="{FF2B5EF4-FFF2-40B4-BE49-F238E27FC236}">
                <a16:creationId xmlns:a16="http://schemas.microsoft.com/office/drawing/2014/main" id="{6C436264-8F06-7043-8CA9-F2571809AF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16" name="Straight Connector 15">
            <a:extLst>
              <a:ext uri="{FF2B5EF4-FFF2-40B4-BE49-F238E27FC236}">
                <a16:creationId xmlns:a16="http://schemas.microsoft.com/office/drawing/2014/main" id="{626A92CC-0763-8A40-9EE1-C7357C071448}"/>
              </a:ext>
            </a:extLst>
          </p:cNvPr>
          <p:cNvCxnSpPr>
            <a:cxnSpLocks/>
          </p:cNvCxnSpPr>
          <p:nvPr/>
        </p:nvCxnSpPr>
        <p:spPr>
          <a:xfrm>
            <a:off x="808149" y="914400"/>
            <a:ext cx="228600" cy="0"/>
          </a:xfrm>
          <a:prstGeom prst="line">
            <a:avLst/>
          </a:prstGeom>
          <a:ln w="47625">
            <a:solidFill>
              <a:srgbClr val="FFD100"/>
            </a:solidFill>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C88D9F6B-D2A7-3848-A869-77FC74255A0B}"/>
              </a:ext>
            </a:extLst>
          </p:cNvPr>
          <p:cNvSpPr>
            <a:spLocks noGrp="1"/>
          </p:cNvSpPr>
          <p:nvPr>
            <p:ph idx="1"/>
          </p:nvPr>
        </p:nvSpPr>
        <p:spPr>
          <a:xfrm>
            <a:off x="6096000" y="3240588"/>
            <a:ext cx="5522976" cy="2932085"/>
          </a:xfrm>
        </p:spPr>
        <p:txBody>
          <a:bodyPr wrap="square">
            <a:spAutoFit/>
          </a:bodyPr>
          <a:lstStyle/>
          <a:p>
            <a:pPr marL="0" indent="0">
              <a:buClr>
                <a:srgbClr val="FFD100"/>
              </a:buClr>
              <a:buNone/>
            </a:pPr>
            <a:r>
              <a:rPr lang="en-US" dirty="0">
                <a:solidFill>
                  <a:schemeClr val="accent3"/>
                </a:solidFill>
                <a:effectLst>
                  <a:outerShdw blurRad="101600" dist="101600" dir="2700000" algn="tl" rotWithShape="0">
                    <a:prstClr val="black">
                      <a:alpha val="20000"/>
                    </a:prstClr>
                  </a:outerShdw>
                </a:effectLst>
                <a:latin typeface="Barlow Condensed Medium" pitchFamily="2" charset="77"/>
              </a:rPr>
              <a:t>FINANCIAL PROFESSIONALS SHOULD: </a:t>
            </a:r>
          </a:p>
          <a:p>
            <a:pPr marL="336550" indent="-336550">
              <a:buClr>
                <a:srgbClr val="FFD100"/>
              </a:buClr>
              <a:buFont typeface="Wingdings" panose="05000000000000000000" pitchFamily="2" charset="2"/>
              <a:buChar char="§"/>
            </a:pPr>
            <a:r>
              <a:rPr lang="en-US" dirty="0">
                <a:effectLst>
                  <a:outerShdw blurRad="101600" dist="101600" dir="2700000" algn="tl" rotWithShape="0">
                    <a:prstClr val="black">
                      <a:alpha val="20000"/>
                    </a:prstClr>
                  </a:outerShdw>
                </a:effectLst>
              </a:rPr>
              <a:t>Acknowledge their aspirations</a:t>
            </a:r>
          </a:p>
          <a:p>
            <a:pPr marL="336550" indent="-336550">
              <a:buClr>
                <a:srgbClr val="FFD100"/>
              </a:buClr>
              <a:buFont typeface="Wingdings" panose="05000000000000000000" pitchFamily="2" charset="2"/>
              <a:buChar char="§"/>
            </a:pPr>
            <a:r>
              <a:rPr lang="en-US" dirty="0">
                <a:effectLst>
                  <a:outerShdw blurRad="101600" dist="101600" dir="2700000" algn="tl" rotWithShape="0">
                    <a:prstClr val="black">
                      <a:alpha val="20000"/>
                    </a:prstClr>
                  </a:outerShdw>
                </a:effectLst>
              </a:rPr>
              <a:t>Clarify what protected income means</a:t>
            </a:r>
          </a:p>
          <a:p>
            <a:pPr marL="336550" indent="-336550">
              <a:buClr>
                <a:srgbClr val="FFD100"/>
              </a:buClr>
              <a:buFont typeface="Wingdings" panose="05000000000000000000" pitchFamily="2" charset="2"/>
              <a:buChar char="§"/>
            </a:pPr>
            <a:r>
              <a:rPr lang="en-US" dirty="0">
                <a:effectLst>
                  <a:outerShdw blurRad="101600" dist="101600" dir="2700000" algn="tl" rotWithShape="0">
                    <a:prstClr val="black">
                      <a:alpha val="20000"/>
                    </a:prstClr>
                  </a:outerShdw>
                </a:effectLst>
              </a:rPr>
              <a:t>Tie risk discussion to portfolio management </a:t>
            </a:r>
          </a:p>
          <a:p>
            <a:pPr marL="336550" indent="-336550">
              <a:buClr>
                <a:srgbClr val="FFD100"/>
              </a:buClr>
              <a:buFont typeface="Wingdings" panose="05000000000000000000" pitchFamily="2" charset="2"/>
              <a:buChar char="§"/>
            </a:pPr>
            <a:r>
              <a:rPr lang="en-US" dirty="0">
                <a:effectLst>
                  <a:outerShdw blurRad="101600" dist="101600" dir="2700000" algn="tl" rotWithShape="0">
                    <a:prstClr val="black">
                      <a:alpha val="20000"/>
                    </a:prstClr>
                  </a:outerShdw>
                </a:effectLst>
              </a:rPr>
              <a:t>Help them see the possibilities</a:t>
            </a:r>
          </a:p>
        </p:txBody>
      </p:sp>
      <p:cxnSp>
        <p:nvCxnSpPr>
          <p:cNvPr id="12" name="Straight Connector 11">
            <a:extLst>
              <a:ext uri="{FF2B5EF4-FFF2-40B4-BE49-F238E27FC236}">
                <a16:creationId xmlns:a16="http://schemas.microsoft.com/office/drawing/2014/main" id="{D364D610-1CE7-9F45-8326-D58972C16876}"/>
              </a:ext>
            </a:extLst>
          </p:cNvPr>
          <p:cNvCxnSpPr>
            <a:cxnSpLocks/>
          </p:cNvCxnSpPr>
          <p:nvPr/>
        </p:nvCxnSpPr>
        <p:spPr>
          <a:xfrm>
            <a:off x="5774552" y="1719072"/>
            <a:ext cx="0" cy="5138928"/>
          </a:xfrm>
          <a:prstGeom prst="line">
            <a:avLst/>
          </a:prstGeom>
          <a:ln w="15875"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637C75C-D06D-7342-83C8-084D6A83A8E1}"/>
              </a:ext>
            </a:extLst>
          </p:cNvPr>
          <p:cNvCxnSpPr>
            <a:cxnSpLocks/>
          </p:cNvCxnSpPr>
          <p:nvPr/>
        </p:nvCxnSpPr>
        <p:spPr>
          <a:xfrm>
            <a:off x="5774552" y="3335025"/>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sp>
        <p:nvSpPr>
          <p:cNvPr id="18" name="Content Placeholder 2">
            <a:extLst>
              <a:ext uri="{FF2B5EF4-FFF2-40B4-BE49-F238E27FC236}">
                <a16:creationId xmlns:a16="http://schemas.microsoft.com/office/drawing/2014/main" id="{323362B9-77AA-DD44-9567-B0A6A873DA6B}"/>
              </a:ext>
            </a:extLst>
          </p:cNvPr>
          <p:cNvSpPr txBox="1">
            <a:spLocks/>
          </p:cNvSpPr>
          <p:nvPr/>
        </p:nvSpPr>
        <p:spPr>
          <a:xfrm>
            <a:off x="689488" y="3240588"/>
            <a:ext cx="4643479" cy="2759797"/>
          </a:xfrm>
          <a:prstGeom prst="rect">
            <a:avLst/>
          </a:prstGeom>
        </p:spPr>
        <p:txBody>
          <a:bodyPr vert="horz" wrap="square"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Barlow Condense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Barlow Condensed"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Barlow Condense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Barlow Condensed"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Barlow Condensed"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36550" indent="-336550">
              <a:buClr>
                <a:srgbClr val="FFD100"/>
              </a:buClr>
              <a:buFont typeface="Wingdings" panose="05000000000000000000" pitchFamily="2" charset="2"/>
              <a:buChar char="§"/>
            </a:pPr>
            <a:r>
              <a:rPr lang="en-US" dirty="0">
                <a:effectLst>
                  <a:outerShdw blurRad="101600" dist="101600" dir="2700000" algn="tl" rotWithShape="0">
                    <a:prstClr val="black">
                      <a:alpha val="20000"/>
                    </a:prstClr>
                  </a:outerShdw>
                </a:effectLst>
              </a:rPr>
              <a:t>Slightly younger, better educated</a:t>
            </a:r>
          </a:p>
          <a:p>
            <a:pPr marL="336550" indent="-336550">
              <a:buClr>
                <a:srgbClr val="FFD100"/>
              </a:buClr>
              <a:buFont typeface="Wingdings" panose="05000000000000000000" pitchFamily="2" charset="2"/>
              <a:buChar char="§"/>
            </a:pPr>
            <a:r>
              <a:rPr lang="en-US" dirty="0">
                <a:effectLst>
                  <a:outerShdw blurRad="101600" dist="101600" dir="2700000" algn="tl" rotWithShape="0">
                    <a:prstClr val="black">
                      <a:alpha val="20000"/>
                    </a:prstClr>
                  </a:outerShdw>
                </a:effectLst>
              </a:rPr>
              <a:t>Socially busy, want an active retirement,  middle of the accumulation phase</a:t>
            </a:r>
          </a:p>
          <a:p>
            <a:pPr marL="336550" indent="-336550">
              <a:buClr>
                <a:srgbClr val="FFD100"/>
              </a:buClr>
              <a:buFont typeface="Wingdings" panose="05000000000000000000" pitchFamily="2" charset="2"/>
              <a:buChar char="§"/>
            </a:pPr>
            <a:r>
              <a:rPr lang="en-US" dirty="0">
                <a:effectLst>
                  <a:outerShdw blurRad="101600" dist="101600" dir="2700000" algn="tl" rotWithShape="0">
                    <a:prstClr val="black">
                      <a:alpha val="20000"/>
                    </a:prstClr>
                  </a:outerShdw>
                </a:effectLst>
              </a:rPr>
              <a:t>Confident in their planning, yet open to new ideas. </a:t>
            </a:r>
          </a:p>
        </p:txBody>
      </p:sp>
    </p:spTree>
    <p:extLst>
      <p:ext uri="{BB962C8B-B14F-4D97-AF65-F5344CB8AC3E}">
        <p14:creationId xmlns:p14="http://schemas.microsoft.com/office/powerpoint/2010/main" val="4254141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372567-E82D-794C-9C1F-1FBE1FCF2481}"/>
              </a:ext>
            </a:extLst>
          </p:cNvPr>
          <p:cNvSpPr/>
          <p:nvPr/>
        </p:nvSpPr>
        <p:spPr>
          <a:xfrm>
            <a:off x="6126480" y="0"/>
            <a:ext cx="606552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a:extLst>
              <a:ext uri="{FF2B5EF4-FFF2-40B4-BE49-F238E27FC236}">
                <a16:creationId xmlns:a16="http://schemas.microsoft.com/office/drawing/2014/main" id="{7144A574-86E0-294F-A9FA-70B244919C93}"/>
              </a:ext>
            </a:extLst>
          </p:cNvPr>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p:blipFill>
        <p:spPr bwMode="auto">
          <a:xfrm>
            <a:off x="0" y="0"/>
            <a:ext cx="6126480" cy="685799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1615928" y="0"/>
            <a:ext cx="576072" cy="576072"/>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629401" y="676656"/>
            <a:ext cx="5483352" cy="1409734"/>
          </a:xfrm>
        </p:spPr>
        <p:txBody>
          <a:bodyPr anchor="t" anchorCtr="0">
            <a:noAutofit/>
          </a:bodyPr>
          <a:lstStyle/>
          <a:p>
            <a:r>
              <a:rPr lang="en-US" sz="4800" b="1" dirty="0">
                <a:effectLst>
                  <a:outerShdw blurRad="101600" dist="101600" dir="2700000" algn="tl" rotWithShape="0">
                    <a:prstClr val="black">
                      <a:alpha val="20000"/>
                    </a:prstClr>
                  </a:outerShdw>
                </a:effectLst>
                <a:latin typeface="Barlow Semi Condensed" pitchFamily="2" charset="77"/>
              </a:rPr>
              <a:t>UNANSWERED QUESTIONS:</a:t>
            </a:r>
          </a:p>
        </p:txBody>
      </p:sp>
      <p:sp>
        <p:nvSpPr>
          <p:cNvPr id="3" name="Content Placeholder 2"/>
          <p:cNvSpPr>
            <a:spLocks noGrp="1"/>
          </p:cNvSpPr>
          <p:nvPr>
            <p:ph idx="1"/>
          </p:nvPr>
        </p:nvSpPr>
        <p:spPr>
          <a:xfrm>
            <a:off x="6629401" y="2487561"/>
            <a:ext cx="5234552" cy="4070555"/>
          </a:xfrm>
        </p:spPr>
        <p:txBody>
          <a:bodyPr numCol="1">
            <a:normAutofit fontScale="85000" lnSpcReduction="20000"/>
          </a:bodyPr>
          <a:lstStyle/>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How much income will I need in retirement?</a:t>
            </a:r>
          </a:p>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How will I get monthly income?</a:t>
            </a:r>
          </a:p>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How long will I live?</a:t>
            </a:r>
          </a:p>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Will my savings be enough?</a:t>
            </a:r>
          </a:p>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Will Social Security be there for me?</a:t>
            </a:r>
          </a:p>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How much will health care and medication cost?</a:t>
            </a:r>
          </a:p>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What age should I retire?</a:t>
            </a:r>
          </a:p>
        </p:txBody>
      </p:sp>
      <p:sp>
        <p:nvSpPr>
          <p:cNvPr id="12" name="Slide Number Placeholder 11"/>
          <p:cNvSpPr>
            <a:spLocks noGrp="1"/>
          </p:cNvSpPr>
          <p:nvPr>
            <p:ph type="sldNum" sz="quarter" idx="12"/>
          </p:nvPr>
        </p:nvSpPr>
        <p:spPr/>
        <p:txBody>
          <a:bodyPr/>
          <a:lstStyle/>
          <a:p>
            <a:fld id="{3D8138E6-F899-42D1-B540-BF0F4C16EA81}" type="slidenum">
              <a:rPr lang="en-US" smtClean="0"/>
              <a:pPr/>
              <a:t>5</a:t>
            </a:fld>
            <a:endParaRPr lang="en-US" dirty="0"/>
          </a:p>
        </p:txBody>
      </p:sp>
      <p:cxnSp>
        <p:nvCxnSpPr>
          <p:cNvPr id="8" name="Straight Connector 7">
            <a:extLst>
              <a:ext uri="{FF2B5EF4-FFF2-40B4-BE49-F238E27FC236}">
                <a16:creationId xmlns:a16="http://schemas.microsoft.com/office/drawing/2014/main" id="{8B463165-A3B1-1C42-9450-59AF735F5281}"/>
              </a:ext>
            </a:extLst>
          </p:cNvPr>
          <p:cNvCxnSpPr>
            <a:cxnSpLocks/>
          </p:cNvCxnSpPr>
          <p:nvPr/>
        </p:nvCxnSpPr>
        <p:spPr>
          <a:xfrm rot="16200000">
            <a:off x="7057729" y="360497"/>
            <a:ext cx="0" cy="621792"/>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29320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372567-E82D-794C-9C1F-1FBE1FCF2481}"/>
              </a:ext>
            </a:extLst>
          </p:cNvPr>
          <p:cNvSpPr/>
          <p:nvPr/>
        </p:nvSpPr>
        <p:spPr>
          <a:xfrm>
            <a:off x="6126480" y="0"/>
            <a:ext cx="606552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a:extLst>
              <a:ext uri="{FF2B5EF4-FFF2-40B4-BE49-F238E27FC236}">
                <a16:creationId xmlns:a16="http://schemas.microsoft.com/office/drawing/2014/main" id="{7144A574-86E0-294F-A9FA-70B244919C93}"/>
              </a:ext>
            </a:extLst>
          </p:cNvPr>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bwMode="auto">
          <a:xfrm>
            <a:off x="0" y="0"/>
            <a:ext cx="6126480" cy="685799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1615928" y="0"/>
            <a:ext cx="576072" cy="576072"/>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629401" y="676656"/>
            <a:ext cx="5483352" cy="1409734"/>
          </a:xfrm>
        </p:spPr>
        <p:txBody>
          <a:bodyPr anchor="t" anchorCtr="0">
            <a:noAutofit/>
          </a:bodyPr>
          <a:lstStyle/>
          <a:p>
            <a:r>
              <a:rPr lang="en-US" sz="4800" dirty="0">
                <a:effectLst>
                  <a:outerShdw blurRad="101600" dist="101600" dir="2700000" algn="tl" rotWithShape="0">
                    <a:prstClr val="black">
                      <a:alpha val="20000"/>
                    </a:prstClr>
                  </a:outerShdw>
                </a:effectLst>
              </a:rPr>
              <a:t>KEY QUESTIONS TO ASK YOURSELF </a:t>
            </a:r>
            <a:r>
              <a:rPr lang="en-US" sz="4800" dirty="0">
                <a:solidFill>
                  <a:schemeClr val="accent3"/>
                </a:solidFill>
                <a:effectLst>
                  <a:outerShdw blurRad="101600" dist="101600" dir="2700000" algn="tl" rotWithShape="0">
                    <a:prstClr val="black">
                      <a:alpha val="20000"/>
                    </a:prstClr>
                  </a:outerShdw>
                </a:effectLst>
              </a:rPr>
              <a:t>ABOUT YOUR CLIENTS:</a:t>
            </a:r>
          </a:p>
        </p:txBody>
      </p:sp>
      <p:sp>
        <p:nvSpPr>
          <p:cNvPr id="3" name="Content Placeholder 2"/>
          <p:cNvSpPr>
            <a:spLocks noGrp="1"/>
          </p:cNvSpPr>
          <p:nvPr>
            <p:ph idx="1"/>
          </p:nvPr>
        </p:nvSpPr>
        <p:spPr>
          <a:xfrm>
            <a:off x="6629401" y="3882887"/>
            <a:ext cx="5234552" cy="2675229"/>
          </a:xfrm>
        </p:spPr>
        <p:txBody>
          <a:bodyPr numCol="1">
            <a:normAutofit/>
          </a:bodyPr>
          <a:lstStyle/>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Where does your client fit?</a:t>
            </a:r>
          </a:p>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What type of saver are they?</a:t>
            </a:r>
          </a:p>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What kind of investor are they?</a:t>
            </a:r>
          </a:p>
        </p:txBody>
      </p:sp>
      <p:sp>
        <p:nvSpPr>
          <p:cNvPr id="12" name="Slide Number Placeholder 11"/>
          <p:cNvSpPr>
            <a:spLocks noGrp="1"/>
          </p:cNvSpPr>
          <p:nvPr>
            <p:ph type="sldNum" sz="quarter" idx="12"/>
          </p:nvPr>
        </p:nvSpPr>
        <p:spPr/>
        <p:txBody>
          <a:bodyPr/>
          <a:lstStyle/>
          <a:p>
            <a:fld id="{3D8138E6-F899-42D1-B540-BF0F4C16EA81}" type="slidenum">
              <a:rPr lang="en-US" smtClean="0"/>
              <a:pPr/>
              <a:t>50</a:t>
            </a:fld>
            <a:endParaRPr lang="en-US" dirty="0"/>
          </a:p>
        </p:txBody>
      </p:sp>
      <p:cxnSp>
        <p:nvCxnSpPr>
          <p:cNvPr id="8" name="Straight Connector 7">
            <a:extLst>
              <a:ext uri="{FF2B5EF4-FFF2-40B4-BE49-F238E27FC236}">
                <a16:creationId xmlns:a16="http://schemas.microsoft.com/office/drawing/2014/main" id="{8B463165-A3B1-1C42-9450-59AF735F5281}"/>
              </a:ext>
            </a:extLst>
          </p:cNvPr>
          <p:cNvCxnSpPr>
            <a:cxnSpLocks/>
          </p:cNvCxnSpPr>
          <p:nvPr/>
        </p:nvCxnSpPr>
        <p:spPr>
          <a:xfrm rot="16200000">
            <a:off x="7057729" y="360497"/>
            <a:ext cx="0" cy="621792"/>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69035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2742823-A128-B646-B707-8E29AF0FD9F8}"/>
              </a:ext>
            </a:extLst>
          </p:cNvPr>
          <p:cNvSpPr/>
          <p:nvPr/>
        </p:nvSpPr>
        <p:spPr>
          <a:xfrm flipH="1">
            <a:off x="347471" y="0"/>
            <a:ext cx="6260594"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7335332" y="1288946"/>
            <a:ext cx="4306186" cy="5569053"/>
          </a:xfrm>
          <a:prstGeom prst="rect">
            <a:avLst/>
          </a:prstGeom>
          <a:solidFill>
            <a:schemeClr val="bg1"/>
          </a:solidFill>
          <a:ln>
            <a:noFill/>
          </a:ln>
          <a:effectLst>
            <a:outerShdw blurRad="1016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5800" y="914399"/>
            <a:ext cx="5675376" cy="1828800"/>
          </a:xfrm>
        </p:spPr>
        <p:txBody>
          <a:bodyPr anchor="t" anchorCtr="0">
            <a:noAutofit/>
          </a:bodyPr>
          <a:lstStyle/>
          <a:p>
            <a:r>
              <a:rPr lang="en-US" sz="3900" dirty="0">
                <a:effectLst>
                  <a:outerShdw blurRad="101600" dist="101600" dir="2700000" algn="tl" rotWithShape="0">
                    <a:prstClr val="black">
                      <a:alpha val="20000"/>
                    </a:prstClr>
                  </a:outerShdw>
                </a:effectLst>
              </a:rPr>
              <a:t>MEETING WITH CLIENTS, </a:t>
            </a:r>
            <a:r>
              <a:rPr lang="en-US" sz="3900" dirty="0">
                <a:solidFill>
                  <a:schemeClr val="accent3"/>
                </a:solidFill>
                <a:effectLst>
                  <a:outerShdw blurRad="101600" dist="101600" dir="2700000" algn="tl" rotWithShape="0">
                    <a:prstClr val="black">
                      <a:alpha val="20000"/>
                    </a:prstClr>
                  </a:outerShdw>
                </a:effectLst>
              </a:rPr>
              <a:t>KNOW THEIR INVESTING PERSONALITY</a:t>
            </a:r>
          </a:p>
        </p:txBody>
      </p:sp>
      <p:sp>
        <p:nvSpPr>
          <p:cNvPr id="3" name="Content Placeholder 2"/>
          <p:cNvSpPr>
            <a:spLocks noGrp="1"/>
          </p:cNvSpPr>
          <p:nvPr>
            <p:ph idx="1"/>
          </p:nvPr>
        </p:nvSpPr>
        <p:spPr>
          <a:xfrm>
            <a:off x="685799" y="3429000"/>
            <a:ext cx="5675377" cy="3036147"/>
          </a:xfrm>
        </p:spPr>
        <p:txBody>
          <a:bodyPr numCol="2">
            <a:noAutofit/>
          </a:bodyPr>
          <a:lstStyle/>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What’s the best way to </a:t>
            </a:r>
            <a:br>
              <a:rPr lang="en-US" sz="2200" dirty="0">
                <a:effectLst>
                  <a:outerShdw blurRad="101600" dist="101600" dir="2700000" algn="tl" rotWithShape="0">
                    <a:prstClr val="black">
                      <a:alpha val="20000"/>
                    </a:prstClr>
                  </a:outerShdw>
                </a:effectLst>
              </a:rPr>
            </a:br>
            <a:r>
              <a:rPr lang="en-US" sz="2200" dirty="0">
                <a:effectLst>
                  <a:outerShdw blurRad="101600" dist="101600" dir="2700000" algn="tl" rotWithShape="0">
                    <a:prstClr val="black">
                      <a:alpha val="20000"/>
                    </a:prstClr>
                  </a:outerShdw>
                </a:effectLst>
              </a:rPr>
              <a:t>talk to this person?</a:t>
            </a:r>
          </a:p>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1–3-page guides for </a:t>
            </a:r>
            <a:br>
              <a:rPr lang="en-US" sz="2200" dirty="0">
                <a:effectLst>
                  <a:outerShdw blurRad="101600" dist="101600" dir="2700000" algn="tl" rotWithShape="0">
                    <a:prstClr val="black">
                      <a:alpha val="20000"/>
                    </a:prstClr>
                  </a:outerShdw>
                </a:effectLst>
              </a:rPr>
            </a:br>
            <a:r>
              <a:rPr lang="en-US" sz="2200" dirty="0">
                <a:effectLst>
                  <a:outerShdw blurRad="101600" dist="101600" dir="2700000" algn="tl" rotWithShape="0">
                    <a:prstClr val="black">
                      <a:alpha val="20000"/>
                    </a:prstClr>
                  </a:outerShdw>
                </a:effectLst>
              </a:rPr>
              <a:t>each of five personalities</a:t>
            </a:r>
          </a:p>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Overview &amp; Challenge</a:t>
            </a:r>
          </a:p>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Key Considerations</a:t>
            </a:r>
          </a:p>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Financial Security Scale </a:t>
            </a:r>
          </a:p>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Financial Planning Considerations</a:t>
            </a:r>
          </a:p>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Message Recommendations</a:t>
            </a:r>
          </a:p>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Financial Planning Discovery Questions</a:t>
            </a:r>
          </a:p>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Tool Recommendations</a:t>
            </a:r>
          </a:p>
        </p:txBody>
      </p:sp>
      <p:sp>
        <p:nvSpPr>
          <p:cNvPr id="11" name="Slide Number Placeholder 10"/>
          <p:cNvSpPr>
            <a:spLocks noGrp="1"/>
          </p:cNvSpPr>
          <p:nvPr>
            <p:ph type="sldNum" sz="quarter" idx="12"/>
          </p:nvPr>
        </p:nvSpPr>
        <p:spPr/>
        <p:txBody>
          <a:bodyPr/>
          <a:lstStyle/>
          <a:p>
            <a:fld id="{3D8138E6-F899-42D1-B540-BF0F4C16EA81}" type="slidenum">
              <a:rPr lang="en-US" smtClean="0"/>
              <a:pPr/>
              <a:t>51</a:t>
            </a:fld>
            <a:endParaRPr lang="en-US" dirty="0"/>
          </a:p>
        </p:txBody>
      </p:sp>
      <p:cxnSp>
        <p:nvCxnSpPr>
          <p:cNvPr id="13" name="Straight Connector 12">
            <a:extLst>
              <a:ext uri="{FF2B5EF4-FFF2-40B4-BE49-F238E27FC236}">
                <a16:creationId xmlns:a16="http://schemas.microsoft.com/office/drawing/2014/main" id="{A15D2858-6FD8-D045-B0E8-A0B50CC1AB97}"/>
              </a:ext>
            </a:extLst>
          </p:cNvPr>
          <p:cNvCxnSpPr>
            <a:cxnSpLocks/>
          </p:cNvCxnSpPr>
          <p:nvPr/>
        </p:nvCxnSpPr>
        <p:spPr>
          <a:xfrm>
            <a:off x="808149" y="914400"/>
            <a:ext cx="548640" cy="0"/>
          </a:xfrm>
          <a:prstGeom prst="line">
            <a:avLst/>
          </a:prstGeom>
          <a:ln w="57150">
            <a:solidFill>
              <a:srgbClr val="FFD100"/>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31BBB2A8-C8BA-C44A-9CAF-D4A35CEA8D8E}"/>
              </a:ext>
            </a:extLst>
          </p:cNvPr>
          <p:cNvSpPr/>
          <p:nvPr/>
        </p:nvSpPr>
        <p:spPr>
          <a:xfrm>
            <a:off x="685800" y="2908853"/>
            <a:ext cx="5059398" cy="461665"/>
          </a:xfrm>
          <a:prstGeom prst="rect">
            <a:avLst/>
          </a:prstGeom>
        </p:spPr>
        <p:txBody>
          <a:bodyPr wrap="none">
            <a:spAutoFit/>
          </a:bodyPr>
          <a:lstStyle/>
          <a:p>
            <a:pPr>
              <a:buClr>
                <a:srgbClr val="FFD100"/>
              </a:buClr>
            </a:pPr>
            <a:r>
              <a:rPr lang="en-US" sz="2400" dirty="0">
                <a:solidFill>
                  <a:srgbClr val="FFD100"/>
                </a:solidFill>
                <a:effectLst>
                  <a:outerShdw blurRad="101600" dist="101600" dir="2700000" algn="tl" rotWithShape="0">
                    <a:prstClr val="black">
                      <a:alpha val="20000"/>
                    </a:prstClr>
                  </a:outerShdw>
                </a:effectLst>
                <a:latin typeface="Barlow Condensed Medium" pitchFamily="2" charset="77"/>
              </a:rPr>
              <a:t>YOUR VIEW: TOOLS FOR YOUR CLIENT MEETING</a:t>
            </a:r>
          </a:p>
        </p:txBody>
      </p:sp>
      <p:pic>
        <p:nvPicPr>
          <p:cNvPr id="15" name="Picture 14" descr="Text&#10;&#10;Description automatically generated">
            <a:extLst>
              <a:ext uri="{FF2B5EF4-FFF2-40B4-BE49-F238E27FC236}">
                <a16:creationId xmlns:a16="http://schemas.microsoft.com/office/drawing/2014/main" id="{430F0F03-479A-0E43-9AD9-5FBE1E124431}"/>
              </a:ext>
            </a:extLst>
          </p:cNvPr>
          <p:cNvPicPr/>
          <p:nvPr/>
        </p:nvPicPr>
        <p:blipFill rotWithShape="1">
          <a:blip r:embed="rId3" cstate="email">
            <a:extLst>
              <a:ext uri="{28A0092B-C50C-407E-A947-70E740481C1C}">
                <a14:useLocalDpi xmlns:a14="http://schemas.microsoft.com/office/drawing/2010/main"/>
              </a:ext>
            </a:extLst>
          </a:blip>
          <a:srcRect/>
          <a:stretch/>
        </p:blipFill>
        <p:spPr>
          <a:xfrm>
            <a:off x="7335332" y="1288946"/>
            <a:ext cx="4306186" cy="5569054"/>
          </a:xfrm>
          <a:prstGeom prst="rect">
            <a:avLst/>
          </a:prstGeom>
          <a:ln>
            <a:solidFill>
              <a:schemeClr val="accent3"/>
            </a:solidFill>
          </a:ln>
        </p:spPr>
      </p:pic>
      <p:sp>
        <p:nvSpPr>
          <p:cNvPr id="14" name="TextBox 13">
            <a:extLst>
              <a:ext uri="{FF2B5EF4-FFF2-40B4-BE49-F238E27FC236}">
                <a16:creationId xmlns:a16="http://schemas.microsoft.com/office/drawing/2014/main" id="{C13C866D-704C-7849-90F3-4B1E2176E88C}"/>
              </a:ext>
            </a:extLst>
          </p:cNvPr>
          <p:cNvSpPr txBox="1"/>
          <p:nvPr/>
        </p:nvSpPr>
        <p:spPr>
          <a:xfrm>
            <a:off x="10733964" y="1079058"/>
            <a:ext cx="1458036" cy="430887"/>
          </a:xfrm>
          <a:prstGeom prst="rect">
            <a:avLst/>
          </a:prstGeom>
          <a:solidFill>
            <a:schemeClr val="accent5"/>
          </a:solidFill>
          <a:ln>
            <a:noFill/>
          </a:ln>
          <a:effectLst>
            <a:outerShdw blurRad="101600" dist="101600" dir="2700000" algn="ctr" rotWithShape="0">
              <a:srgbClr val="000000">
                <a:alpha val="20000"/>
              </a:srgbClr>
            </a:outerShdw>
          </a:effectLst>
        </p:spPr>
        <p:txBody>
          <a:bodyPr wrap="square" lIns="0" tIns="91440" rIns="0" bIns="91440" rtlCol="0">
            <a:spAutoFit/>
          </a:bodyPr>
          <a:lstStyle/>
          <a:p>
            <a:pPr algn="ctr"/>
            <a:r>
              <a:rPr lang="en-US" sz="1600" b="1" dirty="0">
                <a:solidFill>
                  <a:schemeClr val="accent3"/>
                </a:solidFill>
                <a:latin typeface="Barlow Condensed SemiBold" pitchFamily="2" charset="77"/>
              </a:rPr>
              <a:t>Your View</a:t>
            </a:r>
            <a:endParaRPr lang="en-US" sz="1600" dirty="0">
              <a:solidFill>
                <a:schemeClr val="accent3"/>
              </a:solidFill>
              <a:latin typeface="Barlow Condensed" pitchFamily="2" charset="77"/>
            </a:endParaRPr>
          </a:p>
        </p:txBody>
      </p:sp>
    </p:spTree>
    <p:extLst>
      <p:ext uri="{BB962C8B-B14F-4D97-AF65-F5344CB8AC3E}">
        <p14:creationId xmlns:p14="http://schemas.microsoft.com/office/powerpoint/2010/main" val="22626860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333BCCD-F7EB-9544-B223-397BEB6AEE5A}"/>
              </a:ext>
            </a:extLst>
          </p:cNvPr>
          <p:cNvSpPr/>
          <p:nvPr/>
        </p:nvSpPr>
        <p:spPr>
          <a:xfrm>
            <a:off x="347472" y="0"/>
            <a:ext cx="1184452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0D34A7A-4063-9A44-9B7A-E7FBD0886818}"/>
              </a:ext>
            </a:extLst>
          </p:cNvPr>
          <p:cNvSpPr/>
          <p:nvPr/>
        </p:nvSpPr>
        <p:spPr>
          <a:xfrm>
            <a:off x="8619164" y="0"/>
            <a:ext cx="3200401" cy="6881200"/>
          </a:xfrm>
          <a:prstGeom prst="rect">
            <a:avLst/>
          </a:prstGeom>
          <a:solidFill>
            <a:schemeClr val="accent1"/>
          </a:solidFill>
          <a:ln>
            <a:noFill/>
          </a:ln>
          <a:effectLst>
            <a:outerShdw blurRad="101600" dist="1016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A9571EC-D6CF-E14D-87EB-285507C10731}"/>
              </a:ext>
            </a:extLst>
          </p:cNvPr>
          <p:cNvSpPr/>
          <p:nvPr/>
        </p:nvSpPr>
        <p:spPr>
          <a:xfrm>
            <a:off x="8619164" y="958471"/>
            <a:ext cx="3200401" cy="47260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BAA32"/>
              </a:solidFill>
            </a:endParaRPr>
          </a:p>
        </p:txBody>
      </p:sp>
      <p:pic>
        <p:nvPicPr>
          <p:cNvPr id="10" name="Graphic 9" descr="Close with solid fill">
            <a:extLst>
              <a:ext uri="{FF2B5EF4-FFF2-40B4-BE49-F238E27FC236}">
                <a16:creationId xmlns:a16="http://schemas.microsoft.com/office/drawing/2014/main" id="{21F221D5-8C22-A448-B9E9-133B78AC7D3A}"/>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902150" y="175447"/>
            <a:ext cx="634428" cy="634428"/>
          </a:xfrm>
          <a:prstGeom prst="rect">
            <a:avLst/>
          </a:prstGeom>
        </p:spPr>
      </p:pic>
      <p:sp>
        <p:nvSpPr>
          <p:cNvPr id="40" name="Rectangle 39">
            <a:extLst>
              <a:ext uri="{FF2B5EF4-FFF2-40B4-BE49-F238E27FC236}">
                <a16:creationId xmlns:a16="http://schemas.microsoft.com/office/drawing/2014/main" id="{13648D8E-E284-3540-926D-215CB655AB5D}"/>
              </a:ext>
            </a:extLst>
          </p:cNvPr>
          <p:cNvSpPr/>
          <p:nvPr/>
        </p:nvSpPr>
        <p:spPr>
          <a:xfrm>
            <a:off x="9014780" y="949041"/>
            <a:ext cx="2172390" cy="461665"/>
          </a:xfrm>
          <a:prstGeom prst="rect">
            <a:avLst/>
          </a:prstGeom>
        </p:spPr>
        <p:txBody>
          <a:bodyPr wrap="none">
            <a:spAutoFit/>
          </a:bodyPr>
          <a:lstStyle/>
          <a:p>
            <a:pPr lvl="0"/>
            <a:r>
              <a:rPr lang="en-US" sz="2400" b="1" dirty="0">
                <a:latin typeface="Barlow Condensed SemiBold" pitchFamily="2" charset="77"/>
              </a:rPr>
              <a:t>POSSIBLE CLIENTS</a:t>
            </a:r>
          </a:p>
        </p:txBody>
      </p:sp>
      <p:sp>
        <p:nvSpPr>
          <p:cNvPr id="41" name="TextBox 40">
            <a:extLst>
              <a:ext uri="{FF2B5EF4-FFF2-40B4-BE49-F238E27FC236}">
                <a16:creationId xmlns:a16="http://schemas.microsoft.com/office/drawing/2014/main" id="{9A9F141D-01E4-FA4F-BD57-7BF1587E36BD}"/>
              </a:ext>
            </a:extLst>
          </p:cNvPr>
          <p:cNvSpPr txBox="1"/>
          <p:nvPr/>
        </p:nvSpPr>
        <p:spPr>
          <a:xfrm>
            <a:off x="8747421" y="1610936"/>
            <a:ext cx="2943885" cy="830997"/>
          </a:xfrm>
          <a:prstGeom prst="rect">
            <a:avLst/>
          </a:prstGeom>
          <a:noFill/>
        </p:spPr>
        <p:txBody>
          <a:bodyPr wrap="square" rtlCol="0">
            <a:spAutoFit/>
          </a:bodyPr>
          <a:lstStyle/>
          <a:p>
            <a:pPr algn="ctr"/>
            <a:r>
              <a:rPr lang="en-US" sz="2400" dirty="0">
                <a:solidFill>
                  <a:schemeClr val="bg1"/>
                </a:solidFill>
                <a:latin typeface="Barlow Condensed SemiBold" pitchFamily="2" charset="77"/>
              </a:rPr>
              <a:t>Need long-term encouragement </a:t>
            </a:r>
          </a:p>
        </p:txBody>
      </p:sp>
      <p:sp>
        <p:nvSpPr>
          <p:cNvPr id="2" name="Title 1"/>
          <p:cNvSpPr>
            <a:spLocks noGrp="1"/>
          </p:cNvSpPr>
          <p:nvPr>
            <p:ph type="title"/>
          </p:nvPr>
        </p:nvSpPr>
        <p:spPr>
          <a:xfrm>
            <a:off x="676656" y="914400"/>
            <a:ext cx="4173876" cy="2286000"/>
          </a:xfrm>
        </p:spPr>
        <p:txBody>
          <a:bodyPr anchor="t" anchorCtr="0">
            <a:noAutofit/>
          </a:bodyPr>
          <a:lstStyle/>
          <a:p>
            <a:r>
              <a:rPr lang="en-US" sz="4800" dirty="0">
                <a:solidFill>
                  <a:schemeClr val="bg1"/>
                </a:solidFill>
                <a:effectLst>
                  <a:outerShdw blurRad="101600" dist="101600" dir="2700000" algn="tl" rotWithShape="0">
                    <a:prstClr val="black">
                      <a:alpha val="20000"/>
                    </a:prstClr>
                  </a:outerShdw>
                </a:effectLst>
              </a:rPr>
              <a:t>ARE SOME PERSONALITY TYPES </a:t>
            </a:r>
            <a:r>
              <a:rPr lang="en-US" sz="4800" b="1" dirty="0">
                <a:solidFill>
                  <a:srgbClr val="FFD100"/>
                </a:solidFill>
                <a:effectLst>
                  <a:outerShdw blurRad="101600" dist="101600" dir="2700000" algn="tl" rotWithShape="0">
                    <a:prstClr val="black">
                      <a:alpha val="20000"/>
                    </a:prstClr>
                  </a:outerShdw>
                </a:effectLst>
              </a:rPr>
              <a:t>BETTER OR MORE COMMON </a:t>
            </a:r>
            <a:r>
              <a:rPr lang="en-US" sz="4800" dirty="0">
                <a:solidFill>
                  <a:schemeClr val="bg1"/>
                </a:solidFill>
                <a:effectLst>
                  <a:outerShdw blurRad="101600" dist="101600" dir="2700000" algn="tl" rotWithShape="0">
                    <a:prstClr val="black">
                      <a:alpha val="20000"/>
                    </a:prstClr>
                  </a:outerShdw>
                </a:effectLst>
              </a:rPr>
              <a:t>THAN OTHERS? </a:t>
            </a:r>
            <a:endParaRPr lang="en-US" sz="4800" b="1" dirty="0">
              <a:solidFill>
                <a:srgbClr val="FFD100"/>
              </a:solidFill>
              <a:effectLst>
                <a:outerShdw blurRad="101600" dist="101600" dir="2700000" algn="tl" rotWithShape="0">
                  <a:prstClr val="black">
                    <a:alpha val="20000"/>
                  </a:prstClr>
                </a:outerShdw>
              </a:effectLst>
            </a:endParaRPr>
          </a:p>
        </p:txBody>
      </p:sp>
      <p:cxnSp>
        <p:nvCxnSpPr>
          <p:cNvPr id="46" name="Straight Connector 45">
            <a:extLst>
              <a:ext uri="{FF2B5EF4-FFF2-40B4-BE49-F238E27FC236}">
                <a16:creationId xmlns:a16="http://schemas.microsoft.com/office/drawing/2014/main" id="{EB3D93B7-22EC-7F47-8853-F0BD9CF7589B}"/>
              </a:ext>
            </a:extLst>
          </p:cNvPr>
          <p:cNvCxnSpPr>
            <a:cxnSpLocks/>
          </p:cNvCxnSpPr>
          <p:nvPr/>
        </p:nvCxnSpPr>
        <p:spPr>
          <a:xfrm>
            <a:off x="8840785" y="3333728"/>
            <a:ext cx="27432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A7058F92-A2DA-4443-9BCF-D103C9F84DB9}"/>
              </a:ext>
            </a:extLst>
          </p:cNvPr>
          <p:cNvCxnSpPr>
            <a:cxnSpLocks/>
          </p:cNvCxnSpPr>
          <p:nvPr/>
        </p:nvCxnSpPr>
        <p:spPr>
          <a:xfrm>
            <a:off x="8840784" y="4050792"/>
            <a:ext cx="27432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1872F0CD-45DA-0241-A9AC-FBB26AB75C5B}"/>
              </a:ext>
            </a:extLst>
          </p:cNvPr>
          <p:cNvSpPr/>
          <p:nvPr/>
        </p:nvSpPr>
        <p:spPr>
          <a:xfrm>
            <a:off x="9220502" y="2768727"/>
            <a:ext cx="2031325" cy="400110"/>
          </a:xfrm>
          <a:prstGeom prst="rect">
            <a:avLst/>
          </a:prstGeom>
        </p:spPr>
        <p:txBody>
          <a:bodyPr wrap="none">
            <a:spAutoFit/>
          </a:bodyPr>
          <a:lstStyle/>
          <a:p>
            <a:r>
              <a:rPr lang="en-US" sz="2000" dirty="0">
                <a:solidFill>
                  <a:schemeClr val="accent3"/>
                </a:solidFill>
                <a:latin typeface="Barlow Condensed" pitchFamily="2" charset="77"/>
              </a:rPr>
              <a:t>Uncertain Strugglers </a:t>
            </a:r>
          </a:p>
        </p:txBody>
      </p:sp>
      <p:sp>
        <p:nvSpPr>
          <p:cNvPr id="51" name="Rectangle 50">
            <a:extLst>
              <a:ext uri="{FF2B5EF4-FFF2-40B4-BE49-F238E27FC236}">
                <a16:creationId xmlns:a16="http://schemas.microsoft.com/office/drawing/2014/main" id="{83BEC7A0-FD1C-C540-A890-D1FDCCA9103B}"/>
              </a:ext>
            </a:extLst>
          </p:cNvPr>
          <p:cNvSpPr/>
          <p:nvPr/>
        </p:nvSpPr>
        <p:spPr>
          <a:xfrm>
            <a:off x="9228207" y="3485792"/>
            <a:ext cx="2021707" cy="400110"/>
          </a:xfrm>
          <a:prstGeom prst="rect">
            <a:avLst/>
          </a:prstGeom>
        </p:spPr>
        <p:txBody>
          <a:bodyPr wrap="none">
            <a:spAutoFit/>
          </a:bodyPr>
          <a:lstStyle/>
          <a:p>
            <a:r>
              <a:rPr lang="en-US" sz="2000" dirty="0">
                <a:solidFill>
                  <a:schemeClr val="accent3"/>
                </a:solidFill>
                <a:latin typeface="Barlow Condensed" pitchFamily="2" charset="77"/>
              </a:rPr>
              <a:t>Optimistic Dreamers </a:t>
            </a:r>
          </a:p>
        </p:txBody>
      </p:sp>
      <p:cxnSp>
        <p:nvCxnSpPr>
          <p:cNvPr id="55" name="Straight Connector 54">
            <a:extLst>
              <a:ext uri="{FF2B5EF4-FFF2-40B4-BE49-F238E27FC236}">
                <a16:creationId xmlns:a16="http://schemas.microsoft.com/office/drawing/2014/main" id="{1BF256FE-FB60-074D-BF76-8F8E84A4402A}"/>
              </a:ext>
            </a:extLst>
          </p:cNvPr>
          <p:cNvCxnSpPr>
            <a:cxnSpLocks/>
          </p:cNvCxnSpPr>
          <p:nvPr/>
        </p:nvCxnSpPr>
        <p:spPr>
          <a:xfrm>
            <a:off x="8854742" y="2616662"/>
            <a:ext cx="27432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57" name="Graphic 56" descr="Question Mark with solid fill">
            <a:extLst>
              <a:ext uri="{FF2B5EF4-FFF2-40B4-BE49-F238E27FC236}">
                <a16:creationId xmlns:a16="http://schemas.microsoft.com/office/drawing/2014/main" id="{3B1E093D-C3CD-3440-B37D-A068F0EDCC78}"/>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849156" y="2792315"/>
            <a:ext cx="365760" cy="365760"/>
          </a:xfrm>
          <a:prstGeom prst="rect">
            <a:avLst/>
          </a:prstGeom>
        </p:spPr>
      </p:pic>
      <p:pic>
        <p:nvPicPr>
          <p:cNvPr id="58" name="Graphic 57" descr="Grinning face with solid fill with solid fill">
            <a:extLst>
              <a:ext uri="{FF2B5EF4-FFF2-40B4-BE49-F238E27FC236}">
                <a16:creationId xmlns:a16="http://schemas.microsoft.com/office/drawing/2014/main" id="{FEBFA1B3-EBFC-ED45-B827-CDBE24F9249F}"/>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858595" y="3509380"/>
            <a:ext cx="365760" cy="365760"/>
          </a:xfrm>
          <a:prstGeom prst="rect">
            <a:avLst/>
          </a:prstGeom>
        </p:spPr>
      </p:pic>
      <p:sp>
        <p:nvSpPr>
          <p:cNvPr id="4" name="Rectangle 3">
            <a:extLst>
              <a:ext uri="{FF2B5EF4-FFF2-40B4-BE49-F238E27FC236}">
                <a16:creationId xmlns:a16="http://schemas.microsoft.com/office/drawing/2014/main" id="{57348983-BC7D-9541-A130-68568CB0C0D4}"/>
              </a:ext>
            </a:extLst>
          </p:cNvPr>
          <p:cNvSpPr/>
          <p:nvPr/>
        </p:nvSpPr>
        <p:spPr>
          <a:xfrm>
            <a:off x="5106259" y="0"/>
            <a:ext cx="3200401" cy="6881200"/>
          </a:xfrm>
          <a:prstGeom prst="rect">
            <a:avLst/>
          </a:prstGeom>
          <a:solidFill>
            <a:schemeClr val="accent5"/>
          </a:solidFill>
          <a:ln>
            <a:noFill/>
          </a:ln>
          <a:effectLst>
            <a:outerShdw blurRad="101600" dist="1016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5223A808-D94C-B948-8EC6-9039C79DB55B}"/>
              </a:ext>
            </a:extLst>
          </p:cNvPr>
          <p:cNvSpPr/>
          <p:nvPr/>
        </p:nvSpPr>
        <p:spPr>
          <a:xfrm>
            <a:off x="5106259" y="960775"/>
            <a:ext cx="3200401" cy="472609"/>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561C508-F41A-EA46-878F-EA220B7BD6C2}"/>
              </a:ext>
            </a:extLst>
          </p:cNvPr>
          <p:cNvSpPr txBox="1"/>
          <p:nvPr/>
        </p:nvSpPr>
        <p:spPr>
          <a:xfrm>
            <a:off x="5248473" y="1610936"/>
            <a:ext cx="2943885" cy="461665"/>
          </a:xfrm>
          <a:prstGeom prst="rect">
            <a:avLst/>
          </a:prstGeom>
          <a:noFill/>
        </p:spPr>
        <p:txBody>
          <a:bodyPr wrap="square" rtlCol="0">
            <a:spAutoFit/>
          </a:bodyPr>
          <a:lstStyle/>
          <a:p>
            <a:pPr algn="ctr"/>
            <a:r>
              <a:rPr lang="en-US" sz="2400" dirty="0">
                <a:solidFill>
                  <a:schemeClr val="bg1"/>
                </a:solidFill>
                <a:latin typeface="Barlow Condensed SemiBold" pitchFamily="2" charset="77"/>
              </a:rPr>
              <a:t>Need good advice now</a:t>
            </a:r>
          </a:p>
        </p:txBody>
      </p:sp>
      <p:pic>
        <p:nvPicPr>
          <p:cNvPr id="8" name="Graphic 7" descr="Checkmark with solid fill">
            <a:extLst>
              <a:ext uri="{FF2B5EF4-FFF2-40B4-BE49-F238E27FC236}">
                <a16:creationId xmlns:a16="http://schemas.microsoft.com/office/drawing/2014/main" id="{3AC6AB23-0105-4B40-AA15-2B45BC9E95D9}"/>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389244" y="175447"/>
            <a:ext cx="634429" cy="634429"/>
          </a:xfrm>
          <a:prstGeom prst="rect">
            <a:avLst/>
          </a:prstGeom>
        </p:spPr>
      </p:pic>
      <p:sp>
        <p:nvSpPr>
          <p:cNvPr id="37" name="Content Placeholder 2">
            <a:extLst>
              <a:ext uri="{FF2B5EF4-FFF2-40B4-BE49-F238E27FC236}">
                <a16:creationId xmlns:a16="http://schemas.microsoft.com/office/drawing/2014/main" id="{8A19B5F0-B953-5E4F-93DD-87DB1A3325C6}"/>
              </a:ext>
            </a:extLst>
          </p:cNvPr>
          <p:cNvSpPr>
            <a:spLocks noGrp="1"/>
          </p:cNvSpPr>
          <p:nvPr>
            <p:ph idx="1"/>
          </p:nvPr>
        </p:nvSpPr>
        <p:spPr>
          <a:xfrm>
            <a:off x="5369291" y="4420792"/>
            <a:ext cx="2743200" cy="2094516"/>
          </a:xfrm>
        </p:spPr>
        <p:txBody>
          <a:bodyPr lIns="0" tIns="0" rIns="0" bIns="0">
            <a:normAutofit lnSpcReduction="10000"/>
          </a:bodyPr>
          <a:lstStyle/>
          <a:p>
            <a:pPr marL="173038" indent="-173038">
              <a:lnSpc>
                <a:spcPct val="120000"/>
              </a:lnSpc>
              <a:spcBef>
                <a:spcPts val="600"/>
              </a:spcBef>
              <a:buClr>
                <a:srgbClr val="FFD100"/>
              </a:buClr>
              <a:buFont typeface="Wingdings" panose="05000000000000000000" pitchFamily="2" charset="2"/>
              <a:buChar char="§"/>
            </a:pPr>
            <a:r>
              <a:rPr lang="en-US" sz="1800" dirty="0"/>
              <a:t>Land in top steps of the Retirement Security Scale</a:t>
            </a:r>
          </a:p>
          <a:p>
            <a:pPr marL="173038" indent="-173038">
              <a:lnSpc>
                <a:spcPct val="120000"/>
              </a:lnSpc>
              <a:spcBef>
                <a:spcPts val="600"/>
              </a:spcBef>
              <a:buClr>
                <a:srgbClr val="FFD100"/>
              </a:buClr>
              <a:buFont typeface="Wingdings" panose="05000000000000000000" pitchFamily="2" charset="2"/>
              <a:buChar char="§"/>
            </a:pPr>
            <a:r>
              <a:rPr lang="en-US" sz="1800" dirty="0"/>
              <a:t>This group has assets</a:t>
            </a:r>
          </a:p>
          <a:p>
            <a:pPr marL="173038" indent="-173038">
              <a:lnSpc>
                <a:spcPct val="120000"/>
              </a:lnSpc>
              <a:spcBef>
                <a:spcPts val="600"/>
              </a:spcBef>
              <a:buClr>
                <a:srgbClr val="FFD100"/>
              </a:buClr>
              <a:buFont typeface="Wingdings" panose="05000000000000000000" pitchFamily="2" charset="2"/>
              <a:buChar char="§"/>
            </a:pPr>
            <a:r>
              <a:rPr lang="en-US" sz="1800" dirty="0"/>
              <a:t>55 to 72 have $150,000 or more in savings</a:t>
            </a:r>
          </a:p>
          <a:p>
            <a:pPr marL="173038" indent="-173038">
              <a:lnSpc>
                <a:spcPct val="120000"/>
              </a:lnSpc>
              <a:spcBef>
                <a:spcPts val="600"/>
              </a:spcBef>
              <a:buClr>
                <a:srgbClr val="FFD100"/>
              </a:buClr>
              <a:buFont typeface="Wingdings" panose="05000000000000000000" pitchFamily="2" charset="2"/>
              <a:buChar char="§"/>
            </a:pPr>
            <a:r>
              <a:rPr lang="en-US" sz="1800" dirty="0"/>
              <a:t>Open to advice and action </a:t>
            </a:r>
          </a:p>
        </p:txBody>
      </p:sp>
      <p:sp>
        <p:nvSpPr>
          <p:cNvPr id="15" name="Rectangle 14">
            <a:extLst>
              <a:ext uri="{FF2B5EF4-FFF2-40B4-BE49-F238E27FC236}">
                <a16:creationId xmlns:a16="http://schemas.microsoft.com/office/drawing/2014/main" id="{9F60F98B-1962-ED41-B07D-E3322F7515BF}"/>
              </a:ext>
            </a:extLst>
          </p:cNvPr>
          <p:cNvSpPr/>
          <p:nvPr/>
        </p:nvSpPr>
        <p:spPr>
          <a:xfrm>
            <a:off x="5588534" y="949041"/>
            <a:ext cx="2263761" cy="461665"/>
          </a:xfrm>
          <a:prstGeom prst="rect">
            <a:avLst/>
          </a:prstGeom>
        </p:spPr>
        <p:txBody>
          <a:bodyPr wrap="none">
            <a:spAutoFit/>
          </a:bodyPr>
          <a:lstStyle/>
          <a:p>
            <a:pPr lvl="0"/>
            <a:r>
              <a:rPr lang="en-US" sz="2400" b="1" dirty="0">
                <a:latin typeface="Barlow Condensed SemiBold" pitchFamily="2" charset="77"/>
              </a:rPr>
              <a:t>PROBABLE CLIENTS</a:t>
            </a:r>
          </a:p>
        </p:txBody>
      </p:sp>
      <p:pic>
        <p:nvPicPr>
          <p:cNvPr id="24" name="Graphic 23" descr="Warning with solid fill">
            <a:extLst>
              <a:ext uri="{FF2B5EF4-FFF2-40B4-BE49-F238E27FC236}">
                <a16:creationId xmlns:a16="http://schemas.microsoft.com/office/drawing/2014/main" id="{AB6BBF82-C38E-9146-9CAB-737EB907C19C}"/>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5341836" y="2997860"/>
            <a:ext cx="365760" cy="365760"/>
          </a:xfrm>
          <a:prstGeom prst="rect">
            <a:avLst/>
          </a:prstGeom>
        </p:spPr>
      </p:pic>
      <p:pic>
        <p:nvPicPr>
          <p:cNvPr id="28" name="Graphic 27" descr="Bullseye with solid fill">
            <a:extLst>
              <a:ext uri="{FF2B5EF4-FFF2-40B4-BE49-F238E27FC236}">
                <a16:creationId xmlns:a16="http://schemas.microsoft.com/office/drawing/2014/main" id="{AF862B9D-C36F-FD41-8BAF-70E8A1CF9977}"/>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5341836" y="3580632"/>
            <a:ext cx="365760" cy="365760"/>
          </a:xfrm>
          <a:prstGeom prst="rect">
            <a:avLst/>
          </a:prstGeom>
        </p:spPr>
      </p:pic>
      <p:pic>
        <p:nvPicPr>
          <p:cNvPr id="29" name="Graphic 28" descr="Clipboard Checked with solid fill">
            <a:extLst>
              <a:ext uri="{FF2B5EF4-FFF2-40B4-BE49-F238E27FC236}">
                <a16:creationId xmlns:a16="http://schemas.microsoft.com/office/drawing/2014/main" id="{4BC21358-031C-024E-8333-F942C3BB5138}"/>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5341836" y="2415088"/>
            <a:ext cx="365760" cy="365760"/>
          </a:xfrm>
          <a:prstGeom prst="rect">
            <a:avLst/>
          </a:prstGeom>
        </p:spPr>
      </p:pic>
      <p:cxnSp>
        <p:nvCxnSpPr>
          <p:cNvPr id="12" name="Straight Connector 11">
            <a:extLst>
              <a:ext uri="{FF2B5EF4-FFF2-40B4-BE49-F238E27FC236}">
                <a16:creationId xmlns:a16="http://schemas.microsoft.com/office/drawing/2014/main" id="{9E3DB6AF-809C-9E4C-8E27-E9298FFB4FF2}"/>
              </a:ext>
            </a:extLst>
          </p:cNvPr>
          <p:cNvCxnSpPr>
            <a:cxnSpLocks/>
          </p:cNvCxnSpPr>
          <p:nvPr/>
        </p:nvCxnSpPr>
        <p:spPr>
          <a:xfrm>
            <a:off x="5327879" y="2889355"/>
            <a:ext cx="2743200" cy="0"/>
          </a:xfrm>
          <a:prstGeom prst="line">
            <a:avLst/>
          </a:prstGeom>
          <a:ln>
            <a:solidFill>
              <a:srgbClr val="FFD1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9271DC9-B495-0442-9891-BAAC330C63FD}"/>
              </a:ext>
            </a:extLst>
          </p:cNvPr>
          <p:cNvCxnSpPr>
            <a:cxnSpLocks/>
          </p:cNvCxnSpPr>
          <p:nvPr/>
        </p:nvCxnSpPr>
        <p:spPr>
          <a:xfrm>
            <a:off x="5327878" y="3472128"/>
            <a:ext cx="2743200" cy="0"/>
          </a:xfrm>
          <a:prstGeom prst="line">
            <a:avLst/>
          </a:prstGeom>
          <a:ln>
            <a:solidFill>
              <a:srgbClr val="FFD100"/>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0F2F129C-28B3-7549-99C6-AFC260FA69C0}"/>
              </a:ext>
            </a:extLst>
          </p:cNvPr>
          <p:cNvSpPr/>
          <p:nvPr/>
        </p:nvSpPr>
        <p:spPr>
          <a:xfrm>
            <a:off x="5707596" y="2391501"/>
            <a:ext cx="1856598" cy="400110"/>
          </a:xfrm>
          <a:prstGeom prst="rect">
            <a:avLst/>
          </a:prstGeom>
        </p:spPr>
        <p:txBody>
          <a:bodyPr wrap="none">
            <a:spAutoFit/>
          </a:bodyPr>
          <a:lstStyle/>
          <a:p>
            <a:r>
              <a:rPr lang="en-US" sz="2000" dirty="0">
                <a:solidFill>
                  <a:schemeClr val="accent3"/>
                </a:solidFill>
                <a:latin typeface="Barlow Condensed" pitchFamily="2" charset="77"/>
              </a:rPr>
              <a:t>Cautious Preparers</a:t>
            </a:r>
          </a:p>
        </p:txBody>
      </p:sp>
      <p:sp>
        <p:nvSpPr>
          <p:cNvPr id="33" name="Rectangle 32">
            <a:extLst>
              <a:ext uri="{FF2B5EF4-FFF2-40B4-BE49-F238E27FC236}">
                <a16:creationId xmlns:a16="http://schemas.microsoft.com/office/drawing/2014/main" id="{94580DA4-A4E6-1B4F-B103-18E72AC84073}"/>
              </a:ext>
            </a:extLst>
          </p:cNvPr>
          <p:cNvSpPr/>
          <p:nvPr/>
        </p:nvSpPr>
        <p:spPr>
          <a:xfrm>
            <a:off x="5715301" y="2974274"/>
            <a:ext cx="2116285" cy="400110"/>
          </a:xfrm>
          <a:prstGeom prst="rect">
            <a:avLst/>
          </a:prstGeom>
        </p:spPr>
        <p:txBody>
          <a:bodyPr wrap="none">
            <a:spAutoFit/>
          </a:bodyPr>
          <a:lstStyle/>
          <a:p>
            <a:r>
              <a:rPr lang="en-US" sz="2000" dirty="0">
                <a:solidFill>
                  <a:schemeClr val="accent3"/>
                </a:solidFill>
                <a:latin typeface="Barlow Condensed" pitchFamily="2" charset="77"/>
              </a:rPr>
              <a:t>Ambitious Risk Takers</a:t>
            </a:r>
          </a:p>
        </p:txBody>
      </p:sp>
      <p:sp>
        <p:nvSpPr>
          <p:cNvPr id="34" name="Rectangle 33">
            <a:extLst>
              <a:ext uri="{FF2B5EF4-FFF2-40B4-BE49-F238E27FC236}">
                <a16:creationId xmlns:a16="http://schemas.microsoft.com/office/drawing/2014/main" id="{42F6B90E-6F59-D244-B47C-182D4F36A3A7}"/>
              </a:ext>
            </a:extLst>
          </p:cNvPr>
          <p:cNvSpPr/>
          <p:nvPr/>
        </p:nvSpPr>
        <p:spPr>
          <a:xfrm>
            <a:off x="5715301" y="3557047"/>
            <a:ext cx="1935145" cy="400110"/>
          </a:xfrm>
          <a:prstGeom prst="rect">
            <a:avLst/>
          </a:prstGeom>
        </p:spPr>
        <p:txBody>
          <a:bodyPr wrap="none">
            <a:spAutoFit/>
          </a:bodyPr>
          <a:lstStyle/>
          <a:p>
            <a:r>
              <a:rPr lang="en-US" sz="2000" dirty="0">
                <a:solidFill>
                  <a:schemeClr val="accent3"/>
                </a:solidFill>
                <a:latin typeface="Barlow Condensed" pitchFamily="2" charset="77"/>
              </a:rPr>
              <a:t>Purposeful Planners</a:t>
            </a:r>
          </a:p>
        </p:txBody>
      </p:sp>
      <p:cxnSp>
        <p:nvCxnSpPr>
          <p:cNvPr id="35" name="Straight Connector 34">
            <a:extLst>
              <a:ext uri="{FF2B5EF4-FFF2-40B4-BE49-F238E27FC236}">
                <a16:creationId xmlns:a16="http://schemas.microsoft.com/office/drawing/2014/main" id="{4CABA48E-3133-5B43-B8B8-53441E888ACB}"/>
              </a:ext>
            </a:extLst>
          </p:cNvPr>
          <p:cNvCxnSpPr>
            <a:cxnSpLocks/>
          </p:cNvCxnSpPr>
          <p:nvPr/>
        </p:nvCxnSpPr>
        <p:spPr>
          <a:xfrm>
            <a:off x="5327878" y="4054900"/>
            <a:ext cx="2743200" cy="0"/>
          </a:xfrm>
          <a:prstGeom prst="line">
            <a:avLst/>
          </a:prstGeom>
          <a:ln>
            <a:solidFill>
              <a:srgbClr val="FFD1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ECDACF6-86C4-ED4E-8CDA-E29D149DFE1D}"/>
              </a:ext>
            </a:extLst>
          </p:cNvPr>
          <p:cNvCxnSpPr>
            <a:cxnSpLocks/>
          </p:cNvCxnSpPr>
          <p:nvPr/>
        </p:nvCxnSpPr>
        <p:spPr>
          <a:xfrm>
            <a:off x="5341836" y="2306582"/>
            <a:ext cx="2743200" cy="0"/>
          </a:xfrm>
          <a:prstGeom prst="line">
            <a:avLst/>
          </a:prstGeom>
          <a:ln>
            <a:solidFill>
              <a:srgbClr val="FFD100"/>
            </a:solidFill>
          </a:ln>
        </p:spPr>
        <p:style>
          <a:lnRef idx="1">
            <a:schemeClr val="accent1"/>
          </a:lnRef>
          <a:fillRef idx="0">
            <a:schemeClr val="accent1"/>
          </a:fillRef>
          <a:effectRef idx="0">
            <a:schemeClr val="accent1"/>
          </a:effectRef>
          <a:fontRef idx="minor">
            <a:schemeClr val="tx1"/>
          </a:fontRef>
        </p:style>
      </p:cxnSp>
      <p:sp>
        <p:nvSpPr>
          <p:cNvPr id="59" name="Content Placeholder 2">
            <a:extLst>
              <a:ext uri="{FF2B5EF4-FFF2-40B4-BE49-F238E27FC236}">
                <a16:creationId xmlns:a16="http://schemas.microsoft.com/office/drawing/2014/main" id="{EB9A05A8-2016-E043-BC5E-EF4E14893A6D}"/>
              </a:ext>
            </a:extLst>
          </p:cNvPr>
          <p:cNvSpPr txBox="1">
            <a:spLocks/>
          </p:cNvSpPr>
          <p:nvPr/>
        </p:nvSpPr>
        <p:spPr>
          <a:xfrm>
            <a:off x="8849156" y="4420792"/>
            <a:ext cx="2743200" cy="2094516"/>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3038" indent="-173038">
              <a:lnSpc>
                <a:spcPct val="120000"/>
              </a:lnSpc>
              <a:spcBef>
                <a:spcPts val="600"/>
              </a:spcBef>
              <a:buClr>
                <a:schemeClr val="accent3"/>
              </a:buClr>
              <a:buFont typeface="Wingdings" panose="05000000000000000000" pitchFamily="2" charset="2"/>
              <a:buChar char="§"/>
            </a:pPr>
            <a:r>
              <a:rPr lang="en-US" sz="1800" dirty="0">
                <a:solidFill>
                  <a:schemeClr val="bg1"/>
                </a:solidFill>
                <a:latin typeface="Barlow Condensed" pitchFamily="2" charset="77"/>
              </a:rPr>
              <a:t>Land in early steps of the Retirement Security Scale</a:t>
            </a:r>
          </a:p>
          <a:p>
            <a:pPr marL="173038" indent="-173038">
              <a:lnSpc>
                <a:spcPct val="120000"/>
              </a:lnSpc>
              <a:spcBef>
                <a:spcPts val="600"/>
              </a:spcBef>
              <a:buClr>
                <a:schemeClr val="accent3"/>
              </a:buClr>
              <a:buFont typeface="Wingdings" panose="05000000000000000000" pitchFamily="2" charset="2"/>
              <a:buChar char="§"/>
            </a:pPr>
            <a:r>
              <a:rPr lang="en-US" sz="1800" dirty="0">
                <a:solidFill>
                  <a:schemeClr val="bg1"/>
                </a:solidFill>
                <a:latin typeface="Barlow Condensed" pitchFamily="2" charset="77"/>
              </a:rPr>
              <a:t>Few assets</a:t>
            </a:r>
          </a:p>
          <a:p>
            <a:pPr marL="173038" indent="-173038">
              <a:lnSpc>
                <a:spcPct val="120000"/>
              </a:lnSpc>
              <a:spcBef>
                <a:spcPts val="600"/>
              </a:spcBef>
              <a:buClr>
                <a:schemeClr val="accent3"/>
              </a:buClr>
              <a:buFont typeface="Wingdings" panose="05000000000000000000" pitchFamily="2" charset="2"/>
              <a:buChar char="§"/>
            </a:pPr>
            <a:r>
              <a:rPr lang="en-US" sz="1800" dirty="0">
                <a:solidFill>
                  <a:schemeClr val="bg1"/>
                </a:solidFill>
                <a:latin typeface="Barlow Condensed" pitchFamily="2" charset="77"/>
              </a:rPr>
              <a:t>Need encouragement</a:t>
            </a:r>
          </a:p>
        </p:txBody>
      </p:sp>
      <p:cxnSp>
        <p:nvCxnSpPr>
          <p:cNvPr id="39" name="Straight Connector 38">
            <a:extLst>
              <a:ext uri="{FF2B5EF4-FFF2-40B4-BE49-F238E27FC236}">
                <a16:creationId xmlns:a16="http://schemas.microsoft.com/office/drawing/2014/main" id="{B1ABDE04-D4E7-B346-9E2C-E3CADB456C9D}"/>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7AC6B744-B8D9-4C41-A886-6F11203FE626}"/>
              </a:ext>
            </a:extLst>
          </p:cNvPr>
          <p:cNvSpPr txBox="1"/>
          <p:nvPr/>
        </p:nvSpPr>
        <p:spPr>
          <a:xfrm>
            <a:off x="-5181600" y="6008914"/>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9787732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4835DEBA-602C-9146-A3CE-F1DB4DE54E0C}"/>
              </a:ext>
            </a:extLst>
          </p:cNvPr>
          <p:cNvPicPr>
            <a:picLocks noChangeAspect="1"/>
          </p:cNvPicPr>
          <p:nvPr/>
        </p:nvPicPr>
        <p:blipFill>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19" name="Rectangle 18">
            <a:extLst>
              <a:ext uri="{FF2B5EF4-FFF2-40B4-BE49-F238E27FC236}">
                <a16:creationId xmlns:a16="http://schemas.microsoft.com/office/drawing/2014/main" id="{CA8E859A-99A0-4448-A28B-9945ED3190BA}"/>
              </a:ext>
            </a:extLst>
          </p:cNvPr>
          <p:cNvSpPr/>
          <p:nvPr/>
        </p:nvSpPr>
        <p:spPr>
          <a:xfrm>
            <a:off x="0" y="0"/>
            <a:ext cx="612648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lide Number Placeholder 22"/>
          <p:cNvSpPr>
            <a:spLocks noGrp="1"/>
          </p:cNvSpPr>
          <p:nvPr>
            <p:ph type="sldNum" sz="quarter" idx="12"/>
          </p:nvPr>
        </p:nvSpPr>
        <p:spPr/>
        <p:txBody>
          <a:bodyPr/>
          <a:lstStyle/>
          <a:p>
            <a:fld id="{3D8138E6-F899-42D1-B540-BF0F4C16EA81}" type="slidenum">
              <a:rPr lang="en-US" smtClean="0"/>
              <a:pPr/>
              <a:t>53</a:t>
            </a:fld>
            <a:endParaRPr lang="en-US" dirty="0"/>
          </a:p>
        </p:txBody>
      </p:sp>
      <p:pic>
        <p:nvPicPr>
          <p:cNvPr id="13" name="Picture 12">
            <a:extLst>
              <a:ext uri="{FF2B5EF4-FFF2-40B4-BE49-F238E27FC236}">
                <a16:creationId xmlns:a16="http://schemas.microsoft.com/office/drawing/2014/main" id="{6C436264-8F06-7043-8CA9-F2571809AF1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0" name="Title 1">
            <a:extLst>
              <a:ext uri="{FF2B5EF4-FFF2-40B4-BE49-F238E27FC236}">
                <a16:creationId xmlns:a16="http://schemas.microsoft.com/office/drawing/2014/main" id="{5659284E-9AEC-5E48-B930-F137E150ECA5}"/>
              </a:ext>
            </a:extLst>
          </p:cNvPr>
          <p:cNvSpPr>
            <a:spLocks noGrp="1"/>
          </p:cNvSpPr>
          <p:nvPr>
            <p:ph type="title"/>
          </p:nvPr>
        </p:nvSpPr>
        <p:spPr>
          <a:xfrm>
            <a:off x="685800" y="967408"/>
            <a:ext cx="5215132" cy="2040559"/>
          </a:xfrm>
        </p:spPr>
        <p:txBody>
          <a:bodyPr wrap="square" bIns="0" anchor="t" anchorCtr="0">
            <a:spAutoFit/>
          </a:bodyPr>
          <a:lstStyle/>
          <a:p>
            <a:pPr>
              <a:spcBef>
                <a:spcPts val="1000"/>
              </a:spcBef>
            </a:pPr>
            <a:r>
              <a:rPr lang="en-US" sz="4800" spc="100" dirty="0">
                <a:effectLst>
                  <a:outerShdw blurRad="101600" dist="101600" dir="2700000" algn="tl" rotWithShape="0">
                    <a:prstClr val="black">
                      <a:alpha val="20000"/>
                    </a:prstClr>
                  </a:outerShdw>
                </a:effectLst>
              </a:rPr>
              <a:t>HOW DOES THIS HELP ME IN CONVERSATIONS?</a:t>
            </a:r>
          </a:p>
        </p:txBody>
      </p:sp>
      <p:cxnSp>
        <p:nvCxnSpPr>
          <p:cNvPr id="22" name="Straight Connector 21">
            <a:extLst>
              <a:ext uri="{FF2B5EF4-FFF2-40B4-BE49-F238E27FC236}">
                <a16:creationId xmlns:a16="http://schemas.microsoft.com/office/drawing/2014/main" id="{33B3C24C-FC28-E346-A30D-D476A16AB13F}"/>
              </a:ext>
            </a:extLst>
          </p:cNvPr>
          <p:cNvCxnSpPr>
            <a:cxnSpLocks/>
          </p:cNvCxnSpPr>
          <p:nvPr/>
        </p:nvCxnSpPr>
        <p:spPr>
          <a:xfrm rot="16200000">
            <a:off x="1117092" y="658368"/>
            <a:ext cx="0" cy="621792"/>
          </a:xfrm>
          <a:prstGeom prst="line">
            <a:avLst/>
          </a:prstGeom>
          <a:ln w="82550">
            <a:solidFill>
              <a:srgbClr val="FFD100"/>
            </a:solidFill>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C88D9F6B-D2A7-3848-A869-77FC74255A0B}"/>
              </a:ext>
            </a:extLst>
          </p:cNvPr>
          <p:cNvSpPr>
            <a:spLocks noGrp="1"/>
          </p:cNvSpPr>
          <p:nvPr>
            <p:ph idx="1"/>
          </p:nvPr>
        </p:nvSpPr>
        <p:spPr>
          <a:xfrm>
            <a:off x="806196" y="3324025"/>
            <a:ext cx="4565904" cy="2587488"/>
          </a:xfrm>
        </p:spPr>
        <p:txBody>
          <a:bodyPr wrap="square">
            <a:normAutofit fontScale="92500" lnSpcReduction="10000"/>
          </a:bodyPr>
          <a:lstStyle/>
          <a:p>
            <a:pPr marL="336550" indent="-336550">
              <a:lnSpc>
                <a:spcPct val="110000"/>
              </a:lnSpc>
              <a:buClr>
                <a:srgbClr val="FFD100"/>
              </a:buClr>
              <a:buFont typeface="Wingdings" panose="05000000000000000000" pitchFamily="2" charset="2"/>
              <a:buChar char="§"/>
            </a:pPr>
            <a:r>
              <a:rPr lang="en-US" sz="2400" dirty="0">
                <a:effectLst>
                  <a:outerShdw blurRad="101600" dist="101600" dir="2700000" algn="tl" rotWithShape="0">
                    <a:prstClr val="black">
                      <a:alpha val="20000"/>
                    </a:prstClr>
                  </a:outerShdw>
                </a:effectLst>
              </a:rPr>
              <a:t>You’re better able to talk about what’s important to them.</a:t>
            </a:r>
          </a:p>
          <a:p>
            <a:pPr marL="336550" indent="-336550">
              <a:lnSpc>
                <a:spcPct val="110000"/>
              </a:lnSpc>
              <a:buClr>
                <a:srgbClr val="FFD100"/>
              </a:buClr>
              <a:buFont typeface="Wingdings" panose="05000000000000000000" pitchFamily="2" charset="2"/>
              <a:buChar char="§"/>
            </a:pPr>
            <a:r>
              <a:rPr lang="en-US" sz="2400" dirty="0">
                <a:effectLst>
                  <a:outerShdw blurRad="101600" dist="101600" dir="2700000" algn="tl" rotWithShape="0">
                    <a:prstClr val="black">
                      <a:alpha val="20000"/>
                    </a:prstClr>
                  </a:outerShdw>
                </a:effectLst>
              </a:rPr>
              <a:t>You’ll know what kind of saver they are</a:t>
            </a:r>
          </a:p>
          <a:p>
            <a:pPr marL="336550" indent="-336550">
              <a:lnSpc>
                <a:spcPct val="110000"/>
              </a:lnSpc>
              <a:buClr>
                <a:srgbClr val="FFD100"/>
              </a:buClr>
              <a:buFont typeface="Wingdings" panose="05000000000000000000" pitchFamily="2" charset="2"/>
              <a:buChar char="§"/>
            </a:pPr>
            <a:r>
              <a:rPr lang="en-US" sz="2400" dirty="0">
                <a:effectLst>
                  <a:outerShdw blurRad="101600" dist="101600" dir="2700000" algn="tl" rotWithShape="0">
                    <a:prstClr val="black">
                      <a:alpha val="20000"/>
                    </a:prstClr>
                  </a:outerShdw>
                </a:effectLst>
              </a:rPr>
              <a:t>You’ll know what’s important to them</a:t>
            </a:r>
          </a:p>
          <a:p>
            <a:pPr marL="336550" indent="-336550">
              <a:lnSpc>
                <a:spcPct val="110000"/>
              </a:lnSpc>
              <a:buClr>
                <a:srgbClr val="FFD100"/>
              </a:buClr>
              <a:buFont typeface="Wingdings" panose="05000000000000000000" pitchFamily="2" charset="2"/>
              <a:buChar char="§"/>
            </a:pPr>
            <a:r>
              <a:rPr lang="en-US" sz="2400" dirty="0">
                <a:effectLst>
                  <a:outerShdw blurRad="101600" dist="101600" dir="2700000" algn="tl" rotWithShape="0">
                    <a:prstClr val="black">
                      <a:alpha val="20000"/>
                    </a:prstClr>
                  </a:outerShdw>
                </a:effectLst>
              </a:rPr>
              <a:t>Know what things to touch on and how to refocus your message</a:t>
            </a:r>
          </a:p>
        </p:txBody>
      </p:sp>
    </p:spTree>
    <p:extLst>
      <p:ext uri="{BB962C8B-B14F-4D97-AF65-F5344CB8AC3E}">
        <p14:creationId xmlns:p14="http://schemas.microsoft.com/office/powerpoint/2010/main" val="24628036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769C183-9957-0C4C-8556-DB79BF5F7AB5}"/>
              </a:ext>
            </a:extLst>
          </p:cNvPr>
          <p:cNvSpPr/>
          <p:nvPr/>
        </p:nvSpPr>
        <p:spPr>
          <a:xfrm>
            <a:off x="347470" y="0"/>
            <a:ext cx="1184453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C8C9FC1-B46A-9B40-8C89-F109CD0F50FD}"/>
              </a:ext>
            </a:extLst>
          </p:cNvPr>
          <p:cNvSpPr/>
          <p:nvPr/>
        </p:nvSpPr>
        <p:spPr>
          <a:xfrm>
            <a:off x="347470" y="5654395"/>
            <a:ext cx="11844530" cy="12036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Rectangle 12">
            <a:extLst>
              <a:ext uri="{FF2B5EF4-FFF2-40B4-BE49-F238E27FC236}">
                <a16:creationId xmlns:a16="http://schemas.microsoft.com/office/drawing/2014/main" id="{16B3D017-510B-7042-9466-840821A1F588}"/>
              </a:ext>
            </a:extLst>
          </p:cNvPr>
          <p:cNvSpPr/>
          <p:nvPr/>
        </p:nvSpPr>
        <p:spPr>
          <a:xfrm>
            <a:off x="2021688" y="5029200"/>
            <a:ext cx="1265189"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457200"/>
            <a:ext cx="12192000" cy="1371600"/>
          </a:xfrm>
        </p:spPr>
        <p:txBody>
          <a:bodyPr anchor="t" anchorCtr="0">
            <a:noAutofit/>
          </a:bodyPr>
          <a:lstStyle/>
          <a:p>
            <a:pPr algn="ctr"/>
            <a:r>
              <a:rPr lang="en-US" sz="4800" dirty="0">
                <a:effectLst>
                  <a:outerShdw blurRad="101600" dist="101600" dir="2700000" algn="tl" rotWithShape="0">
                    <a:prstClr val="black">
                      <a:alpha val="20000"/>
                    </a:prstClr>
                  </a:outerShdw>
                </a:effectLst>
              </a:rPr>
              <a:t>HOW TO GET STARTED USING THE </a:t>
            </a:r>
            <a:br>
              <a:rPr lang="en-US" sz="4800" dirty="0">
                <a:effectLst>
                  <a:outerShdw blurRad="101600" dist="101600" dir="2700000" algn="tl" rotWithShape="0">
                    <a:prstClr val="black">
                      <a:alpha val="20000"/>
                    </a:prstClr>
                  </a:outerShdw>
                </a:effectLst>
              </a:rPr>
            </a:br>
            <a:r>
              <a:rPr lang="en-US" sz="4800" dirty="0">
                <a:solidFill>
                  <a:schemeClr val="accent3"/>
                </a:solidFill>
                <a:effectLst>
                  <a:outerShdw blurRad="101600" dist="101600" dir="2700000" algn="tl" rotWithShape="0">
                    <a:prstClr val="black">
                      <a:alpha val="20000"/>
                    </a:prstClr>
                  </a:outerShdw>
                </a:effectLst>
              </a:rPr>
              <a:t>INVESTING PERSONALITY QUIZ</a:t>
            </a:r>
          </a:p>
        </p:txBody>
      </p:sp>
      <p:sp>
        <p:nvSpPr>
          <p:cNvPr id="11" name="Slide Number Placeholder 10"/>
          <p:cNvSpPr>
            <a:spLocks noGrp="1"/>
          </p:cNvSpPr>
          <p:nvPr>
            <p:ph type="sldNum" sz="quarter" idx="12"/>
          </p:nvPr>
        </p:nvSpPr>
        <p:spPr/>
        <p:txBody>
          <a:bodyPr/>
          <a:lstStyle/>
          <a:p>
            <a:fld id="{3D8138E6-F899-42D1-B540-BF0F4C16EA81}" type="slidenum">
              <a:rPr lang="en-US" smtClean="0"/>
              <a:pPr/>
              <a:t>54</a:t>
            </a:fld>
            <a:endParaRPr lang="en-US" dirty="0"/>
          </a:p>
        </p:txBody>
      </p:sp>
      <p:pic>
        <p:nvPicPr>
          <p:cNvPr id="7" name="Picture 6">
            <a:extLst>
              <a:ext uri="{FF2B5EF4-FFF2-40B4-BE49-F238E27FC236}">
                <a16:creationId xmlns:a16="http://schemas.microsoft.com/office/drawing/2014/main" id="{A36BD23C-B78F-B549-9D38-8FAAACE0D98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pic>
        <p:nvPicPr>
          <p:cNvPr id="12" name="Picture 11">
            <a:extLst>
              <a:ext uri="{FF2B5EF4-FFF2-40B4-BE49-F238E27FC236}">
                <a16:creationId xmlns:a16="http://schemas.microsoft.com/office/drawing/2014/main" id="{7D7D659D-8088-EB43-98BD-DDA103741B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83477" y="5821659"/>
            <a:ext cx="941610" cy="727184"/>
          </a:xfrm>
          <a:prstGeom prst="rect">
            <a:avLst/>
          </a:prstGeom>
        </p:spPr>
      </p:pic>
      <p:sp>
        <p:nvSpPr>
          <p:cNvPr id="10" name="Title 1">
            <a:extLst>
              <a:ext uri="{FF2B5EF4-FFF2-40B4-BE49-F238E27FC236}">
                <a16:creationId xmlns:a16="http://schemas.microsoft.com/office/drawing/2014/main" id="{40D9E8B0-E0AF-CD49-98CA-287006FFF150}"/>
              </a:ext>
            </a:extLst>
          </p:cNvPr>
          <p:cNvSpPr txBox="1">
            <a:spLocks/>
          </p:cNvSpPr>
          <p:nvPr/>
        </p:nvSpPr>
        <p:spPr>
          <a:xfrm>
            <a:off x="3251575" y="5755999"/>
            <a:ext cx="6918737" cy="978729"/>
          </a:xfrm>
          <a:prstGeom prst="rect">
            <a:avLst/>
          </a:prstGeom>
        </p:spPr>
        <p:txBody>
          <a:bodyPr vert="horz" wrap="square" lIns="91440" tIns="45720" rIns="91440" bIns="45720" rtlCol="0" anchor="t"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1200"/>
              </a:spcBef>
            </a:pPr>
            <a:r>
              <a:rPr lang="en-US" sz="3200" dirty="0">
                <a:solidFill>
                  <a:schemeClr val="bg1"/>
                </a:solidFill>
                <a:effectLst>
                  <a:outerShdw blurRad="101600" dist="101600" dir="2700000" algn="tl" rotWithShape="0">
                    <a:prstClr val="black">
                      <a:alpha val="20000"/>
                    </a:prstClr>
                  </a:outerShdw>
                </a:effectLst>
                <a:latin typeface="Barlow Condensed" pitchFamily="2" charset="77"/>
              </a:rPr>
              <a:t>Go to www.protectedincome.org/tools-guides </a:t>
            </a:r>
            <a:br>
              <a:rPr lang="en-US" sz="3200" dirty="0">
                <a:solidFill>
                  <a:schemeClr val="bg1"/>
                </a:solidFill>
                <a:effectLst>
                  <a:outerShdw blurRad="101600" dist="101600" dir="2700000" algn="tl" rotWithShape="0">
                    <a:prstClr val="black">
                      <a:alpha val="20000"/>
                    </a:prstClr>
                  </a:outerShdw>
                </a:effectLst>
                <a:latin typeface="Barlow Condensed" pitchFamily="2" charset="77"/>
              </a:rPr>
            </a:br>
            <a:r>
              <a:rPr lang="en-US" sz="3200" dirty="0">
                <a:solidFill>
                  <a:schemeClr val="bg1"/>
                </a:solidFill>
                <a:effectLst>
                  <a:outerShdw blurRad="101600" dist="101600" dir="2700000" algn="tl" rotWithShape="0">
                    <a:prstClr val="black">
                      <a:alpha val="20000"/>
                    </a:prstClr>
                  </a:outerShdw>
                </a:effectLst>
                <a:latin typeface="Barlow Condensed" pitchFamily="2" charset="77"/>
              </a:rPr>
              <a:t>to have your clients start the quiz</a:t>
            </a:r>
          </a:p>
        </p:txBody>
      </p:sp>
      <p:cxnSp>
        <p:nvCxnSpPr>
          <p:cNvPr id="15" name="Straight Connector 14">
            <a:extLst>
              <a:ext uri="{FF2B5EF4-FFF2-40B4-BE49-F238E27FC236}">
                <a16:creationId xmlns:a16="http://schemas.microsoft.com/office/drawing/2014/main" id="{32C1597F-9427-354B-A32B-732FF7D161F2}"/>
              </a:ext>
            </a:extLst>
          </p:cNvPr>
          <p:cNvCxnSpPr>
            <a:cxnSpLocks/>
          </p:cNvCxnSpPr>
          <p:nvPr/>
        </p:nvCxnSpPr>
        <p:spPr>
          <a:xfrm>
            <a:off x="4383659" y="6224196"/>
            <a:ext cx="730208"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759C219-A429-BC44-9C82-3ADC8108BCB7}"/>
              </a:ext>
            </a:extLst>
          </p:cNvPr>
          <p:cNvCxnSpPr>
            <a:cxnSpLocks/>
          </p:cNvCxnSpPr>
          <p:nvPr/>
        </p:nvCxnSpPr>
        <p:spPr>
          <a:xfrm>
            <a:off x="5179526" y="6224196"/>
            <a:ext cx="2686007"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29C9E94-F2CC-1349-8160-F18AA802D1BE}"/>
              </a:ext>
            </a:extLst>
          </p:cNvPr>
          <p:cNvCxnSpPr>
            <a:cxnSpLocks/>
          </p:cNvCxnSpPr>
          <p:nvPr/>
        </p:nvCxnSpPr>
        <p:spPr>
          <a:xfrm>
            <a:off x="8007393" y="6224196"/>
            <a:ext cx="958807"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98F753C-2524-2644-847F-53CCF662B690}"/>
              </a:ext>
            </a:extLst>
          </p:cNvPr>
          <p:cNvCxnSpPr>
            <a:cxnSpLocks/>
          </p:cNvCxnSpPr>
          <p:nvPr/>
        </p:nvCxnSpPr>
        <p:spPr>
          <a:xfrm>
            <a:off x="9093201" y="6224196"/>
            <a:ext cx="753532"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AD6F51CF-0FF6-7A04-6773-11396E3E8090}"/>
              </a:ext>
            </a:extLst>
          </p:cNvPr>
          <p:cNvPicPr/>
          <p:nvPr/>
        </p:nvPicPr>
        <p:blipFill rotWithShape="1">
          <a:blip r:embed="rId5" cstate="screen">
            <a:extLst>
              <a:ext uri="{28A0092B-C50C-407E-A947-70E740481C1C}">
                <a14:useLocalDpi xmlns:a14="http://schemas.microsoft.com/office/drawing/2010/main"/>
              </a:ext>
            </a:extLst>
          </a:blip>
          <a:srcRect/>
          <a:stretch/>
        </p:blipFill>
        <p:spPr>
          <a:xfrm>
            <a:off x="1904556" y="2286000"/>
            <a:ext cx="8382887" cy="2877957"/>
          </a:xfrm>
          <a:prstGeom prst="rect">
            <a:avLst/>
          </a:prstGeom>
          <a:ln w="19050">
            <a:solidFill>
              <a:schemeClr val="accent3"/>
            </a:solidFill>
          </a:ln>
          <a:effectLst>
            <a:outerShdw blurRad="101600" dist="101600" dir="2700000" algn="ctr" rotWithShape="0">
              <a:srgbClr val="000000">
                <a:alpha val="20000"/>
              </a:srgbClr>
            </a:outerShdw>
          </a:effectLst>
        </p:spPr>
      </p:pic>
    </p:spTree>
    <p:extLst>
      <p:ext uri="{BB962C8B-B14F-4D97-AF65-F5344CB8AC3E}">
        <p14:creationId xmlns:p14="http://schemas.microsoft.com/office/powerpoint/2010/main" val="4967641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769C183-9957-0C4C-8556-DB79BF5F7AB5}"/>
              </a:ext>
            </a:extLst>
          </p:cNvPr>
          <p:cNvSpPr/>
          <p:nvPr/>
        </p:nvSpPr>
        <p:spPr>
          <a:xfrm>
            <a:off x="347470" y="0"/>
            <a:ext cx="1184453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nip Single Corner Rectangle 17">
            <a:extLst>
              <a:ext uri="{FF2B5EF4-FFF2-40B4-BE49-F238E27FC236}">
                <a16:creationId xmlns:a16="http://schemas.microsoft.com/office/drawing/2014/main" id="{3714C748-3762-214C-9973-5C33ADE4F43B}"/>
              </a:ext>
            </a:extLst>
          </p:cNvPr>
          <p:cNvSpPr/>
          <p:nvPr/>
        </p:nvSpPr>
        <p:spPr>
          <a:xfrm flipH="1">
            <a:off x="7500379" y="631620"/>
            <a:ext cx="2893282" cy="2889504"/>
          </a:xfrm>
          <a:prstGeom prst="snip1Rect">
            <a:avLst/>
          </a:pr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76656" y="914400"/>
            <a:ext cx="5250011" cy="1371600"/>
          </a:xfrm>
        </p:spPr>
        <p:txBody>
          <a:bodyPr anchor="t" anchorCtr="0">
            <a:noAutofit/>
          </a:bodyPr>
          <a:lstStyle/>
          <a:p>
            <a:r>
              <a:rPr lang="en-US" sz="4800" dirty="0">
                <a:effectLst>
                  <a:outerShdw blurRad="101600" dist="101600" dir="2700000" algn="tl" rotWithShape="0">
                    <a:prstClr val="black">
                      <a:alpha val="20000"/>
                    </a:prstClr>
                  </a:outerShdw>
                </a:effectLst>
              </a:rPr>
              <a:t>INVESTING PERSONALITY QUIZ </a:t>
            </a:r>
            <a:br>
              <a:rPr lang="en-US" sz="4800" dirty="0">
                <a:effectLst>
                  <a:outerShdw blurRad="101600" dist="101600" dir="2700000" algn="tl" rotWithShape="0">
                    <a:prstClr val="black">
                      <a:alpha val="20000"/>
                    </a:prstClr>
                  </a:outerShdw>
                </a:effectLst>
              </a:rPr>
            </a:br>
            <a:r>
              <a:rPr lang="en-US" sz="4800" dirty="0">
                <a:solidFill>
                  <a:schemeClr val="accent3"/>
                </a:solidFill>
                <a:effectLst>
                  <a:outerShdw blurRad="101600" dist="101600" dir="2700000" algn="tl" rotWithShape="0">
                    <a:prstClr val="black">
                      <a:alpha val="20000"/>
                    </a:prstClr>
                  </a:outerShdw>
                </a:effectLst>
              </a:rPr>
              <a:t>CLIENT ENGAGEMENT TOOL</a:t>
            </a:r>
          </a:p>
        </p:txBody>
      </p:sp>
      <p:sp>
        <p:nvSpPr>
          <p:cNvPr id="11" name="Slide Number Placeholder 10"/>
          <p:cNvSpPr>
            <a:spLocks noGrp="1"/>
          </p:cNvSpPr>
          <p:nvPr>
            <p:ph type="sldNum" sz="quarter" idx="12"/>
          </p:nvPr>
        </p:nvSpPr>
        <p:spPr/>
        <p:txBody>
          <a:bodyPr/>
          <a:lstStyle/>
          <a:p>
            <a:fld id="{3D8138E6-F899-42D1-B540-BF0F4C16EA81}" type="slidenum">
              <a:rPr lang="en-US" smtClean="0"/>
              <a:pPr/>
              <a:t>55</a:t>
            </a:fld>
            <a:endParaRPr lang="en-US" dirty="0"/>
          </a:p>
        </p:txBody>
      </p:sp>
      <p:pic>
        <p:nvPicPr>
          <p:cNvPr id="7" name="Picture 6">
            <a:extLst>
              <a:ext uri="{FF2B5EF4-FFF2-40B4-BE49-F238E27FC236}">
                <a16:creationId xmlns:a16="http://schemas.microsoft.com/office/drawing/2014/main" id="{A36BD23C-B78F-B549-9D38-8FAAACE0D98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15" name="Snip Single Corner Rectangle 14">
            <a:extLst>
              <a:ext uri="{FF2B5EF4-FFF2-40B4-BE49-F238E27FC236}">
                <a16:creationId xmlns:a16="http://schemas.microsoft.com/office/drawing/2014/main" id="{60B40C59-B81D-A748-89B9-1761C1167171}"/>
              </a:ext>
            </a:extLst>
          </p:cNvPr>
          <p:cNvSpPr/>
          <p:nvPr/>
        </p:nvSpPr>
        <p:spPr>
          <a:xfrm flipH="1">
            <a:off x="7726089" y="957346"/>
            <a:ext cx="2892199" cy="3857874"/>
          </a:xfrm>
          <a:prstGeom prst="snip1Rect">
            <a:avLst/>
          </a:prstGeom>
          <a:solidFill>
            <a:schemeClr val="accent2">
              <a:alpha val="90000"/>
            </a:schemeClr>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pic>
        <p:nvPicPr>
          <p:cNvPr id="16" name="Picture 15" descr="Logo&#10;&#10;Description automatically generated with medium confidence">
            <a:extLst>
              <a:ext uri="{FF2B5EF4-FFF2-40B4-BE49-F238E27FC236}">
                <a16:creationId xmlns:a16="http://schemas.microsoft.com/office/drawing/2014/main" id="{9367C461-2357-3248-9218-A6D781E5EF37}"/>
              </a:ext>
            </a:extLst>
          </p:cNvPr>
          <p:cNvPicPr/>
          <p:nvPr/>
        </p:nvPicPr>
        <p:blipFill>
          <a:blip r:embed="rId4" cstate="email">
            <a:extLst>
              <a:ext uri="{28A0092B-C50C-407E-A947-70E740481C1C}">
                <a14:useLocalDpi xmlns:a14="http://schemas.microsoft.com/office/drawing/2010/main"/>
              </a:ext>
            </a:extLst>
          </a:blip>
          <a:stretch>
            <a:fillRect/>
          </a:stretch>
        </p:blipFill>
        <p:spPr>
          <a:xfrm>
            <a:off x="7915156" y="1911960"/>
            <a:ext cx="2478505" cy="1196155"/>
          </a:xfrm>
          <a:prstGeom prst="rect">
            <a:avLst/>
          </a:prstGeom>
          <a:ln>
            <a:noFill/>
          </a:ln>
        </p:spPr>
      </p:pic>
      <p:cxnSp>
        <p:nvCxnSpPr>
          <p:cNvPr id="17" name="Straight Connector 16">
            <a:extLst>
              <a:ext uri="{FF2B5EF4-FFF2-40B4-BE49-F238E27FC236}">
                <a16:creationId xmlns:a16="http://schemas.microsoft.com/office/drawing/2014/main" id="{E8221A55-2D35-8041-B768-44EAE97E0EE7}"/>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7C78F01-CD92-514D-937E-6D3666D99706}"/>
              </a:ext>
            </a:extLst>
          </p:cNvPr>
          <p:cNvCxnSpPr>
            <a:cxnSpLocks/>
          </p:cNvCxnSpPr>
          <p:nvPr/>
        </p:nvCxnSpPr>
        <p:spPr>
          <a:xfrm>
            <a:off x="6409552" y="1719072"/>
            <a:ext cx="0" cy="5138928"/>
          </a:xfrm>
          <a:prstGeom prst="line">
            <a:avLst/>
          </a:prstGeom>
          <a:ln w="15875"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709DB17-FA2A-7B4F-BD8A-9CEAD09E022F}"/>
              </a:ext>
            </a:extLst>
          </p:cNvPr>
          <p:cNvCxnSpPr>
            <a:cxnSpLocks/>
          </p:cNvCxnSpPr>
          <p:nvPr/>
        </p:nvCxnSpPr>
        <p:spPr>
          <a:xfrm>
            <a:off x="6409552" y="3529759"/>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pic>
        <p:nvPicPr>
          <p:cNvPr id="4" name="Picture 3" descr="Graphical user interface, text, application&#10;&#10;Description automatically generated">
            <a:extLst>
              <a:ext uri="{FF2B5EF4-FFF2-40B4-BE49-F238E27FC236}">
                <a16:creationId xmlns:a16="http://schemas.microsoft.com/office/drawing/2014/main" id="{88D27FC5-A1FA-DB4A-8FD5-8C218F6EEB2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61841" y="3429000"/>
            <a:ext cx="2478504" cy="2628001"/>
          </a:xfrm>
          <a:prstGeom prst="rect">
            <a:avLst/>
          </a:prstGeom>
          <a:ln w="9525">
            <a:solidFill>
              <a:schemeClr val="accent3"/>
            </a:solidFill>
          </a:ln>
          <a:effectLst>
            <a:outerShdw blurRad="101600" dist="101600" dir="2700000" algn="ctr" rotWithShape="0">
              <a:srgbClr val="000000">
                <a:alpha val="20000"/>
              </a:srgbClr>
            </a:outerShdw>
          </a:effectLst>
        </p:spPr>
      </p:pic>
      <p:pic>
        <p:nvPicPr>
          <p:cNvPr id="21" name="Picture 20" descr="A picture containing text&#10;&#10;Description automatically generated">
            <a:extLst>
              <a:ext uri="{FF2B5EF4-FFF2-40B4-BE49-F238E27FC236}">
                <a16:creationId xmlns:a16="http://schemas.microsoft.com/office/drawing/2014/main" id="{B6451287-1056-6647-ABC2-7E165EBD123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790068" y="4152744"/>
            <a:ext cx="2478497" cy="2383832"/>
          </a:xfrm>
          <a:prstGeom prst="rect">
            <a:avLst/>
          </a:prstGeom>
          <a:ln>
            <a:solidFill>
              <a:schemeClr val="accent3"/>
            </a:solidFill>
          </a:ln>
          <a:effectLst>
            <a:outerShdw blurRad="101600" dist="101600" dir="2700000" algn="ctr" rotWithShape="0">
              <a:srgbClr val="000000">
                <a:alpha val="20000"/>
              </a:srgbClr>
            </a:outerShdw>
          </a:effectLst>
        </p:spPr>
      </p:pic>
      <p:pic>
        <p:nvPicPr>
          <p:cNvPr id="23" name="Graphic 22" descr="Cursor with solid fill">
            <a:extLst>
              <a:ext uri="{FF2B5EF4-FFF2-40B4-BE49-F238E27FC236}">
                <a16:creationId xmlns:a16="http://schemas.microsoft.com/office/drawing/2014/main" id="{DFBD358E-7028-694C-9935-0CE8390A5F00}"/>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879882" y="3281214"/>
            <a:ext cx="513779" cy="513779"/>
          </a:xfrm>
          <a:prstGeom prst="rect">
            <a:avLst/>
          </a:prstGeom>
        </p:spPr>
      </p:pic>
    </p:spTree>
    <p:extLst>
      <p:ext uri="{BB962C8B-B14F-4D97-AF65-F5344CB8AC3E}">
        <p14:creationId xmlns:p14="http://schemas.microsoft.com/office/powerpoint/2010/main" val="21462063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derly man in counseling">
            <a:extLst>
              <a:ext uri="{FF2B5EF4-FFF2-40B4-BE49-F238E27FC236}">
                <a16:creationId xmlns:a16="http://schemas.microsoft.com/office/drawing/2014/main" id="{D6D92E7A-5F00-8143-B89A-8782F0003DC9}"/>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p:cNvSpPr/>
          <p:nvPr/>
        </p:nvSpPr>
        <p:spPr>
          <a:xfrm>
            <a:off x="6175252" y="0"/>
            <a:ext cx="601674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629399" y="914400"/>
            <a:ext cx="5118315" cy="5943600"/>
          </a:xfrm>
        </p:spPr>
        <p:txBody>
          <a:bodyPr bIns="3657600" anchor="t" anchorCtr="0">
            <a:noAutofit/>
          </a:bodyPr>
          <a:lstStyle/>
          <a:p>
            <a:pPr>
              <a:lnSpc>
                <a:spcPct val="100000"/>
              </a:lnSpc>
              <a:spcBef>
                <a:spcPts val="1000"/>
              </a:spcBef>
              <a:spcAft>
                <a:spcPts val="2400"/>
              </a:spcAft>
            </a:pPr>
            <a:r>
              <a:rPr lang="en-US" sz="4800" b="1" spc="100" dirty="0">
                <a:solidFill>
                  <a:schemeClr val="bg1"/>
                </a:solidFill>
                <a:effectLst>
                  <a:outerShdw blurRad="101600" dist="101600" dir="2700000" algn="tl" rotWithShape="0">
                    <a:prstClr val="black">
                      <a:alpha val="20000"/>
                    </a:prstClr>
                  </a:outerShdw>
                </a:effectLst>
                <a:latin typeface="Barlow Semi Condensed" pitchFamily="2" charset="77"/>
              </a:rPr>
              <a:t>CHALLENGE</a:t>
            </a:r>
            <a:br>
              <a:rPr lang="en-US" sz="6000" dirty="0">
                <a:solidFill>
                  <a:srgbClr val="FFFF00"/>
                </a:solidFill>
                <a:effectLst>
                  <a:outerShdw blurRad="101600" dist="101600" dir="2700000" algn="tl" rotWithShape="0">
                    <a:prstClr val="black">
                      <a:alpha val="20000"/>
                    </a:prstClr>
                  </a:outerShdw>
                </a:effectLst>
              </a:rPr>
            </a:br>
            <a:br>
              <a:rPr lang="en-US" sz="2400" dirty="0">
                <a:solidFill>
                  <a:prstClr val="white"/>
                </a:solidFill>
                <a:effectLst>
                  <a:outerShdw blurRad="101600" dist="101600" dir="2700000" algn="tl" rotWithShape="0">
                    <a:prstClr val="black">
                      <a:alpha val="20000"/>
                    </a:prstClr>
                  </a:outerShdw>
                </a:effectLst>
                <a:latin typeface="+mn-lt"/>
                <a:ea typeface="+mn-ea"/>
                <a:cs typeface="+mn-cs"/>
              </a:rPr>
            </a:br>
            <a:r>
              <a:rPr lang="en-US" sz="3200" b="0" dirty="0">
                <a:solidFill>
                  <a:schemeClr val="bg1"/>
                </a:solidFill>
                <a:effectLst>
                  <a:outerShdw blurRad="101600" dist="101600" dir="2700000" algn="tl" rotWithShape="0">
                    <a:prstClr val="black">
                      <a:alpha val="20000"/>
                    </a:prstClr>
                  </a:outerShdw>
                </a:effectLst>
                <a:latin typeface="Barlow Condensed" pitchFamily="2" charset="77"/>
                <a:ea typeface="+mn-ea"/>
                <a:cs typeface="+mn-cs"/>
              </a:rPr>
              <a:t>Conversations about retirement can be harder than we'd like because a </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rPr>
              <a:t>combination of unspoken client emotions and values, </a:t>
            </a:r>
            <a:r>
              <a:rPr lang="en-US" sz="3200" b="0" dirty="0">
                <a:effectLst>
                  <a:outerShdw blurRad="101600" dist="101600" dir="2700000" algn="tl" rotWithShape="0">
                    <a:prstClr val="black">
                      <a:alpha val="20000"/>
                    </a:prstClr>
                  </a:outerShdw>
                </a:effectLst>
                <a:latin typeface="Barlow Condensed" pitchFamily="2" charset="77"/>
              </a:rPr>
              <a:t>unique</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rPr>
              <a:t> personalities, </a:t>
            </a:r>
            <a:r>
              <a:rPr lang="en-US" sz="3200" b="0" dirty="0">
                <a:effectLst>
                  <a:outerShdw blurRad="101600" dist="101600" dir="2700000" algn="tl" rotWithShape="0">
                    <a:prstClr val="black">
                      <a:alpha val="20000"/>
                    </a:prstClr>
                  </a:outerShdw>
                </a:effectLst>
                <a:latin typeface="Barlow Condensed" pitchFamily="2" charset="77"/>
              </a:rPr>
              <a:t>and</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rPr>
              <a:t> industry jargon</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ea typeface="+mn-ea"/>
                <a:cs typeface="+mn-cs"/>
              </a:rPr>
              <a:t> </a:t>
            </a:r>
            <a:r>
              <a:rPr lang="en-US" sz="3200" b="0" dirty="0">
                <a:solidFill>
                  <a:schemeClr val="bg1"/>
                </a:solidFill>
                <a:effectLst>
                  <a:outerShdw blurRad="101600" dist="101600" dir="2700000" algn="tl" rotWithShape="0">
                    <a:prstClr val="black">
                      <a:alpha val="20000"/>
                    </a:prstClr>
                  </a:outerShdw>
                </a:effectLst>
                <a:latin typeface="Barlow Condensed" pitchFamily="2" charset="77"/>
                <a:ea typeface="+mn-ea"/>
                <a:cs typeface="+mn-cs"/>
              </a:rPr>
              <a:t>often interfere </a:t>
            </a:r>
            <a:br>
              <a:rPr lang="en-US" sz="3200" b="0" dirty="0">
                <a:solidFill>
                  <a:schemeClr val="bg1"/>
                </a:solidFill>
                <a:effectLst>
                  <a:outerShdw blurRad="101600" dist="101600" dir="2700000" algn="tl" rotWithShape="0">
                    <a:prstClr val="black">
                      <a:alpha val="20000"/>
                    </a:prstClr>
                  </a:outerShdw>
                </a:effectLst>
                <a:latin typeface="Barlow Condensed" pitchFamily="2" charset="77"/>
                <a:ea typeface="+mn-ea"/>
                <a:cs typeface="+mn-cs"/>
              </a:rPr>
            </a:br>
            <a:r>
              <a:rPr lang="en-US" sz="3200" b="0" dirty="0">
                <a:solidFill>
                  <a:schemeClr val="bg1"/>
                </a:solidFill>
                <a:effectLst>
                  <a:outerShdw blurRad="101600" dist="101600" dir="2700000" algn="tl" rotWithShape="0">
                    <a:prstClr val="black">
                      <a:alpha val="20000"/>
                    </a:prstClr>
                  </a:outerShdw>
                </a:effectLst>
                <a:latin typeface="Barlow Condensed" pitchFamily="2" charset="77"/>
                <a:ea typeface="+mn-ea"/>
                <a:cs typeface="+mn-cs"/>
              </a:rPr>
              <a:t>with good communication and decision making.</a:t>
            </a:r>
            <a:endParaRPr lang="en-US" sz="3200" b="0" dirty="0">
              <a:solidFill>
                <a:schemeClr val="bg1"/>
              </a:solidFill>
              <a:effectLst>
                <a:outerShdw blurRad="101600" dist="101600" dir="2700000" algn="tl" rotWithShape="0">
                  <a:prstClr val="black">
                    <a:alpha val="20000"/>
                  </a:prstClr>
                </a:outerShdw>
              </a:effectLst>
              <a:latin typeface="Barlow Condensed" pitchFamily="2" charset="77"/>
            </a:endParaRPr>
          </a:p>
        </p:txBody>
      </p:sp>
      <p:sp>
        <p:nvSpPr>
          <p:cNvPr id="14" name="Slide Number Placeholder 13"/>
          <p:cNvSpPr>
            <a:spLocks noGrp="1"/>
          </p:cNvSpPr>
          <p:nvPr>
            <p:ph type="sldNum" sz="quarter" idx="12"/>
          </p:nvPr>
        </p:nvSpPr>
        <p:spPr/>
        <p:txBody>
          <a:bodyPr/>
          <a:lstStyle/>
          <a:p>
            <a:fld id="{3D8138E6-F899-42D1-B540-BF0F4C16EA81}" type="slidenum">
              <a:rPr lang="en-US" smtClean="0"/>
              <a:pPr/>
              <a:t>56</a:t>
            </a:fld>
            <a:endParaRPr lang="en-US" dirty="0"/>
          </a:p>
        </p:txBody>
      </p:sp>
      <p:cxnSp>
        <p:nvCxnSpPr>
          <p:cNvPr id="12" name="Straight Connector 11">
            <a:extLst>
              <a:ext uri="{FF2B5EF4-FFF2-40B4-BE49-F238E27FC236}">
                <a16:creationId xmlns:a16="http://schemas.microsoft.com/office/drawing/2014/main" id="{FB962219-B922-A14B-9805-44D26656D001}"/>
              </a:ext>
            </a:extLst>
          </p:cNvPr>
          <p:cNvCxnSpPr>
            <a:cxnSpLocks/>
          </p:cNvCxnSpPr>
          <p:nvPr/>
        </p:nvCxnSpPr>
        <p:spPr>
          <a:xfrm rot="16200000">
            <a:off x="7057729" y="655461"/>
            <a:ext cx="0" cy="621792"/>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
        <p:nvSpPr>
          <p:cNvPr id="10" name="Parallelogram 2">
            <a:extLst>
              <a:ext uri="{FF2B5EF4-FFF2-40B4-BE49-F238E27FC236}">
                <a16:creationId xmlns:a16="http://schemas.microsoft.com/office/drawing/2014/main" id="{A6B00B82-6304-1A45-87A0-BD01CCB15556}"/>
              </a:ext>
            </a:extLst>
          </p:cNvPr>
          <p:cNvSpPr/>
          <p:nvPr/>
        </p:nvSpPr>
        <p:spPr>
          <a:xfrm>
            <a:off x="0" y="868680"/>
            <a:ext cx="3146323"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F5E9E2FA-4BEE-5544-9BEC-D8C9E0D850E1}"/>
              </a:ext>
            </a:extLst>
          </p:cNvPr>
          <p:cNvSpPr txBox="1">
            <a:spLocks/>
          </p:cNvSpPr>
          <p:nvPr/>
        </p:nvSpPr>
        <p:spPr>
          <a:xfrm>
            <a:off x="685799" y="877824"/>
            <a:ext cx="5224671" cy="757130"/>
          </a:xfrm>
          <a:prstGeom prst="rect">
            <a:avLst/>
          </a:prstGeom>
        </p:spPr>
        <p:txBody>
          <a:bodyPr vert="horz" lIns="91440" tIns="45720" rIns="91440" bIns="45720" rtlCol="0" anchor="t"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4800" dirty="0">
                <a:solidFill>
                  <a:schemeClr val="tx1"/>
                </a:solidFill>
              </a:rPr>
              <a:t>RECAP</a:t>
            </a:r>
            <a:endParaRPr lang="en-US" sz="3800" b="0" dirty="0">
              <a:solidFill>
                <a:schemeClr val="tx1"/>
              </a:solidFill>
              <a:latin typeface="Barlow Condensed" pitchFamily="2" charset="77"/>
            </a:endParaRPr>
          </a:p>
        </p:txBody>
      </p:sp>
    </p:spTree>
    <p:extLst>
      <p:ext uri="{BB962C8B-B14F-4D97-AF65-F5344CB8AC3E}">
        <p14:creationId xmlns:p14="http://schemas.microsoft.com/office/powerpoint/2010/main" val="29662349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82A09D5-7416-ED43-ACCD-3668C450BA9E}"/>
              </a:ext>
            </a:extLst>
          </p:cNvPr>
          <p:cNvSpPr/>
          <p:nvPr/>
        </p:nvSpPr>
        <p:spPr>
          <a:xfrm>
            <a:off x="347470" y="0"/>
            <a:ext cx="1184453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lide Number Placeholder 22"/>
          <p:cNvSpPr>
            <a:spLocks noGrp="1"/>
          </p:cNvSpPr>
          <p:nvPr>
            <p:ph type="sldNum" sz="quarter" idx="12"/>
          </p:nvPr>
        </p:nvSpPr>
        <p:spPr/>
        <p:txBody>
          <a:bodyPr/>
          <a:lstStyle/>
          <a:p>
            <a:fld id="{3D8138E6-F899-42D1-B540-BF0F4C16EA81}" type="slidenum">
              <a:rPr lang="en-US" smtClean="0"/>
              <a:pPr/>
              <a:t>57</a:t>
            </a:fld>
            <a:endParaRPr lang="en-US" dirty="0"/>
          </a:p>
        </p:txBody>
      </p:sp>
      <p:graphicFrame>
        <p:nvGraphicFramePr>
          <p:cNvPr id="17" name="Content Placeholder 2">
            <a:extLst>
              <a:ext uri="{FF2B5EF4-FFF2-40B4-BE49-F238E27FC236}">
                <a16:creationId xmlns:a16="http://schemas.microsoft.com/office/drawing/2014/main" id="{08B67E91-B4FD-D743-95A4-85B9484E76FB}"/>
              </a:ext>
            </a:extLst>
          </p:cNvPr>
          <p:cNvGraphicFramePr>
            <a:graphicFrameLocks noGrp="1"/>
          </p:cNvGraphicFramePr>
          <p:nvPr>
            <p:ph idx="1"/>
            <p:extLst>
              <p:ext uri="{D42A27DB-BD31-4B8C-83A1-F6EECF244321}">
                <p14:modId xmlns:p14="http://schemas.microsoft.com/office/powerpoint/2010/main" val="4113457366"/>
              </p:ext>
            </p:extLst>
          </p:nvPr>
        </p:nvGraphicFramePr>
        <p:xfrm>
          <a:off x="859535" y="1608668"/>
          <a:ext cx="10820399" cy="4656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Graphic 5" descr="Badge with solid fill">
            <a:extLst>
              <a:ext uri="{FF2B5EF4-FFF2-40B4-BE49-F238E27FC236}">
                <a16:creationId xmlns:a16="http://schemas.microsoft.com/office/drawing/2014/main" id="{9C4F5887-E52E-8342-B5CF-DDA0D1303E29}"/>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025508" y="2338862"/>
            <a:ext cx="914400" cy="914400"/>
          </a:xfrm>
          <a:prstGeom prst="rect">
            <a:avLst/>
          </a:prstGeom>
        </p:spPr>
      </p:pic>
      <p:pic>
        <p:nvPicPr>
          <p:cNvPr id="8" name="Graphic 7" descr="Badge 3 with solid fill">
            <a:extLst>
              <a:ext uri="{FF2B5EF4-FFF2-40B4-BE49-F238E27FC236}">
                <a16:creationId xmlns:a16="http://schemas.microsoft.com/office/drawing/2014/main" id="{AA6C4EC0-F33C-A34D-B381-5538C6DCE0B6}"/>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547999" y="2338862"/>
            <a:ext cx="914400" cy="914400"/>
          </a:xfrm>
          <a:prstGeom prst="rect">
            <a:avLst/>
          </a:prstGeom>
        </p:spPr>
      </p:pic>
      <p:pic>
        <p:nvPicPr>
          <p:cNvPr id="10" name="Graphic 9" descr="Badge 1 with solid fill">
            <a:extLst>
              <a:ext uri="{FF2B5EF4-FFF2-40B4-BE49-F238E27FC236}">
                <a16:creationId xmlns:a16="http://schemas.microsoft.com/office/drawing/2014/main" id="{2B2F2BBE-B6CE-8247-9E53-DB027D302256}"/>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503017" y="2338862"/>
            <a:ext cx="914400" cy="914400"/>
          </a:xfrm>
          <a:prstGeom prst="rect">
            <a:avLst/>
          </a:prstGeom>
        </p:spPr>
      </p:pic>
      <p:sp>
        <p:nvSpPr>
          <p:cNvPr id="27" name="Title 1">
            <a:extLst>
              <a:ext uri="{FF2B5EF4-FFF2-40B4-BE49-F238E27FC236}">
                <a16:creationId xmlns:a16="http://schemas.microsoft.com/office/drawing/2014/main" id="{5ED7A91A-D6A6-724C-91EE-20FC5992D1BE}"/>
              </a:ext>
            </a:extLst>
          </p:cNvPr>
          <p:cNvSpPr>
            <a:spLocks noGrp="1"/>
          </p:cNvSpPr>
          <p:nvPr>
            <p:ph type="title"/>
          </p:nvPr>
        </p:nvSpPr>
        <p:spPr>
          <a:xfrm>
            <a:off x="0" y="457200"/>
            <a:ext cx="12192000" cy="1371600"/>
          </a:xfrm>
        </p:spPr>
        <p:txBody>
          <a:bodyPr anchor="t" anchorCtr="0">
            <a:noAutofit/>
          </a:bodyPr>
          <a:lstStyle/>
          <a:p>
            <a:pPr algn="ctr"/>
            <a:r>
              <a:rPr lang="en-US" sz="4800" dirty="0">
                <a:effectLst>
                  <a:outerShdw blurRad="101600" dist="101600" dir="2700000" algn="tl" rotWithShape="0">
                    <a:prstClr val="black">
                      <a:alpha val="20000"/>
                    </a:prstClr>
                  </a:outerShdw>
                </a:effectLst>
              </a:rPr>
              <a:t>THREE KEYS TO </a:t>
            </a:r>
            <a:r>
              <a:rPr lang="en-US" sz="4800" dirty="0">
                <a:solidFill>
                  <a:schemeClr val="accent3"/>
                </a:solidFill>
                <a:effectLst>
                  <a:outerShdw blurRad="101600" dist="101600" dir="2700000" algn="tl" rotWithShape="0">
                    <a:prstClr val="black">
                      <a:alpha val="20000"/>
                    </a:prstClr>
                  </a:outerShdw>
                </a:effectLst>
              </a:rPr>
              <a:t>EFFECTIVE CONVERSATIONS</a:t>
            </a:r>
          </a:p>
        </p:txBody>
      </p:sp>
      <p:cxnSp>
        <p:nvCxnSpPr>
          <p:cNvPr id="28" name="Straight Connector 27">
            <a:extLst>
              <a:ext uri="{FF2B5EF4-FFF2-40B4-BE49-F238E27FC236}">
                <a16:creationId xmlns:a16="http://schemas.microsoft.com/office/drawing/2014/main" id="{A8AD4CAD-C60E-0F42-BF0E-B2411D98E3CE}"/>
              </a:ext>
            </a:extLst>
          </p:cNvPr>
          <p:cNvCxnSpPr>
            <a:cxnSpLocks/>
          </p:cNvCxnSpPr>
          <p:nvPr/>
        </p:nvCxnSpPr>
        <p:spPr>
          <a:xfrm>
            <a:off x="1608951" y="1608668"/>
            <a:ext cx="0" cy="4656662"/>
          </a:xfrm>
          <a:prstGeom prst="line">
            <a:avLst/>
          </a:prstGeom>
          <a:ln w="15875"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E737A87-824C-A246-ADEE-0C00FC55E0D3}"/>
              </a:ext>
            </a:extLst>
          </p:cNvPr>
          <p:cNvCxnSpPr>
            <a:cxnSpLocks/>
          </p:cNvCxnSpPr>
          <p:nvPr/>
        </p:nvCxnSpPr>
        <p:spPr>
          <a:xfrm>
            <a:off x="1608951" y="3504359"/>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622D150-B563-6840-AB05-8E6BF13EB0A3}"/>
              </a:ext>
            </a:extLst>
          </p:cNvPr>
          <p:cNvCxnSpPr>
            <a:cxnSpLocks/>
          </p:cNvCxnSpPr>
          <p:nvPr/>
        </p:nvCxnSpPr>
        <p:spPr>
          <a:xfrm>
            <a:off x="5139552" y="1608668"/>
            <a:ext cx="0" cy="4656662"/>
          </a:xfrm>
          <a:prstGeom prst="line">
            <a:avLst/>
          </a:prstGeom>
          <a:ln w="15875"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411E56C-C834-2249-B706-8BC556D024B0}"/>
              </a:ext>
            </a:extLst>
          </p:cNvPr>
          <p:cNvCxnSpPr>
            <a:cxnSpLocks/>
          </p:cNvCxnSpPr>
          <p:nvPr/>
        </p:nvCxnSpPr>
        <p:spPr>
          <a:xfrm>
            <a:off x="5139552" y="3504359"/>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9842B11-79E8-7449-96DC-BAC333776C06}"/>
              </a:ext>
            </a:extLst>
          </p:cNvPr>
          <p:cNvCxnSpPr>
            <a:cxnSpLocks/>
          </p:cNvCxnSpPr>
          <p:nvPr/>
        </p:nvCxnSpPr>
        <p:spPr>
          <a:xfrm flipH="1">
            <a:off x="8678618" y="1522423"/>
            <a:ext cx="285" cy="4742907"/>
          </a:xfrm>
          <a:prstGeom prst="line">
            <a:avLst/>
          </a:prstGeom>
          <a:ln w="15875"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0868D4F-36BE-8F4E-8510-EAB81A556F79}"/>
              </a:ext>
            </a:extLst>
          </p:cNvPr>
          <p:cNvCxnSpPr>
            <a:cxnSpLocks/>
          </p:cNvCxnSpPr>
          <p:nvPr/>
        </p:nvCxnSpPr>
        <p:spPr>
          <a:xfrm>
            <a:off x="8678618" y="3410712"/>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85784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7D40523-D993-0145-A8CA-28E2E7DC6F01}"/>
              </a:ext>
            </a:extLst>
          </p:cNvPr>
          <p:cNvSpPr/>
          <p:nvPr/>
        </p:nvSpPr>
        <p:spPr>
          <a:xfrm>
            <a:off x="0" y="1199322"/>
            <a:ext cx="12192000" cy="44593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495300" y="2171700"/>
            <a:ext cx="11201400" cy="2514600"/>
          </a:xfrm>
        </p:spPr>
        <p:txBody>
          <a:bodyPr anchor="ctr">
            <a:noAutofit/>
          </a:bodyPr>
          <a:lstStyle/>
          <a:p>
            <a:r>
              <a:rPr lang="en-US" sz="4800" dirty="0">
                <a:effectLst>
                  <a:outerShdw blurRad="101600" dist="101600" dir="2700000" algn="tl" rotWithShape="0">
                    <a:prstClr val="black">
                      <a:alpha val="20000"/>
                    </a:prstClr>
                  </a:outerShdw>
                </a:effectLst>
              </a:rPr>
              <a:t>HOW DO WE KNIT THIS ALL THIS TOGETHER TO </a:t>
            </a:r>
            <a:r>
              <a:rPr lang="en-US" sz="4800" dirty="0">
                <a:solidFill>
                  <a:schemeClr val="accent3"/>
                </a:solidFill>
                <a:effectLst>
                  <a:outerShdw blurRad="101600" dist="101600" dir="2700000" algn="tl" rotWithShape="0">
                    <a:prstClr val="black">
                      <a:alpha val="20000"/>
                    </a:prstClr>
                  </a:outerShdw>
                </a:effectLst>
              </a:rPr>
              <a:t>HAVE CONSISTENTLY BETTER CONVERSATIONS ? </a:t>
            </a:r>
          </a:p>
        </p:txBody>
      </p:sp>
      <p:pic>
        <p:nvPicPr>
          <p:cNvPr id="12" name="Picture 11">
            <a:extLst>
              <a:ext uri="{FF2B5EF4-FFF2-40B4-BE49-F238E27FC236}">
                <a16:creationId xmlns:a16="http://schemas.microsoft.com/office/drawing/2014/main" id="{99EA6AC6-6093-1B48-A5B9-20B2D4067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pic>
        <p:nvPicPr>
          <p:cNvPr id="13" name="Graphic 12" descr="Open quotation mark with solid fill">
            <a:extLst>
              <a:ext uri="{FF2B5EF4-FFF2-40B4-BE49-F238E27FC236}">
                <a16:creationId xmlns:a16="http://schemas.microsoft.com/office/drawing/2014/main" id="{307D925E-CD1A-0041-BAC1-60D92B3B000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58148" y="694463"/>
            <a:ext cx="875705" cy="875705"/>
          </a:xfrm>
          <a:prstGeom prst="rect">
            <a:avLst/>
          </a:prstGeom>
        </p:spPr>
      </p:pic>
      <p:pic>
        <p:nvPicPr>
          <p:cNvPr id="14" name="Graphic 13" descr="Open quotation mark with solid fill">
            <a:extLst>
              <a:ext uri="{FF2B5EF4-FFF2-40B4-BE49-F238E27FC236}">
                <a16:creationId xmlns:a16="http://schemas.microsoft.com/office/drawing/2014/main" id="{C2CCAC24-CB73-CF43-8F94-CE0551DB3878}"/>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10800000">
            <a:off x="5658148" y="5291473"/>
            <a:ext cx="875705" cy="875705"/>
          </a:xfrm>
          <a:prstGeom prst="rect">
            <a:avLst/>
          </a:prstGeom>
        </p:spPr>
      </p:pic>
    </p:spTree>
    <p:extLst>
      <p:ext uri="{BB962C8B-B14F-4D97-AF65-F5344CB8AC3E}">
        <p14:creationId xmlns:p14="http://schemas.microsoft.com/office/powerpoint/2010/main" val="410040598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953545C-2C98-E646-B5AE-22DA747DD195}"/>
              </a:ext>
            </a:extLst>
          </p:cNvPr>
          <p:cNvSpPr/>
          <p:nvPr/>
        </p:nvSpPr>
        <p:spPr>
          <a:xfrm>
            <a:off x="0" y="1199322"/>
            <a:ext cx="12192000" cy="44593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8" name="Straight Connector 17">
            <a:extLst>
              <a:ext uri="{FF2B5EF4-FFF2-40B4-BE49-F238E27FC236}">
                <a16:creationId xmlns:a16="http://schemas.microsoft.com/office/drawing/2014/main" id="{CCDF90C3-C7D5-764A-ABED-14EB57B295D8}"/>
              </a:ext>
            </a:extLst>
          </p:cNvPr>
          <p:cNvCxnSpPr>
            <a:cxnSpLocks/>
          </p:cNvCxnSpPr>
          <p:nvPr/>
        </p:nvCxnSpPr>
        <p:spPr>
          <a:xfrm>
            <a:off x="5398974" y="4908849"/>
            <a:ext cx="3194693"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C85A4CDA-A24C-524F-A3D9-3F7B52BE1520}"/>
              </a:ext>
            </a:extLst>
          </p:cNvPr>
          <p:cNvSpPr>
            <a:spLocks noGrp="1"/>
          </p:cNvSpPr>
          <p:nvPr>
            <p:ph type="title"/>
          </p:nvPr>
        </p:nvSpPr>
        <p:spPr>
          <a:xfrm>
            <a:off x="5288849" y="1906667"/>
            <a:ext cx="6392775" cy="3083921"/>
          </a:xfrm>
        </p:spPr>
        <p:txBody>
          <a:bodyPr wrap="square" lIns="91440" tIns="45720" rIns="91440" bIns="45720" anchor="t" anchorCtr="0">
            <a:spAutoFit/>
          </a:bodyPr>
          <a:lstStyle/>
          <a:p>
            <a:pPr>
              <a:spcBef>
                <a:spcPts val="1000"/>
              </a:spcBef>
              <a:spcAft>
                <a:spcPts val="2400"/>
              </a:spcAft>
            </a:pPr>
            <a:r>
              <a:rPr lang="en-US" sz="3200" dirty="0">
                <a:effectLst>
                  <a:outerShdw blurRad="101600" dist="101600" dir="2700000" algn="tl" rotWithShape="0">
                    <a:prstClr val="black">
                      <a:alpha val="20000"/>
                    </a:prstClr>
                  </a:outerShdw>
                </a:effectLst>
                <a:ea typeface="+mn-ea"/>
                <a:cs typeface="+mn-cs"/>
              </a:rPr>
              <a:t>THE NEW RETIREMENT INCOME GUIDE:</a:t>
            </a:r>
            <a:br>
              <a:rPr lang="en-US" sz="3200" dirty="0">
                <a:effectLst>
                  <a:outerShdw blurRad="101600" dist="101600" dir="2700000" algn="tl" rotWithShape="0">
                    <a:prstClr val="black">
                      <a:alpha val="20000"/>
                    </a:prstClr>
                  </a:outerShdw>
                </a:effectLst>
                <a:ea typeface="+mn-ea"/>
                <a:cs typeface="+mn-cs"/>
              </a:rPr>
            </a:br>
            <a:r>
              <a:rPr lang="en-US" sz="3200" dirty="0">
                <a:solidFill>
                  <a:schemeClr val="accent3"/>
                </a:solidFill>
                <a:effectLst>
                  <a:outerShdw blurRad="101600" dist="101600" dir="2700000" algn="tl" rotWithShape="0">
                    <a:prstClr val="black">
                      <a:alpha val="20000"/>
                    </a:prstClr>
                  </a:outerShdw>
                </a:effectLst>
                <a:ea typeface="+mn-ea"/>
                <a:cs typeface="+mn-cs"/>
              </a:rPr>
              <a:t>A PRACTICE MANAGEMENT TOOLBOX FOR FINANCIAL PROFESSIONALS FROM THE ALLIANCE FOR </a:t>
            </a:r>
            <a:br>
              <a:rPr lang="en-US" sz="3200" dirty="0">
                <a:solidFill>
                  <a:schemeClr val="accent3"/>
                </a:solidFill>
                <a:effectLst>
                  <a:outerShdw blurRad="101600" dist="101600" dir="2700000" algn="tl" rotWithShape="0">
                    <a:prstClr val="black">
                      <a:alpha val="20000"/>
                    </a:prstClr>
                  </a:outerShdw>
                </a:effectLst>
                <a:ea typeface="+mn-ea"/>
                <a:cs typeface="+mn-cs"/>
              </a:rPr>
            </a:br>
            <a:r>
              <a:rPr lang="en-US" sz="3200" dirty="0">
                <a:solidFill>
                  <a:schemeClr val="accent3"/>
                </a:solidFill>
                <a:effectLst>
                  <a:outerShdw blurRad="101600" dist="101600" dir="2700000" algn="tl" rotWithShape="0">
                    <a:prstClr val="black">
                      <a:alpha val="20000"/>
                    </a:prstClr>
                  </a:outerShdw>
                </a:effectLst>
                <a:ea typeface="+mn-ea"/>
                <a:cs typeface="+mn-cs"/>
              </a:rPr>
              <a:t>LIFETIME INCOME</a:t>
            </a:r>
            <a:br>
              <a:rPr lang="en-US" sz="3200" b="0" dirty="0">
                <a:solidFill>
                  <a:schemeClr val="accent3"/>
                </a:solidFill>
                <a:effectLst>
                  <a:outerShdw blurRad="101600" dist="101600" dir="2700000" algn="tl" rotWithShape="0">
                    <a:prstClr val="black">
                      <a:alpha val="20000"/>
                    </a:prstClr>
                  </a:outerShdw>
                </a:effectLst>
                <a:latin typeface="Barlow Condensed" pitchFamily="2" charset="77"/>
                <a:ea typeface="+mn-ea"/>
                <a:cs typeface="+mn-cs"/>
              </a:rPr>
            </a:br>
            <a:br>
              <a:rPr lang="en-US" sz="3200" b="0" dirty="0">
                <a:solidFill>
                  <a:schemeClr val="accent3"/>
                </a:solidFill>
                <a:effectLst>
                  <a:outerShdw blurRad="101600" dist="101600" dir="2700000" algn="tl" rotWithShape="0">
                    <a:prstClr val="black">
                      <a:alpha val="20000"/>
                    </a:prstClr>
                  </a:outerShdw>
                </a:effectLst>
                <a:latin typeface="Barlow Condensed" pitchFamily="2" charset="77"/>
                <a:ea typeface="+mn-ea"/>
                <a:cs typeface="+mn-cs"/>
              </a:rPr>
            </a:br>
            <a:r>
              <a:rPr lang="en-US" sz="2400" b="0" dirty="0">
                <a:effectLst>
                  <a:outerShdw blurRad="101600" dist="101600" dir="2700000" algn="tl" rotWithShape="0">
                    <a:prstClr val="black">
                      <a:alpha val="20000"/>
                    </a:prstClr>
                  </a:outerShdw>
                </a:effectLst>
                <a:latin typeface="Barlow Condensed" pitchFamily="2" charset="77"/>
                <a:ea typeface="+mn-ea"/>
                <a:cs typeface="+mn-cs"/>
              </a:rPr>
              <a:t>Resources.ProtectedIncome.Org </a:t>
            </a:r>
            <a:endParaRPr lang="en-US" sz="3200" b="0" dirty="0">
              <a:effectLst>
                <a:outerShdw blurRad="101600" dist="101600" dir="2700000" algn="tl" rotWithShape="0">
                  <a:prstClr val="black">
                    <a:alpha val="20000"/>
                  </a:prstClr>
                </a:outerShdw>
              </a:effectLst>
              <a:latin typeface="Barlow Condensed" pitchFamily="2" charset="77"/>
              <a:ea typeface="+mn-ea"/>
              <a:cs typeface="+mn-cs"/>
            </a:endParaRPr>
          </a:p>
        </p:txBody>
      </p:sp>
      <p:cxnSp>
        <p:nvCxnSpPr>
          <p:cNvPr id="11" name="Straight Connector 10">
            <a:extLst>
              <a:ext uri="{FF2B5EF4-FFF2-40B4-BE49-F238E27FC236}">
                <a16:creationId xmlns:a16="http://schemas.microsoft.com/office/drawing/2014/main" id="{7C6D222F-98D8-5D41-859B-484AED0C7CD9}"/>
              </a:ext>
            </a:extLst>
          </p:cNvPr>
          <p:cNvCxnSpPr>
            <a:cxnSpLocks/>
          </p:cNvCxnSpPr>
          <p:nvPr/>
        </p:nvCxnSpPr>
        <p:spPr>
          <a:xfrm>
            <a:off x="4783952" y="1405467"/>
            <a:ext cx="0" cy="4047066"/>
          </a:xfrm>
          <a:prstGeom prst="line">
            <a:avLst/>
          </a:prstGeom>
          <a:ln w="15875"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4354F76-7589-904D-971D-F3F0CDAD2686}"/>
              </a:ext>
            </a:extLst>
          </p:cNvPr>
          <p:cNvCxnSpPr>
            <a:cxnSpLocks/>
          </p:cNvCxnSpPr>
          <p:nvPr/>
        </p:nvCxnSpPr>
        <p:spPr>
          <a:xfrm>
            <a:off x="4783952" y="2022693"/>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sp>
        <p:nvSpPr>
          <p:cNvPr id="25" name="Snip Single Corner Rectangle 24">
            <a:extLst>
              <a:ext uri="{FF2B5EF4-FFF2-40B4-BE49-F238E27FC236}">
                <a16:creationId xmlns:a16="http://schemas.microsoft.com/office/drawing/2014/main" id="{6C3557AA-3CBE-EF44-B98E-1E4FAEA1BF92}"/>
              </a:ext>
            </a:extLst>
          </p:cNvPr>
          <p:cNvSpPr/>
          <p:nvPr/>
        </p:nvSpPr>
        <p:spPr>
          <a:xfrm flipH="1">
            <a:off x="1146397" y="2022692"/>
            <a:ext cx="2892199" cy="2892199"/>
          </a:xfrm>
          <a:prstGeom prst="snip1Rect">
            <a:avLst/>
          </a:prstGeom>
          <a:solidFill>
            <a:schemeClr val="bg1">
              <a:alpha val="90000"/>
            </a:schemeClr>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pic>
        <p:nvPicPr>
          <p:cNvPr id="29" name="Picture 28" descr="Logo&#10;&#10;Description automatically generated with medium confidence">
            <a:extLst>
              <a:ext uri="{FF2B5EF4-FFF2-40B4-BE49-F238E27FC236}">
                <a16:creationId xmlns:a16="http://schemas.microsoft.com/office/drawing/2014/main" id="{D82BB4F9-6149-CD45-AF44-BB99F3A44BB6}"/>
              </a:ext>
            </a:extLst>
          </p:cNvPr>
          <p:cNvPicPr/>
          <p:nvPr/>
        </p:nvPicPr>
        <p:blipFill>
          <a:blip r:embed="rId3" cstate="email">
            <a:extLst>
              <a:ext uri="{28A0092B-C50C-407E-A947-70E740481C1C}">
                <a14:useLocalDpi xmlns:a14="http://schemas.microsoft.com/office/drawing/2010/main"/>
              </a:ext>
            </a:extLst>
          </a:blip>
          <a:stretch>
            <a:fillRect/>
          </a:stretch>
        </p:blipFill>
        <p:spPr>
          <a:xfrm>
            <a:off x="1352397" y="2977306"/>
            <a:ext cx="2478505" cy="1196155"/>
          </a:xfrm>
          <a:prstGeom prst="rect">
            <a:avLst/>
          </a:prstGeom>
          <a:ln>
            <a:noFill/>
          </a:ln>
        </p:spPr>
      </p:pic>
    </p:spTree>
    <p:extLst>
      <p:ext uri="{BB962C8B-B14F-4D97-AF65-F5344CB8AC3E}">
        <p14:creationId xmlns:p14="http://schemas.microsoft.com/office/powerpoint/2010/main" val="1457046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B6D0FE1-18C3-7F4D-B1A2-70D2934ED735}"/>
              </a:ext>
            </a:extLst>
          </p:cNvPr>
          <p:cNvSpPr/>
          <p:nvPr/>
        </p:nvSpPr>
        <p:spPr>
          <a:xfrm>
            <a:off x="6098806" y="0"/>
            <a:ext cx="6093194"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1615928" y="0"/>
            <a:ext cx="576072" cy="576072"/>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629399" y="676656"/>
            <a:ext cx="5065295" cy="1912540"/>
          </a:xfrm>
        </p:spPr>
        <p:txBody>
          <a:bodyPr anchor="t" anchorCtr="0">
            <a:normAutofit fontScale="90000"/>
          </a:bodyPr>
          <a:lstStyle/>
          <a:p>
            <a:r>
              <a:rPr lang="en-US" sz="4900" b="0" dirty="0">
                <a:solidFill>
                  <a:srgbClr val="FFD100"/>
                </a:solidFill>
                <a:effectLst>
                  <a:outerShdw blurRad="101600" dist="101600" dir="2700000" algn="tl" rotWithShape="0">
                    <a:prstClr val="black">
                      <a:alpha val="20000"/>
                    </a:prstClr>
                  </a:outerShdw>
                </a:effectLst>
                <a:latin typeface="Barlow Condensed Medium" pitchFamily="2" charset="77"/>
              </a:rPr>
              <a:t>Successful client conversations </a:t>
            </a:r>
            <a:r>
              <a:rPr lang="en-US" sz="4900" b="0" dirty="0">
                <a:solidFill>
                  <a:schemeClr val="bg1"/>
                </a:solidFill>
                <a:effectLst>
                  <a:outerShdw blurRad="101600" dist="101600" dir="2700000" algn="tl" rotWithShape="0">
                    <a:prstClr val="black">
                      <a:alpha val="20000"/>
                    </a:prstClr>
                  </a:outerShdw>
                </a:effectLst>
                <a:latin typeface="Barlow Condensed" pitchFamily="2" charset="77"/>
              </a:rPr>
              <a:t>are more likely when we recognize:</a:t>
            </a:r>
            <a:br>
              <a:rPr lang="en-US" sz="4800" dirty="0">
                <a:solidFill>
                  <a:schemeClr val="bg1"/>
                </a:solidFill>
                <a:effectLst>
                  <a:outerShdw blurRad="101600" dist="101600" dir="2700000" algn="tl" rotWithShape="0">
                    <a:prstClr val="black">
                      <a:alpha val="20000"/>
                    </a:prstClr>
                  </a:outerShdw>
                </a:effectLst>
              </a:rPr>
            </a:br>
            <a:endParaRPr lang="en-US" sz="4800" dirty="0">
              <a:solidFill>
                <a:schemeClr val="bg1"/>
              </a:solidFill>
              <a:effectLst>
                <a:outerShdw blurRad="101600" dist="101600" dir="2700000" algn="tl" rotWithShape="0">
                  <a:prstClr val="black">
                    <a:alpha val="20000"/>
                  </a:prstClr>
                </a:outerShdw>
              </a:effectLst>
            </a:endParaRPr>
          </a:p>
        </p:txBody>
      </p:sp>
      <p:sp>
        <p:nvSpPr>
          <p:cNvPr id="3" name="Content Placeholder 2"/>
          <p:cNvSpPr>
            <a:spLocks noGrp="1"/>
          </p:cNvSpPr>
          <p:nvPr>
            <p:ph idx="1"/>
          </p:nvPr>
        </p:nvSpPr>
        <p:spPr>
          <a:xfrm>
            <a:off x="6629400" y="2868328"/>
            <a:ext cx="4986528" cy="3667226"/>
          </a:xfrm>
        </p:spPr>
        <p:txBody>
          <a:bodyPr>
            <a:normAutofit lnSpcReduction="10000"/>
          </a:bodyPr>
          <a:lstStyle/>
          <a:p>
            <a:pPr>
              <a:lnSpc>
                <a:spcPct val="120000"/>
              </a:lnSpc>
              <a:buClr>
                <a:srgbClr val="FFD100"/>
              </a:buClr>
              <a:buFont typeface="Wingdings" pitchFamily="2" charset="2"/>
              <a:buChar char="ü"/>
            </a:pPr>
            <a:r>
              <a:rPr lang="en-US" dirty="0">
                <a:solidFill>
                  <a:schemeClr val="bg1"/>
                </a:solidFill>
                <a:effectLst>
                  <a:outerShdw blurRad="101600" dist="101600" dir="2700000" algn="tl" rotWithShape="0">
                    <a:prstClr val="black">
                      <a:alpha val="20000"/>
                    </a:prstClr>
                  </a:outerShdw>
                </a:effectLst>
                <a:latin typeface="Barlow Condensed" pitchFamily="2" charset="77"/>
              </a:rPr>
              <a:t>Importance of </a:t>
            </a:r>
            <a:r>
              <a:rPr lang="en-US" b="1" dirty="0">
                <a:solidFill>
                  <a:schemeClr val="accent3"/>
                </a:solidFill>
                <a:effectLst>
                  <a:outerShdw blurRad="101600" dist="101600" dir="2700000" algn="tl" rotWithShape="0">
                    <a:prstClr val="black">
                      <a:alpha val="20000"/>
                    </a:prstClr>
                  </a:outerShdw>
                </a:effectLst>
                <a:latin typeface="Barlow Condensed SemiBold" pitchFamily="2" charset="77"/>
              </a:rPr>
              <a:t>Financial Security </a:t>
            </a:r>
            <a:r>
              <a:rPr lang="en-US" dirty="0">
                <a:solidFill>
                  <a:schemeClr val="bg1"/>
                </a:solidFill>
                <a:effectLst>
                  <a:outerShdw blurRad="101600" dist="101600" dir="2700000" algn="tl" rotWithShape="0">
                    <a:prstClr val="black">
                      <a:alpha val="20000"/>
                    </a:prstClr>
                  </a:outerShdw>
                </a:effectLst>
                <a:latin typeface="Barlow Condensed" pitchFamily="2" charset="77"/>
              </a:rPr>
              <a:t>and the role of emotions in </a:t>
            </a:r>
            <a:br>
              <a:rPr lang="en-US" dirty="0">
                <a:solidFill>
                  <a:schemeClr val="bg1"/>
                </a:solidFill>
                <a:effectLst>
                  <a:outerShdw blurRad="101600" dist="101600" dir="2700000" algn="tl" rotWithShape="0">
                    <a:prstClr val="black">
                      <a:alpha val="20000"/>
                    </a:prstClr>
                  </a:outerShdw>
                </a:effectLst>
                <a:latin typeface="Barlow Condensed" pitchFamily="2" charset="77"/>
              </a:rPr>
            </a:br>
            <a:r>
              <a:rPr lang="en-US" dirty="0">
                <a:solidFill>
                  <a:schemeClr val="bg1"/>
                </a:solidFill>
                <a:effectLst>
                  <a:outerShdw blurRad="101600" dist="101600" dir="2700000" algn="tl" rotWithShape="0">
                    <a:prstClr val="black">
                      <a:alpha val="20000"/>
                    </a:prstClr>
                  </a:outerShdw>
                </a:effectLst>
                <a:latin typeface="Barlow Condensed" pitchFamily="2" charset="77"/>
              </a:rPr>
              <a:t>decision-making</a:t>
            </a:r>
          </a:p>
          <a:p>
            <a:pPr>
              <a:lnSpc>
                <a:spcPct val="120000"/>
              </a:lnSpc>
              <a:buClr>
                <a:srgbClr val="FFD100"/>
              </a:buClr>
              <a:buFont typeface="Wingdings" pitchFamily="2" charset="2"/>
              <a:buChar char="ü"/>
            </a:pPr>
            <a:r>
              <a:rPr lang="en-US" dirty="0">
                <a:solidFill>
                  <a:schemeClr val="bg1"/>
                </a:solidFill>
                <a:effectLst>
                  <a:outerShdw blurRad="101600" dist="101600" dir="2700000" algn="tl" rotWithShape="0">
                    <a:prstClr val="black">
                      <a:alpha val="20000"/>
                    </a:prstClr>
                  </a:outerShdw>
                </a:effectLst>
                <a:latin typeface="Barlow Condensed" pitchFamily="2" charset="77"/>
              </a:rPr>
              <a:t>Messages must be tailored to clients’ unique personality types</a:t>
            </a:r>
          </a:p>
          <a:p>
            <a:pPr>
              <a:lnSpc>
                <a:spcPct val="120000"/>
              </a:lnSpc>
              <a:buClr>
                <a:srgbClr val="FFD100"/>
              </a:buClr>
              <a:buFont typeface="Wingdings" pitchFamily="2" charset="2"/>
              <a:buChar char="ü"/>
            </a:pPr>
            <a:r>
              <a:rPr lang="en-US" dirty="0">
                <a:solidFill>
                  <a:schemeClr val="bg1"/>
                </a:solidFill>
                <a:effectLst>
                  <a:outerShdw blurRad="101600" dist="101600" dir="2700000" algn="tl" rotWithShape="0">
                    <a:prstClr val="black">
                      <a:alpha val="20000"/>
                    </a:prstClr>
                  </a:outerShdw>
                </a:effectLst>
                <a:latin typeface="Barlow Condensed" pitchFamily="2" charset="77"/>
              </a:rPr>
              <a:t>Language must be clear and </a:t>
            </a:r>
            <a:br>
              <a:rPr lang="en-US" dirty="0">
                <a:solidFill>
                  <a:schemeClr val="bg1"/>
                </a:solidFill>
                <a:effectLst>
                  <a:outerShdw blurRad="101600" dist="101600" dir="2700000" algn="tl" rotWithShape="0">
                    <a:prstClr val="black">
                      <a:alpha val="20000"/>
                    </a:prstClr>
                  </a:outerShdw>
                </a:effectLst>
                <a:latin typeface="Barlow Condensed" pitchFamily="2" charset="77"/>
              </a:rPr>
            </a:br>
            <a:r>
              <a:rPr lang="en-US" dirty="0">
                <a:solidFill>
                  <a:schemeClr val="bg1"/>
                </a:solidFill>
                <a:effectLst>
                  <a:outerShdw blurRad="101600" dist="101600" dir="2700000" algn="tl" rotWithShape="0">
                    <a:prstClr val="black">
                      <a:alpha val="20000"/>
                    </a:prstClr>
                  </a:outerShdw>
                </a:effectLst>
                <a:latin typeface="Barlow Condensed" pitchFamily="2" charset="77"/>
              </a:rPr>
              <a:t>jargon-free</a:t>
            </a:r>
          </a:p>
        </p:txBody>
      </p:sp>
      <p:sp>
        <p:nvSpPr>
          <p:cNvPr id="12" name="Slide Number Placeholder 11"/>
          <p:cNvSpPr>
            <a:spLocks noGrp="1"/>
          </p:cNvSpPr>
          <p:nvPr>
            <p:ph type="sldNum" sz="quarter" idx="12"/>
          </p:nvPr>
        </p:nvSpPr>
        <p:spPr/>
        <p:txBody>
          <a:bodyPr/>
          <a:lstStyle/>
          <a:p>
            <a:fld id="{3D8138E6-F899-42D1-B540-BF0F4C16EA81}" type="slidenum">
              <a:rPr lang="en-US" smtClean="0"/>
              <a:pPr/>
              <a:t>6</a:t>
            </a:fld>
            <a:endParaRPr lang="en-US" dirty="0"/>
          </a:p>
        </p:txBody>
      </p:sp>
      <p:pic>
        <p:nvPicPr>
          <p:cNvPr id="9" name="Picture 8">
            <a:extLst>
              <a:ext uri="{FF2B5EF4-FFF2-40B4-BE49-F238E27FC236}">
                <a16:creationId xmlns:a16="http://schemas.microsoft.com/office/drawing/2014/main" id="{D60349AD-C1B4-9D48-9C3E-76468D9267E0}"/>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0" y="0"/>
            <a:ext cx="6129528" cy="6858000"/>
          </a:xfrm>
          <a:prstGeom prst="rect">
            <a:avLst/>
          </a:prstGeom>
        </p:spPr>
      </p:pic>
    </p:spTree>
    <p:extLst>
      <p:ext uri="{BB962C8B-B14F-4D97-AF65-F5344CB8AC3E}">
        <p14:creationId xmlns:p14="http://schemas.microsoft.com/office/powerpoint/2010/main" val="24539893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7D40523-D993-0145-A8CA-28E2E7DC6F01}"/>
              </a:ext>
            </a:extLst>
          </p:cNvPr>
          <p:cNvSpPr/>
          <p:nvPr/>
        </p:nvSpPr>
        <p:spPr>
          <a:xfrm>
            <a:off x="0" y="1199322"/>
            <a:ext cx="12192000" cy="44593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495300" y="2171700"/>
            <a:ext cx="11201400" cy="2514600"/>
          </a:xfrm>
        </p:spPr>
        <p:txBody>
          <a:bodyPr anchor="ctr">
            <a:noAutofit/>
          </a:bodyPr>
          <a:lstStyle/>
          <a:p>
            <a:r>
              <a:rPr lang="en-US" sz="5400" dirty="0">
                <a:solidFill>
                  <a:schemeClr val="accent3"/>
                </a:solidFill>
                <a:effectLst>
                  <a:outerShdw blurRad="101600" dist="101600" dir="2700000" algn="tl" rotWithShape="0">
                    <a:prstClr val="black">
                      <a:alpha val="20000"/>
                    </a:prstClr>
                  </a:outerShdw>
                </a:effectLst>
              </a:rPr>
              <a:t>QUESTIONS</a:t>
            </a:r>
            <a:r>
              <a:rPr lang="en-US" dirty="0">
                <a:solidFill>
                  <a:schemeClr val="accent3"/>
                </a:solidFill>
                <a:effectLst>
                  <a:outerShdw blurRad="101600" dist="101600" dir="2700000" algn="tl" rotWithShape="0">
                    <a:prstClr val="black">
                      <a:alpha val="20000"/>
                    </a:prstClr>
                  </a:outerShdw>
                </a:effectLst>
              </a:rPr>
              <a:t>?</a:t>
            </a:r>
          </a:p>
        </p:txBody>
      </p:sp>
      <p:pic>
        <p:nvPicPr>
          <p:cNvPr id="12" name="Picture 11">
            <a:extLst>
              <a:ext uri="{FF2B5EF4-FFF2-40B4-BE49-F238E27FC236}">
                <a16:creationId xmlns:a16="http://schemas.microsoft.com/office/drawing/2014/main" id="{99EA6AC6-6093-1B48-A5B9-20B2D4067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Tree>
    <p:extLst>
      <p:ext uri="{BB962C8B-B14F-4D97-AF65-F5344CB8AC3E}">
        <p14:creationId xmlns:p14="http://schemas.microsoft.com/office/powerpoint/2010/main" val="8946673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47472" y="0"/>
            <a:ext cx="1184452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txBox="1">
            <a:spLocks/>
          </p:cNvSpPr>
          <p:nvPr/>
        </p:nvSpPr>
        <p:spPr>
          <a:xfrm>
            <a:off x="0" y="408924"/>
            <a:ext cx="12192000" cy="1617328"/>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effectLst>
                  <a:outerShdw blurRad="101600" dist="101600" dir="2700000" algn="tl" rotWithShape="0">
                    <a:prstClr val="black">
                      <a:alpha val="20000"/>
                    </a:prstClr>
                  </a:outerShdw>
                </a:effectLst>
                <a:latin typeface="Barlow Semi Condensed" pitchFamily="2" charset="77"/>
              </a:rPr>
              <a:t>CONSUMER RESEARCH BY ALLIANCE FOR </a:t>
            </a:r>
            <a:br>
              <a:rPr lang="en-US" sz="4800" b="1" dirty="0">
                <a:solidFill>
                  <a:schemeClr val="bg1"/>
                </a:solidFill>
                <a:effectLst>
                  <a:outerShdw blurRad="101600" dist="101600" dir="2700000" algn="tl" rotWithShape="0">
                    <a:prstClr val="black">
                      <a:alpha val="20000"/>
                    </a:prstClr>
                  </a:outerShdw>
                </a:effectLst>
                <a:latin typeface="Barlow Semi Condensed" pitchFamily="2" charset="77"/>
              </a:rPr>
            </a:br>
            <a:r>
              <a:rPr lang="en-US" sz="4800" b="1" dirty="0">
                <a:solidFill>
                  <a:schemeClr val="bg1"/>
                </a:solidFill>
                <a:effectLst>
                  <a:outerShdw blurRad="101600" dist="101600" dir="2700000" algn="tl" rotWithShape="0">
                    <a:prstClr val="black">
                      <a:alpha val="20000"/>
                    </a:prstClr>
                  </a:outerShdw>
                </a:effectLst>
                <a:latin typeface="Barlow Semi Condensed" pitchFamily="2" charset="77"/>
              </a:rPr>
              <a:t>LIFETIME INCOME, </a:t>
            </a:r>
            <a:r>
              <a:rPr lang="en-US" sz="4800" b="1" dirty="0">
                <a:solidFill>
                  <a:srgbClr val="FFD100"/>
                </a:solidFill>
                <a:effectLst>
                  <a:outerShdw blurRad="101600" dist="101600" dir="2700000" algn="tl" rotWithShape="0">
                    <a:prstClr val="black">
                      <a:alpha val="20000"/>
                    </a:prstClr>
                  </a:outerShdw>
                </a:effectLst>
                <a:latin typeface="Barlow Semi Condensed" pitchFamily="2" charset="77"/>
              </a:rPr>
              <a:t>2019-PRESENT </a:t>
            </a:r>
          </a:p>
        </p:txBody>
      </p:sp>
      <p:sp>
        <p:nvSpPr>
          <p:cNvPr id="3" name="Content Placeholder 2"/>
          <p:cNvSpPr>
            <a:spLocks noGrp="1"/>
          </p:cNvSpPr>
          <p:nvPr>
            <p:ph idx="1"/>
          </p:nvPr>
        </p:nvSpPr>
        <p:spPr>
          <a:xfrm>
            <a:off x="1318260" y="2286000"/>
            <a:ext cx="9555480" cy="3200400"/>
          </a:xfrm>
        </p:spPr>
        <p:txBody>
          <a:bodyPr>
            <a:noAutofit/>
          </a:bodyPr>
          <a:lstStyle/>
          <a:p>
            <a:pPr marL="0" indent="0">
              <a:buNone/>
            </a:pPr>
            <a:r>
              <a:rPr lang="en-US" sz="3200" b="1" dirty="0">
                <a:solidFill>
                  <a:srgbClr val="FFD100"/>
                </a:solidFill>
                <a:effectLst>
                  <a:outerShdw blurRad="101600" dist="101600" dir="2700000" algn="tl" rotWithShape="0">
                    <a:prstClr val="black">
                      <a:alpha val="20000"/>
                    </a:prstClr>
                  </a:outerShdw>
                </a:effectLst>
                <a:latin typeface="Barlow Condensed SemiBold" pitchFamily="2" charset="77"/>
              </a:rPr>
              <a:t>RESEARCH TOPICS:</a:t>
            </a:r>
            <a:r>
              <a:rPr lang="en-US" sz="3200" b="1" dirty="0">
                <a:solidFill>
                  <a:prstClr val="white"/>
                </a:solidFill>
                <a:effectLst>
                  <a:outerShdw blurRad="101600" dist="101600" dir="2700000" algn="tl" rotWithShape="0">
                    <a:prstClr val="black">
                      <a:alpha val="20000"/>
                    </a:prstClr>
                  </a:outerShdw>
                </a:effectLst>
                <a:latin typeface="Barlow Condensed SemiBold" pitchFamily="2" charset="77"/>
              </a:rPr>
              <a:t>  </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What motivates consumers to make decisions about retirement?</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How to talk to consumers given their unique personalities and decision-making styles?</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How to improve industry language when describing investment and savings solutions?  </a:t>
            </a:r>
          </a:p>
        </p:txBody>
      </p:sp>
      <p:sp>
        <p:nvSpPr>
          <p:cNvPr id="12" name="Slide Number Placeholder 11"/>
          <p:cNvSpPr>
            <a:spLocks noGrp="1"/>
          </p:cNvSpPr>
          <p:nvPr>
            <p:ph type="sldNum" sz="quarter" idx="12"/>
          </p:nvPr>
        </p:nvSpPr>
        <p:spPr/>
        <p:txBody>
          <a:bodyPr/>
          <a:lstStyle/>
          <a:p>
            <a:fld id="{3D8138E6-F899-42D1-B540-BF0F4C16EA81}" type="slidenum">
              <a:rPr lang="en-US" smtClean="0"/>
              <a:pPr/>
              <a:t>7</a:t>
            </a:fld>
            <a:endParaRPr lang="en-US" dirty="0"/>
          </a:p>
        </p:txBody>
      </p:sp>
      <p:pic>
        <p:nvPicPr>
          <p:cNvPr id="10" name="Picture 9">
            <a:extLst>
              <a:ext uri="{FF2B5EF4-FFF2-40B4-BE49-F238E27FC236}">
                <a16:creationId xmlns:a16="http://schemas.microsoft.com/office/drawing/2014/main" id="{21CC4F5F-50BA-8B4D-8591-3E72D209E4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Tree>
    <p:extLst>
      <p:ext uri="{BB962C8B-B14F-4D97-AF65-F5344CB8AC3E}">
        <p14:creationId xmlns:p14="http://schemas.microsoft.com/office/powerpoint/2010/main" val="2231356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E11EDB2-205C-B94B-AD61-AD15069C9072}"/>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p:cNvSpPr/>
          <p:nvPr/>
        </p:nvSpPr>
        <p:spPr>
          <a:xfrm>
            <a:off x="0" y="0"/>
            <a:ext cx="6126480" cy="6858000"/>
          </a:xfrm>
          <a:prstGeom prst="rect">
            <a:avLst/>
          </a:pr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0"/>
            <a:ext cx="347472" cy="68580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615928" y="0"/>
            <a:ext cx="576072" cy="576072"/>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3"/>
          <p:cNvSpPr>
            <a:spLocks noGrp="1"/>
          </p:cNvSpPr>
          <p:nvPr>
            <p:ph type="sldNum" sz="quarter" idx="12"/>
          </p:nvPr>
        </p:nvSpPr>
        <p:spPr/>
        <p:txBody>
          <a:bodyPr/>
          <a:lstStyle/>
          <a:p>
            <a:fld id="{3D8138E6-F899-42D1-B540-BF0F4C16EA81}" type="slidenum">
              <a:rPr lang="en-US" smtClean="0"/>
              <a:pPr/>
              <a:t>8</a:t>
            </a:fld>
            <a:endParaRPr lang="en-US" dirty="0"/>
          </a:p>
        </p:txBody>
      </p:sp>
      <p:sp>
        <p:nvSpPr>
          <p:cNvPr id="3" name="Parallelogram 2"/>
          <p:cNvSpPr/>
          <p:nvPr/>
        </p:nvSpPr>
        <p:spPr>
          <a:xfrm>
            <a:off x="0" y="870994"/>
            <a:ext cx="3146323"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5799" y="875070"/>
            <a:ext cx="5218044" cy="5029200"/>
          </a:xfrm>
        </p:spPr>
        <p:txBody>
          <a:bodyPr anchor="t" anchorCtr="0">
            <a:noAutofit/>
          </a:bodyPr>
          <a:lstStyle/>
          <a:p>
            <a:r>
              <a:rPr lang="en-US" sz="4800" b="1" dirty="0">
                <a:solidFill>
                  <a:schemeClr val="bg1"/>
                </a:solidFill>
              </a:rPr>
              <a:t>KEY #1</a:t>
            </a:r>
            <a:br>
              <a:rPr lang="en-US" dirty="0">
                <a:solidFill>
                  <a:schemeClr val="bg1"/>
                </a:solidFill>
              </a:rPr>
            </a:br>
            <a:br>
              <a:rPr lang="en-US" sz="3600" dirty="0">
                <a:solidFill>
                  <a:schemeClr val="bg1"/>
                </a:solidFill>
                <a:latin typeface="+mn-lt"/>
              </a:rPr>
            </a:br>
            <a:r>
              <a:rPr lang="en-US" sz="4000" b="0" dirty="0">
                <a:solidFill>
                  <a:schemeClr val="tx1"/>
                </a:solidFill>
                <a:latin typeface="Barlow Condensed" pitchFamily="2" charset="77"/>
              </a:rPr>
              <a:t>Ground your retirement conversations in </a:t>
            </a:r>
            <a:r>
              <a:rPr lang="en-US" sz="4000" dirty="0">
                <a:solidFill>
                  <a:schemeClr val="tx1"/>
                </a:solidFill>
                <a:latin typeface="Barlow Condensed SemiBold" pitchFamily="2" charset="77"/>
              </a:rPr>
              <a:t>Financial Security</a:t>
            </a:r>
            <a:r>
              <a:rPr lang="en-US" sz="4000" b="0" dirty="0">
                <a:solidFill>
                  <a:schemeClr val="tx1"/>
                </a:solidFill>
                <a:latin typeface="Barlow Condensed" pitchFamily="2" charset="77"/>
              </a:rPr>
              <a:t> and then discuss client’s </a:t>
            </a:r>
            <a:r>
              <a:rPr lang="en-US" sz="4000" dirty="0">
                <a:solidFill>
                  <a:schemeClr val="tx1"/>
                </a:solidFill>
                <a:latin typeface="Barlow Condensed SemiBold" pitchFamily="2" charset="77"/>
              </a:rPr>
              <a:t>Values</a:t>
            </a:r>
            <a:r>
              <a:rPr lang="en-US" sz="4000" b="0" dirty="0">
                <a:solidFill>
                  <a:schemeClr val="tx1"/>
                </a:solidFill>
                <a:latin typeface="Barlow Condensed" pitchFamily="2" charset="77"/>
              </a:rPr>
              <a:t> and </a:t>
            </a:r>
            <a:r>
              <a:rPr lang="en-US" sz="4000" dirty="0">
                <a:solidFill>
                  <a:schemeClr val="tx1"/>
                </a:solidFill>
                <a:latin typeface="Barlow Condensed SemiBold" pitchFamily="2" charset="77"/>
              </a:rPr>
              <a:t>Emotions</a:t>
            </a:r>
            <a:r>
              <a:rPr lang="en-US" sz="4000" b="0" dirty="0">
                <a:solidFill>
                  <a:schemeClr val="tx1"/>
                </a:solidFill>
                <a:latin typeface="Barlow Condensed" pitchFamily="2" charset="77"/>
              </a:rPr>
              <a:t> BEFORE moving on to </a:t>
            </a:r>
            <a:r>
              <a:rPr lang="en-US" sz="4000" dirty="0">
                <a:solidFill>
                  <a:schemeClr val="tx1"/>
                </a:solidFill>
                <a:latin typeface="Barlow Condensed SemiBold" pitchFamily="2" charset="77"/>
              </a:rPr>
              <a:t>Benefits</a:t>
            </a:r>
            <a:r>
              <a:rPr lang="en-US" sz="4000" b="0" dirty="0">
                <a:solidFill>
                  <a:schemeClr val="tx1"/>
                </a:solidFill>
                <a:latin typeface="Barlow Condensed" pitchFamily="2" charset="77"/>
              </a:rPr>
              <a:t> and </a:t>
            </a:r>
            <a:r>
              <a:rPr lang="en-US" sz="4000" dirty="0">
                <a:solidFill>
                  <a:schemeClr val="tx1"/>
                </a:solidFill>
                <a:latin typeface="Barlow Condensed SemiBold" pitchFamily="2" charset="77"/>
              </a:rPr>
              <a:t>Features</a:t>
            </a:r>
            <a:r>
              <a:rPr lang="en-US" sz="4000" b="0" dirty="0">
                <a:solidFill>
                  <a:schemeClr val="tx1"/>
                </a:solidFill>
                <a:latin typeface="Barlow Condensed" pitchFamily="2" charset="77"/>
              </a:rPr>
              <a:t>.</a:t>
            </a:r>
            <a:endParaRPr lang="en-US" sz="3600" b="0" dirty="0">
              <a:solidFill>
                <a:schemeClr val="tx1"/>
              </a:solidFill>
              <a:latin typeface="Barlow Condensed" pitchFamily="2" charset="77"/>
            </a:endParaRPr>
          </a:p>
        </p:txBody>
      </p:sp>
    </p:spTree>
    <p:extLst>
      <p:ext uri="{BB962C8B-B14F-4D97-AF65-F5344CB8AC3E}">
        <p14:creationId xmlns:p14="http://schemas.microsoft.com/office/powerpoint/2010/main" val="114435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21824" y="0"/>
            <a:ext cx="5000772"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10"/>
          <p:cNvSpPr>
            <a:spLocks noGrp="1"/>
          </p:cNvSpPr>
          <p:nvPr>
            <p:ph type="sldNum" sz="quarter" idx="12"/>
          </p:nvPr>
        </p:nvSpPr>
        <p:spPr/>
        <p:txBody>
          <a:bodyPr/>
          <a:lstStyle/>
          <a:p>
            <a:fld id="{3D8138E6-F899-42D1-B540-BF0F4C16EA81}" type="slidenum">
              <a:rPr lang="en-US" smtClean="0"/>
              <a:pPr/>
              <a:t>9</a:t>
            </a:fld>
            <a:endParaRPr lang="en-US" dirty="0"/>
          </a:p>
        </p:txBody>
      </p:sp>
      <p:sp>
        <p:nvSpPr>
          <p:cNvPr id="10" name="Parallelogram 2">
            <a:extLst>
              <a:ext uri="{FF2B5EF4-FFF2-40B4-BE49-F238E27FC236}">
                <a16:creationId xmlns:a16="http://schemas.microsoft.com/office/drawing/2014/main" id="{3B354272-4951-9840-9246-14784C5CE7D8}"/>
              </a:ext>
            </a:extLst>
          </p:cNvPr>
          <p:cNvSpPr/>
          <p:nvPr/>
        </p:nvSpPr>
        <p:spPr>
          <a:xfrm>
            <a:off x="0" y="868680"/>
            <a:ext cx="3145536"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0B070A5C-1DBB-AC44-96FB-346E2747E99F}"/>
              </a:ext>
            </a:extLst>
          </p:cNvPr>
          <p:cNvSpPr>
            <a:spLocks noGrp="1"/>
          </p:cNvSpPr>
          <p:nvPr>
            <p:ph type="title"/>
          </p:nvPr>
        </p:nvSpPr>
        <p:spPr>
          <a:xfrm>
            <a:off x="676656" y="877824"/>
            <a:ext cx="4298467" cy="5029200"/>
          </a:xfrm>
        </p:spPr>
        <p:txBody>
          <a:bodyPr anchor="t" anchorCtr="0">
            <a:normAutofit/>
          </a:bodyPr>
          <a:lstStyle/>
          <a:p>
            <a:r>
              <a:rPr lang="en-US" sz="4800" b="1" dirty="0">
                <a:solidFill>
                  <a:schemeClr val="tx1"/>
                </a:solidFill>
              </a:rPr>
              <a:t>INSIGHT</a:t>
            </a:r>
            <a:br>
              <a:rPr lang="en-US" dirty="0">
                <a:solidFill>
                  <a:schemeClr val="bg1"/>
                </a:solidFill>
              </a:rPr>
            </a:br>
            <a:br>
              <a:rPr lang="en-US" sz="3600" dirty="0">
                <a:solidFill>
                  <a:schemeClr val="bg1"/>
                </a:solidFill>
                <a:latin typeface="+mn-lt"/>
              </a:rPr>
            </a:br>
            <a:r>
              <a:rPr lang="en-US" sz="4000" b="0" dirty="0">
                <a:effectLst>
                  <a:outerShdw blurRad="101600" dist="101600" dir="2700000" algn="tl" rotWithShape="0">
                    <a:prstClr val="black">
                      <a:alpha val="20000"/>
                    </a:prstClr>
                  </a:outerShdw>
                </a:effectLst>
                <a:latin typeface="Barlow Condensed" pitchFamily="2" charset="77"/>
              </a:rPr>
              <a:t>Starting the conversation with benefits and features is </a:t>
            </a:r>
            <a:r>
              <a:rPr lang="en-US" sz="4000" b="0" dirty="0">
                <a:solidFill>
                  <a:srgbClr val="FFD100"/>
                </a:solidFill>
                <a:effectLst>
                  <a:outerShdw blurRad="101600" dist="101600" dir="2700000" algn="tl" rotWithShape="0">
                    <a:prstClr val="black">
                      <a:alpha val="20000"/>
                    </a:prstClr>
                  </a:outerShdw>
                </a:effectLst>
                <a:latin typeface="Barlow Condensed Medium" pitchFamily="2" charset="77"/>
              </a:rPr>
              <a:t>starting in the middle of the conversation. </a:t>
            </a:r>
            <a:endParaRPr lang="en-US" sz="3600" b="0" dirty="0">
              <a:solidFill>
                <a:schemeClr val="bg1"/>
              </a:solidFill>
              <a:latin typeface="Barlow Condensed Medium" pitchFamily="2" charset="77"/>
            </a:endParaRPr>
          </a:p>
        </p:txBody>
      </p:sp>
      <p:graphicFrame>
        <p:nvGraphicFramePr>
          <p:cNvPr id="6" name="Diagram 5">
            <a:extLst>
              <a:ext uri="{FF2B5EF4-FFF2-40B4-BE49-F238E27FC236}">
                <a16:creationId xmlns:a16="http://schemas.microsoft.com/office/drawing/2014/main" id="{42433C84-56C4-864D-8D45-58B49B10E9CD}"/>
              </a:ext>
            </a:extLst>
          </p:cNvPr>
          <p:cNvGraphicFramePr/>
          <p:nvPr>
            <p:extLst>
              <p:ext uri="{D42A27DB-BD31-4B8C-83A1-F6EECF244321}">
                <p14:modId xmlns:p14="http://schemas.microsoft.com/office/powerpoint/2010/main" val="1811206056"/>
              </p:ext>
            </p:extLst>
          </p:nvPr>
        </p:nvGraphicFramePr>
        <p:xfrm>
          <a:off x="5272084" y="1576952"/>
          <a:ext cx="6811453" cy="40809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 name="Picture 12">
            <a:extLst>
              <a:ext uri="{FF2B5EF4-FFF2-40B4-BE49-F238E27FC236}">
                <a16:creationId xmlns:a16="http://schemas.microsoft.com/office/drawing/2014/main" id="{D44AD93E-D558-0D4C-8A0E-A9BD2EEBFEA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Tree>
    <p:extLst>
      <p:ext uri="{BB962C8B-B14F-4D97-AF65-F5344CB8AC3E}">
        <p14:creationId xmlns:p14="http://schemas.microsoft.com/office/powerpoint/2010/main" val="1259932658"/>
      </p:ext>
    </p:extLst>
  </p:cSld>
  <p:clrMapOvr>
    <a:masterClrMapping/>
  </p:clrMapOvr>
</p:sld>
</file>

<file path=ppt/theme/theme1.xml><?xml version="1.0" encoding="utf-8"?>
<a:theme xmlns:a="http://schemas.openxmlformats.org/drawingml/2006/main" name="1_Office Theme">
  <a:themeElements>
    <a:clrScheme name="ALI Brand Colors">
      <a:dk1>
        <a:srgbClr val="171203"/>
      </a:dk1>
      <a:lt1>
        <a:srgbClr val="F3F3F2"/>
      </a:lt1>
      <a:dk2>
        <a:srgbClr val="171203"/>
      </a:dk2>
      <a:lt2>
        <a:srgbClr val="F3F3F2"/>
      </a:lt2>
      <a:accent1>
        <a:srgbClr val="454134"/>
      </a:accent1>
      <a:accent2>
        <a:srgbClr val="A59379"/>
      </a:accent2>
      <a:accent3>
        <a:srgbClr val="FFD100"/>
      </a:accent3>
      <a:accent4>
        <a:srgbClr val="F3F3F2"/>
      </a:accent4>
      <a:accent5>
        <a:srgbClr val="00668D"/>
      </a:accent5>
      <a:accent6>
        <a:srgbClr val="B7B5BF"/>
      </a:accent6>
      <a:hlink>
        <a:srgbClr val="FFD100"/>
      </a:hlink>
      <a:folHlink>
        <a:srgbClr val="FFD10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60152</TotalTime>
  <Words>6871</Words>
  <Application>Microsoft Office PowerPoint</Application>
  <PresentationFormat>Widescreen</PresentationFormat>
  <Paragraphs>773</Paragraphs>
  <Slides>60</Slides>
  <Notes>60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60</vt:i4>
      </vt:variant>
    </vt:vector>
  </HeadingPairs>
  <TitlesOfParts>
    <vt:vector size="70" baseType="lpstr">
      <vt:lpstr>Wingdings</vt:lpstr>
      <vt:lpstr>Times New Roman</vt:lpstr>
      <vt:lpstr>Barlow Condensed Medium</vt:lpstr>
      <vt:lpstr>Arial</vt:lpstr>
      <vt:lpstr>Source Serif Pro</vt:lpstr>
      <vt:lpstr>Barlow Semi Condensed</vt:lpstr>
      <vt:lpstr>Barlow Condensed SemiBold</vt:lpstr>
      <vt:lpstr>Barlow Condensed</vt:lpstr>
      <vt:lpstr>Symbol</vt:lpstr>
      <vt:lpstr>1_Office Theme</vt:lpstr>
      <vt:lpstr>IT’S NOT WHAT YOU SAY, IT’S WHAT PEOPLE HEAR…</vt:lpstr>
      <vt:lpstr>THE NEW CLIENT CONVERSATION:  FINANCIAL SECURITY AND THE KEYS TO EFFECTIVE DECISION-MAKING</vt:lpstr>
      <vt:lpstr>GUIDE</vt:lpstr>
      <vt:lpstr>CHALLENGE  Conversations about retirement can be harder than we'd like because a combination of unspoken client emotions and values, unique personalities, and industry jargon often interfere  with good communication and decision making.</vt:lpstr>
      <vt:lpstr>UNANSWERED QUESTIONS:</vt:lpstr>
      <vt:lpstr>Successful client conversations are more likely when we recognize: </vt:lpstr>
      <vt:lpstr>PowerPoint Presentation</vt:lpstr>
      <vt:lpstr>KEY #1  Ground your retirement conversations in Financial Security and then discuss client’s Values and Emotions BEFORE moving on to Benefits and Features.</vt:lpstr>
      <vt:lpstr>INSIGHT  Starting the conversation with benefits and features is starting in the middle of the conversation. </vt:lpstr>
      <vt:lpstr>WHAT MOTIVATES AMERICAN INVESTORS AS THEY MAKE FINANCIAL DECISIONS ABOUT RETIREMENT?</vt:lpstr>
      <vt:lpstr>INSIGHT</vt:lpstr>
      <vt:lpstr>WHAT DOES FINANCIAL SECURITY  MEAN TO YOU? </vt:lpstr>
      <vt:lpstr>CONVERSATION TIP</vt:lpstr>
      <vt:lpstr>WHERE DO WE BEGIN THE CONVERSATION ABOUT FINANCIAL SECURITY IN RETIREMENT  IF WE DON’T START WITH BENEFITS  AND FEATURES?</vt:lpstr>
      <vt:lpstr>4 LEVELS OF  THE FINANCIAL SECURITY CONVERSATION </vt:lpstr>
      <vt:lpstr>Start with Values and Emotions …Then move on to Benefits and Features.</vt:lpstr>
      <vt:lpstr>LEVEL ONE</vt:lpstr>
      <vt:lpstr>WE PERSUADE THROUGH REASON, BUT WE MOTIVATE THROUGH EMOTION</vt:lpstr>
      <vt:lpstr>LEVEL TWO</vt:lpstr>
      <vt:lpstr>PowerPoint Presentation</vt:lpstr>
      <vt:lpstr>PowerPoint Presentation</vt:lpstr>
      <vt:lpstr>PowerPoint Presentation</vt:lpstr>
      <vt:lpstr>WHEN YOU INCORPORATE THOSE THREE EMOTION SETS, YOU’RE REACHING  70% OF PEOPLE.</vt:lpstr>
      <vt:lpstr>LEVEL THREE</vt:lpstr>
      <vt:lpstr>PowerPoint Presentation</vt:lpstr>
      <vt:lpstr>PowerPoint Presentation</vt:lpstr>
      <vt:lpstr>LEVEL FOUR</vt:lpstr>
      <vt:lpstr>PowerPoint Presentation</vt:lpstr>
      <vt:lpstr>PowerPoint Presentation</vt:lpstr>
      <vt:lpstr>PowerPoint Presentation</vt:lpstr>
      <vt:lpstr>PowerPoint Presentation</vt:lpstr>
      <vt:lpstr>GET STARTED PRACTICING  THE NEW CONVERSATION NOW!</vt:lpstr>
      <vt:lpstr>HOW CAN WE DO A BETTER JOB OF TALKING TO CLIENTS ABOUT GOOD SOLUTIONS  THAT MANY SAY ARE COMPLEX AND DIFFICULT TO EXPLAIN? </vt:lpstr>
      <vt:lpstr>KEY #2  Use simplified language to build a foundation of trust as you educate clients about retirement solutions including protected income. </vt:lpstr>
      <vt:lpstr>CONFUSION = MISTRUST: CLIENTS OFTEN DON’T UNDERSTAND US* </vt:lpstr>
      <vt:lpstr>INSIGHT</vt:lpstr>
      <vt:lpstr>What are the most challenging phrases in understanding annuities? </vt:lpstr>
      <vt:lpstr>ANNUITIES LANGUAGE GLOSSARY</vt:lpstr>
      <vt:lpstr>ANNUITIES LANGUAGE GLOSSARY</vt:lpstr>
      <vt:lpstr>ANNUITIES LANGUAGE GLOSSARY</vt:lpstr>
      <vt:lpstr>GET YOUR LANGUAGE  SIMPLIFICATION  STUDY MATERIALS AT RESOURCES.PROTECTEDINCOME.ORG</vt:lpstr>
      <vt:lpstr>MY CLIENTS ARE NOT ALL ALIKE.  HOW DO WE ACCOUNT FOR THAT? </vt:lpstr>
      <vt:lpstr>KEY #3  Clients have different financial planning personalities and your message should be tailored to their unique characteristics for saving and investing for retirement. </vt:lpstr>
      <vt:lpstr>FIVE INVESTING PERSONALITY TYPES</vt:lpstr>
      <vt:lpstr>PowerPoint Presentation</vt:lpstr>
      <vt:lpstr>DISCOVER YOUR INVESTING PERSONALITY</vt:lpstr>
      <vt:lpstr>PowerPoint Presentation</vt:lpstr>
      <vt:lpstr>A ONE-PAGER EXPLAINS TO CLIENTS THEIR INVESTING PERSONALITY </vt:lpstr>
      <vt:lpstr>AMBITIOUS RISK TAKER PROFILE: </vt:lpstr>
      <vt:lpstr>KEY QUESTIONS TO ASK YOURSELF ABOUT YOUR CLIENTS:</vt:lpstr>
      <vt:lpstr>MEETING WITH CLIENTS, KNOW THEIR INVESTING PERSONALITY</vt:lpstr>
      <vt:lpstr>ARE SOME PERSONALITY TYPES BETTER OR MORE COMMON THAN OTHERS? </vt:lpstr>
      <vt:lpstr>HOW DOES THIS HELP ME IN CONVERSATIONS?</vt:lpstr>
      <vt:lpstr>HOW TO GET STARTED USING THE  INVESTING PERSONALITY QUIZ</vt:lpstr>
      <vt:lpstr>INVESTING PERSONALITY QUIZ  CLIENT ENGAGEMENT TOOL</vt:lpstr>
      <vt:lpstr>CHALLENGE  Conversations about retirement can be harder than we'd like because a combination of unspoken client emotions and values, unique personalities, and industry jargon often interfere  with good communication and decision making.</vt:lpstr>
      <vt:lpstr>THREE KEYS TO EFFECTIVE CONVERSATIONS</vt:lpstr>
      <vt:lpstr>HOW DO WE KNIT THIS ALL THIS TOGETHER TO HAVE CONSISTENTLY BETTER CONVERSATIONS ? </vt:lpstr>
      <vt:lpstr>THE NEW RETIREMENT INCOME GUIDE: A PRACTICE MANAGEMENT TOOLBOX FOR FINANCIAL PROFESSIONALS FROM THE ALLIANCE FOR  LIFETIME INCOME  Resources.ProtectedIncome.Org </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Amanda Chase</dc:creator>
  <cp:lastModifiedBy>Asha Linares</cp:lastModifiedBy>
  <cp:revision>726</cp:revision>
  <cp:lastPrinted>2021-07-19T18:45:13Z</cp:lastPrinted>
  <dcterms:created xsi:type="dcterms:W3CDTF">2020-05-06T20:08:51Z</dcterms:created>
  <dcterms:modified xsi:type="dcterms:W3CDTF">2022-10-27T18:57:21Z</dcterms:modified>
</cp:coreProperties>
</file>