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8" r:id="rId21"/>
    <p:sldId id="280" r:id="rId22"/>
    <p:sldId id="282" r:id="rId23"/>
    <p:sldId id="276" r:id="rId24"/>
    <p:sldId id="277" r:id="rId25"/>
    <p:sldId id="279" r:id="rId26"/>
    <p:sldId id="281" r:id="rId27"/>
    <p:sldId id="283" r:id="rId28"/>
    <p:sldId id="284" r:id="rId29"/>
    <p:sldId id="285" r:id="rId30"/>
    <p:sldId id="304" r:id="rId31"/>
    <p:sldId id="287" r:id="rId32"/>
    <p:sldId id="286" r:id="rId33"/>
    <p:sldId id="288" r:id="rId34"/>
    <p:sldId id="289" r:id="rId35"/>
    <p:sldId id="290" r:id="rId36"/>
    <p:sldId id="291" r:id="rId37"/>
    <p:sldId id="292" r:id="rId38"/>
    <p:sldId id="319" r:id="rId39"/>
    <p:sldId id="323" r:id="rId40"/>
    <p:sldId id="295" r:id="rId41"/>
    <p:sldId id="294" r:id="rId42"/>
    <p:sldId id="305" r:id="rId43"/>
    <p:sldId id="296" r:id="rId44"/>
    <p:sldId id="297" r:id="rId45"/>
    <p:sldId id="298" r:id="rId46"/>
    <p:sldId id="299" r:id="rId47"/>
    <p:sldId id="300" r:id="rId48"/>
    <p:sldId id="301" r:id="rId49"/>
    <p:sldId id="302" r:id="rId50"/>
    <p:sldId id="303" r:id="rId51"/>
    <p:sldId id="32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DBAA32"/>
    <a:srgbClr val="D59440"/>
    <a:srgbClr val="2F5597"/>
    <a:srgbClr val="ECEDF1"/>
    <a:srgbClr val="EDF1F4"/>
    <a:srgbClr val="C89600"/>
    <a:srgbClr val="FFC000"/>
    <a:srgbClr val="ED7D31"/>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94737" autoAdjust="0"/>
  </p:normalViewPr>
  <p:slideViewPr>
    <p:cSldViewPr snapToGrid="0">
      <p:cViewPr varScale="1">
        <p:scale>
          <a:sx n="71" d="100"/>
          <a:sy n="71" d="100"/>
        </p:scale>
        <p:origin x="318"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80981542519545E-2"/>
          <c:y val="8.8146186243816663E-2"/>
          <c:w val="0.9183076694812029"/>
          <c:h val="0.56418768471476921"/>
        </c:manualLayout>
      </c:layout>
      <c:barChart>
        <c:barDir val="bar"/>
        <c:grouping val="stacked"/>
        <c:varyColors val="0"/>
        <c:ser>
          <c:idx val="0"/>
          <c:order val="0"/>
          <c:tx>
            <c:strRef>
              <c:f>Sheet1!$A$2</c:f>
              <c:strCache>
                <c:ptCount val="1"/>
                <c:pt idx="0">
                  <c:v>Don’t have any
kind of plan</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0-3F42-435C-8BAC-753E0D177662}"/>
              </c:ext>
            </c:extLst>
          </c:dPt>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Non-Retired</c:v>
                </c:pt>
              </c:strCache>
            </c:strRef>
          </c:cat>
          <c:val>
            <c:numRef>
              <c:f>Sheet1!$B$2</c:f>
              <c:numCache>
                <c:formatCode>0%</c:formatCode>
                <c:ptCount val="1"/>
                <c:pt idx="0">
                  <c:v>0.24739025568110001</c:v>
                </c:pt>
              </c:numCache>
            </c:numRef>
          </c:val>
          <c:extLst xmlns:c16r2="http://schemas.microsoft.com/office/drawing/2015/06/chart">
            <c:ext xmlns:c16="http://schemas.microsoft.com/office/drawing/2014/chart" uri="{C3380CC4-5D6E-409C-BE32-E72D297353CC}">
              <c16:uniqueId val="{00000000-01F1-4A0E-A764-AEC157AC3C5F}"/>
            </c:ext>
          </c:extLst>
        </c:ser>
        <c:ser>
          <c:idx val="1"/>
          <c:order val="1"/>
          <c:tx>
            <c:strRef>
              <c:f>Sheet1!$A$3</c:f>
              <c:strCache>
                <c:ptCount val="1"/>
                <c:pt idx="0">
                  <c:v>Have a set of goals or a
direction in mind but it’s
not a well-developed plan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Non-Retired</c:v>
                </c:pt>
              </c:strCache>
            </c:strRef>
          </c:cat>
          <c:val>
            <c:numRef>
              <c:f>Sheet1!$B$3</c:f>
              <c:numCache>
                <c:formatCode>0%</c:formatCode>
                <c:ptCount val="1"/>
                <c:pt idx="0">
                  <c:v>0.35230530675540001</c:v>
                </c:pt>
              </c:numCache>
            </c:numRef>
          </c:val>
          <c:extLst xmlns:c16r2="http://schemas.microsoft.com/office/drawing/2015/06/chart">
            <c:ext xmlns:c16="http://schemas.microsoft.com/office/drawing/2014/chart" uri="{C3380CC4-5D6E-409C-BE32-E72D297353CC}">
              <c16:uniqueId val="{00000001-01F1-4A0E-A764-AEC157AC3C5F}"/>
            </c:ext>
          </c:extLst>
        </c:ser>
        <c:ser>
          <c:idx val="2"/>
          <c:order val="2"/>
          <c:tx>
            <c:strRef>
              <c:f>Sheet1!$A$4</c:f>
              <c:strCache>
                <c:ptCount val="1"/>
                <c:pt idx="0">
                  <c:v>Have a general financial
plan, but it doesn’t go
far enough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Non-Retired</c:v>
                </c:pt>
              </c:strCache>
            </c:strRef>
          </c:cat>
          <c:val>
            <c:numRef>
              <c:f>Sheet1!$B$4</c:f>
              <c:numCache>
                <c:formatCode>0%</c:formatCode>
                <c:ptCount val="1"/>
                <c:pt idx="0">
                  <c:v>0.19687390546700001</c:v>
                </c:pt>
              </c:numCache>
            </c:numRef>
          </c:val>
          <c:extLst xmlns:c16r2="http://schemas.microsoft.com/office/drawing/2015/06/chart">
            <c:ext xmlns:c16="http://schemas.microsoft.com/office/drawing/2014/chart" uri="{C3380CC4-5D6E-409C-BE32-E72D297353CC}">
              <c16:uniqueId val="{00000002-01F1-4A0E-A764-AEC157AC3C5F}"/>
            </c:ext>
          </c:extLst>
        </c:ser>
        <c:ser>
          <c:idx val="3"/>
          <c:order val="3"/>
          <c:tx>
            <c:strRef>
              <c:f>Sheet1!$A$5</c:f>
              <c:strCache>
                <c:ptCount val="1"/>
                <c:pt idx="0">
                  <c:v>Have a specific
financial plan
that I follow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Non-Retired</c:v>
                </c:pt>
              </c:strCache>
            </c:strRef>
          </c:cat>
          <c:val>
            <c:numRef>
              <c:f>Sheet1!$B$5</c:f>
              <c:numCache>
                <c:formatCode>0%</c:formatCode>
                <c:ptCount val="1"/>
                <c:pt idx="0">
                  <c:v>0.20343053209650003</c:v>
                </c:pt>
              </c:numCache>
            </c:numRef>
          </c:val>
          <c:extLst xmlns:c16r2="http://schemas.microsoft.com/office/drawing/2015/06/chart">
            <c:ext xmlns:c16="http://schemas.microsoft.com/office/drawing/2014/chart" uri="{C3380CC4-5D6E-409C-BE32-E72D297353CC}">
              <c16:uniqueId val="{00000003-01F1-4A0E-A764-AEC157AC3C5F}"/>
            </c:ext>
          </c:extLst>
        </c:ser>
        <c:dLbls>
          <c:showLegendKey val="0"/>
          <c:showVal val="0"/>
          <c:showCatName val="0"/>
          <c:showSerName val="0"/>
          <c:showPercent val="0"/>
          <c:showBubbleSize val="0"/>
        </c:dLbls>
        <c:gapWidth val="100"/>
        <c:overlap val="100"/>
        <c:axId val="159047520"/>
        <c:axId val="159052000"/>
      </c:barChart>
      <c:catAx>
        <c:axId val="159047520"/>
        <c:scaling>
          <c:orientation val="minMax"/>
        </c:scaling>
        <c:delete val="1"/>
        <c:axPos val="l"/>
        <c:numFmt formatCode="General" sourceLinked="0"/>
        <c:majorTickMark val="none"/>
        <c:minorTickMark val="none"/>
        <c:tickLblPos val="none"/>
        <c:crossAx val="159052000"/>
        <c:crossesAt val="0.79600000000000004"/>
        <c:auto val="1"/>
        <c:lblAlgn val="ctr"/>
        <c:lblOffset val="100"/>
        <c:noMultiLvlLbl val="0"/>
      </c:catAx>
      <c:valAx>
        <c:axId val="159052000"/>
        <c:scaling>
          <c:orientation val="minMax"/>
          <c:max val="1"/>
          <c:min val="0"/>
        </c:scaling>
        <c:delete val="1"/>
        <c:axPos val="b"/>
        <c:numFmt formatCode="0%" sourceLinked="0"/>
        <c:majorTickMark val="out"/>
        <c:minorTickMark val="none"/>
        <c:tickLblPos val="nextTo"/>
        <c:crossAx val="159047520"/>
        <c:crosses val="autoZero"/>
        <c:crossBetween val="between"/>
      </c:valAx>
      <c:spPr>
        <a:noFill/>
        <a:ln>
          <a:noFill/>
        </a:ln>
        <a:effectLst/>
      </c:spPr>
    </c:plotArea>
    <c:plotVisOnly val="1"/>
    <c:dispBlanksAs val="gap"/>
    <c:showDLblsOverMax val="0"/>
    <c:extLst xmlns:c16r2="http://schemas.microsoft.com/office/drawing/2015/06/chart"/>
  </c:chart>
  <c:spPr>
    <a:noFill/>
    <a:ln>
      <a:noFill/>
    </a:ln>
    <a:effectLst/>
  </c:spPr>
  <c:txPr>
    <a:bodyPr/>
    <a:lstStyle/>
    <a:p>
      <a:pPr>
        <a:defRPr sz="3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7697A-37EF-3D4F-BD98-9F64974711D1}" type="datetimeFigureOut">
              <a:rPr lang="en-US" smtClean="0"/>
              <a:t>10/28/2020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A3803-9E58-324D-8016-112D40B128B1}" type="slidenum">
              <a:rPr lang="en-US" smtClean="0"/>
              <a:t>‹#›</a:t>
            </a:fld>
            <a:endParaRPr lang="en-US" dirty="0"/>
          </a:p>
        </p:txBody>
      </p:sp>
    </p:spTree>
    <p:extLst>
      <p:ext uri="{BB962C8B-B14F-4D97-AF65-F5344CB8AC3E}">
        <p14:creationId xmlns:p14="http://schemas.microsoft.com/office/powerpoint/2010/main" val="291153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two ladies were born 72 years apart but they share something in common.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anyone know what that is?</a:t>
            </a:r>
          </a:p>
        </p:txBody>
      </p:sp>
      <p:sp>
        <p:nvSpPr>
          <p:cNvPr id="4" name="Slide Number Placeholder 3"/>
          <p:cNvSpPr>
            <a:spLocks noGrp="1"/>
          </p:cNvSpPr>
          <p:nvPr>
            <p:ph type="sldNum" sz="quarter" idx="10"/>
          </p:nvPr>
        </p:nvSpPr>
        <p:spPr/>
        <p:txBody>
          <a:bodyPr/>
          <a:lstStyle/>
          <a:p>
            <a:fld id="{65BA3803-9E58-324D-8016-112D40B128B1}" type="slidenum">
              <a:rPr lang="en-US" smtClean="0"/>
              <a:t>1</a:t>
            </a:fld>
            <a:endParaRPr lang="en-US" dirty="0"/>
          </a:p>
        </p:txBody>
      </p:sp>
    </p:spTree>
    <p:extLst>
      <p:ext uri="{BB962C8B-B14F-4D97-AF65-F5344CB8AC3E}">
        <p14:creationId xmlns:p14="http://schemas.microsoft.com/office/powerpoint/2010/main" val="406312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Income planning is a critical subset of retirement planning because it focuses on the income you’ll need in order to live the life you want. </a:t>
            </a:r>
          </a:p>
        </p:txBody>
      </p:sp>
      <p:sp>
        <p:nvSpPr>
          <p:cNvPr id="4" name="Slide Number Placeholder 3"/>
          <p:cNvSpPr>
            <a:spLocks noGrp="1"/>
          </p:cNvSpPr>
          <p:nvPr>
            <p:ph type="sldNum" sz="quarter" idx="10"/>
          </p:nvPr>
        </p:nvSpPr>
        <p:spPr/>
        <p:txBody>
          <a:bodyPr/>
          <a:lstStyle/>
          <a:p>
            <a:fld id="{65BA3803-9E58-324D-8016-112D40B128B1}" type="slidenum">
              <a:rPr lang="en-US" smtClean="0"/>
              <a:t>10</a:t>
            </a:fld>
            <a:endParaRPr lang="en-US" dirty="0"/>
          </a:p>
        </p:txBody>
      </p:sp>
    </p:spTree>
    <p:extLst>
      <p:ext uri="{BB962C8B-B14F-4D97-AF65-F5344CB8AC3E}">
        <p14:creationId xmlns:p14="http://schemas.microsoft.com/office/powerpoint/2010/main" val="62167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you may be wondering, why is income planning SO important?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a number reasons.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answers how your expenses are going to be covered in retirement.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means understanding that you actually have different kinds of expenses: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Those that deal with Covering Your BASIC NEEDS are different from those related to your WANTS, and  your WISHES.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Income planning involves matching your sources of income with your projected budget.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also addresses the risk of a potential income shortfall, that is, not having enough money to cover your expenses.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you may be thinking…</a:t>
            </a:r>
          </a:p>
        </p:txBody>
      </p:sp>
      <p:sp>
        <p:nvSpPr>
          <p:cNvPr id="4" name="Slide Number Placeholder 3"/>
          <p:cNvSpPr>
            <a:spLocks noGrp="1"/>
          </p:cNvSpPr>
          <p:nvPr>
            <p:ph type="sldNum" sz="quarter" idx="5"/>
          </p:nvPr>
        </p:nvSpPr>
        <p:spPr/>
        <p:txBody>
          <a:bodyPr/>
          <a:lstStyle/>
          <a:p>
            <a:fld id="{65BA3803-9E58-324D-8016-112D40B128B1}" type="slidenum">
              <a:rPr lang="en-US" smtClean="0"/>
              <a:t>11</a:t>
            </a:fld>
            <a:endParaRPr lang="en-US" dirty="0"/>
          </a:p>
        </p:txBody>
      </p:sp>
    </p:spTree>
    <p:extLst>
      <p:ext uri="{BB962C8B-B14F-4D97-AF65-F5344CB8AC3E}">
        <p14:creationId xmlns:p14="http://schemas.microsoft.com/office/powerpoint/2010/main" val="197520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income planning different from retirement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Retirement planning focuses on saving and investing during your working years with an eye toward the future.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Income planning focuses on spending, cash flow, and managing investments during your retirement.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let’s look at the key risks income planning addresses…</a:t>
            </a:r>
            <a:endParaRPr lang="en-US" dirty="0"/>
          </a:p>
        </p:txBody>
      </p:sp>
      <p:sp>
        <p:nvSpPr>
          <p:cNvPr id="4" name="Slide Number Placeholder 3"/>
          <p:cNvSpPr>
            <a:spLocks noGrp="1"/>
          </p:cNvSpPr>
          <p:nvPr>
            <p:ph type="sldNum" sz="quarter" idx="5"/>
          </p:nvPr>
        </p:nvSpPr>
        <p:spPr/>
        <p:txBody>
          <a:bodyPr/>
          <a:lstStyle/>
          <a:p>
            <a:fld id="{65BA3803-9E58-324D-8016-112D40B128B1}" type="slidenum">
              <a:rPr lang="en-US" smtClean="0"/>
              <a:t>12</a:t>
            </a:fld>
            <a:endParaRPr lang="en-US" dirty="0"/>
          </a:p>
        </p:txBody>
      </p:sp>
    </p:spTree>
    <p:extLst>
      <p:ext uri="{BB962C8B-B14F-4D97-AF65-F5344CB8AC3E}">
        <p14:creationId xmlns:p14="http://schemas.microsoft.com/office/powerpoint/2010/main" val="369852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An income plan helps you address some of these important issues:</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Longevity risk: How long you are hoping to live and what are the things you want to do while you still can?</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Inflation risk: How will you maintain your lifestyle as as the costs of life’s basics increase over time?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Cash flow: How do you ensure that your savings can generate enough reliable income to meet your goals.</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Market risk: The value of your investment portfolio can swing wildly—how much of your savings will be exposed to market volatility?.</a:t>
            </a:r>
          </a:p>
        </p:txBody>
      </p:sp>
      <p:sp>
        <p:nvSpPr>
          <p:cNvPr id="4" name="Slide Number Placeholder 3"/>
          <p:cNvSpPr>
            <a:spLocks noGrp="1"/>
          </p:cNvSpPr>
          <p:nvPr>
            <p:ph type="sldNum" sz="quarter" idx="5"/>
          </p:nvPr>
        </p:nvSpPr>
        <p:spPr/>
        <p:txBody>
          <a:bodyPr/>
          <a:lstStyle/>
          <a:p>
            <a:fld id="{65BA3803-9E58-324D-8016-112D40B128B1}" type="slidenum">
              <a:rPr lang="en-US" smtClean="0"/>
              <a:t>13</a:t>
            </a:fld>
            <a:endParaRPr lang="en-US" dirty="0"/>
          </a:p>
        </p:txBody>
      </p:sp>
    </p:spTree>
    <p:extLst>
      <p:ext uri="{BB962C8B-B14F-4D97-AF65-F5344CB8AC3E}">
        <p14:creationId xmlns:p14="http://schemas.microsoft.com/office/powerpoint/2010/main" val="32735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you might be saying, “Okay, I see the key role of income planning so what’s the next most important thing to address?”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here it is, our second key. </a:t>
            </a:r>
          </a:p>
        </p:txBody>
      </p:sp>
      <p:sp>
        <p:nvSpPr>
          <p:cNvPr id="4" name="Slide Number Placeholder 3"/>
          <p:cNvSpPr>
            <a:spLocks noGrp="1"/>
          </p:cNvSpPr>
          <p:nvPr>
            <p:ph type="sldNum" sz="quarter" idx="5"/>
          </p:nvPr>
        </p:nvSpPr>
        <p:spPr/>
        <p:txBody>
          <a:bodyPr/>
          <a:lstStyle/>
          <a:p>
            <a:fld id="{65BA3803-9E58-324D-8016-112D40B128B1}" type="slidenum">
              <a:rPr lang="en-US" smtClean="0"/>
              <a:t>14</a:t>
            </a:fld>
            <a:endParaRPr lang="en-US" dirty="0"/>
          </a:p>
        </p:txBody>
      </p:sp>
    </p:spTree>
    <p:extLst>
      <p:ext uri="{BB962C8B-B14F-4D97-AF65-F5344CB8AC3E}">
        <p14:creationId xmlns:p14="http://schemas.microsoft.com/office/powerpoint/2010/main" val="129958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important to understand the difference between the two main schools of thought for retirement income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see exactly what that means…</a:t>
            </a:r>
          </a:p>
        </p:txBody>
      </p:sp>
      <p:sp>
        <p:nvSpPr>
          <p:cNvPr id="4" name="Slide Number Placeholder 3"/>
          <p:cNvSpPr>
            <a:spLocks noGrp="1"/>
          </p:cNvSpPr>
          <p:nvPr>
            <p:ph type="sldNum" sz="quarter" idx="5"/>
          </p:nvPr>
        </p:nvSpPr>
        <p:spPr/>
        <p:txBody>
          <a:bodyPr/>
          <a:lstStyle/>
          <a:p>
            <a:fld id="{65BA3803-9E58-324D-8016-112D40B128B1}" type="slidenum">
              <a:rPr lang="en-US" smtClean="0"/>
              <a:t>15</a:t>
            </a:fld>
            <a:endParaRPr lang="en-US" dirty="0"/>
          </a:p>
        </p:txBody>
      </p:sp>
    </p:spTree>
    <p:extLst>
      <p:ext uri="{BB962C8B-B14F-4D97-AF65-F5344CB8AC3E}">
        <p14:creationId xmlns:p14="http://schemas.microsoft.com/office/powerpoint/2010/main" val="39012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might not realize that there ARE two schools of thinking when it comes to retirement income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school of thought is known as the systematic withdrawal approach.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other school we refer to as the safety-first approach.</a:t>
            </a:r>
          </a:p>
        </p:txBody>
      </p:sp>
      <p:sp>
        <p:nvSpPr>
          <p:cNvPr id="4" name="Slide Number Placeholder 3"/>
          <p:cNvSpPr>
            <a:spLocks noGrp="1"/>
          </p:cNvSpPr>
          <p:nvPr>
            <p:ph type="sldNum" sz="quarter" idx="5"/>
          </p:nvPr>
        </p:nvSpPr>
        <p:spPr/>
        <p:txBody>
          <a:bodyPr/>
          <a:lstStyle/>
          <a:p>
            <a:fld id="{65BA3803-9E58-324D-8016-112D40B128B1}" type="slidenum">
              <a:rPr lang="en-US" smtClean="0"/>
              <a:t>16</a:t>
            </a:fld>
            <a:endParaRPr lang="en-US" dirty="0"/>
          </a:p>
        </p:txBody>
      </p:sp>
    </p:spTree>
    <p:extLst>
      <p:ext uri="{BB962C8B-B14F-4D97-AF65-F5344CB8AC3E}">
        <p14:creationId xmlns:p14="http://schemas.microsoft.com/office/powerpoint/2010/main" val="156377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will see, each school uses retirement savings differently.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systematic withdrawals approach generates something called probable income. That would be income that can vary.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That’s because the rate of withdrawal has changed over the years—it’s been higher, it’s been lower. It changes and will likely continue to change.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safety-first approach adds protected lifetime income into the mix, as we’ll see in a minute.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let’s learn more about the systematic-withdrawals approach first.</a:t>
            </a:r>
          </a:p>
        </p:txBody>
      </p:sp>
      <p:sp>
        <p:nvSpPr>
          <p:cNvPr id="4" name="Slide Number Placeholder 3"/>
          <p:cNvSpPr>
            <a:spLocks noGrp="1"/>
          </p:cNvSpPr>
          <p:nvPr>
            <p:ph type="sldNum" sz="quarter" idx="5"/>
          </p:nvPr>
        </p:nvSpPr>
        <p:spPr/>
        <p:txBody>
          <a:bodyPr/>
          <a:lstStyle/>
          <a:p>
            <a:fld id="{65BA3803-9E58-324D-8016-112D40B128B1}" type="slidenum">
              <a:rPr lang="en-US" smtClean="0"/>
              <a:t>17</a:t>
            </a:fld>
            <a:endParaRPr lang="en-US" dirty="0"/>
          </a:p>
        </p:txBody>
      </p:sp>
    </p:spTree>
    <p:extLst>
      <p:ext uri="{BB962C8B-B14F-4D97-AF65-F5344CB8AC3E}">
        <p14:creationId xmlns:p14="http://schemas.microsoft.com/office/powerpoint/2010/main" val="2278402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key question the systematic-withdrawals approach answers is this: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much can retirees confidently withdrawal from their investments without running out of money?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some years you could take out more income, while in other years you might be forced to take out less.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depends on how much you have and how well it’s been doing.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Either way it’s up to you to make that decision.</a:t>
            </a:r>
          </a:p>
        </p:txBody>
      </p:sp>
      <p:sp>
        <p:nvSpPr>
          <p:cNvPr id="4" name="Slide Number Placeholder 3"/>
          <p:cNvSpPr>
            <a:spLocks noGrp="1"/>
          </p:cNvSpPr>
          <p:nvPr>
            <p:ph type="sldNum" sz="quarter" idx="5"/>
          </p:nvPr>
        </p:nvSpPr>
        <p:spPr/>
        <p:txBody>
          <a:bodyPr/>
          <a:lstStyle/>
          <a:p>
            <a:fld id="{65BA3803-9E58-324D-8016-112D40B128B1}" type="slidenum">
              <a:rPr lang="en-US" smtClean="0"/>
              <a:t>18</a:t>
            </a:fld>
            <a:endParaRPr lang="en-US" dirty="0"/>
          </a:p>
        </p:txBody>
      </p:sp>
    </p:spTree>
    <p:extLst>
      <p:ext uri="{BB962C8B-B14F-4D97-AF65-F5344CB8AC3E}">
        <p14:creationId xmlns:p14="http://schemas.microsoft.com/office/powerpoint/2010/main" val="379825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chief goal of the systematic-withdrawals approach is to maximize SPENDING to support a retirement lifestyle that could last 25-30 years or more.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emphasis is on monitoring your spending.</a:t>
            </a:r>
          </a:p>
        </p:txBody>
      </p:sp>
      <p:sp>
        <p:nvSpPr>
          <p:cNvPr id="4" name="Slide Number Placeholder 3"/>
          <p:cNvSpPr>
            <a:spLocks noGrp="1"/>
          </p:cNvSpPr>
          <p:nvPr>
            <p:ph type="sldNum" sz="quarter" idx="5"/>
          </p:nvPr>
        </p:nvSpPr>
        <p:spPr/>
        <p:txBody>
          <a:bodyPr/>
          <a:lstStyle/>
          <a:p>
            <a:fld id="{65BA3803-9E58-324D-8016-112D40B128B1}" type="slidenum">
              <a:rPr lang="en-US" smtClean="0"/>
              <a:t>19</a:t>
            </a:fld>
            <a:endParaRPr lang="en-US" dirty="0"/>
          </a:p>
        </p:txBody>
      </p:sp>
    </p:spTree>
    <p:extLst>
      <p:ext uri="{BB962C8B-B14F-4D97-AF65-F5344CB8AC3E}">
        <p14:creationId xmlns:p14="http://schemas.microsoft.com/office/powerpoint/2010/main" val="381302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Ida May Fuller received the very first Social Security check in January of 1944.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Millions would follow her over the next few decades, a golden era of retirement where many stopped working, claimed Social Security, and received a company pension.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Retirement was relatively uncomplicated.</a:t>
            </a:r>
          </a:p>
          <a:p>
            <a:endParaRPr lang="en-US" dirty="0"/>
          </a:p>
        </p:txBody>
      </p:sp>
      <p:sp>
        <p:nvSpPr>
          <p:cNvPr id="4" name="Slide Number Placeholder 3"/>
          <p:cNvSpPr>
            <a:spLocks noGrp="1"/>
          </p:cNvSpPr>
          <p:nvPr>
            <p:ph type="sldNum" sz="quarter" idx="10"/>
          </p:nvPr>
        </p:nvSpPr>
        <p:spPr/>
        <p:txBody>
          <a:bodyPr/>
          <a:lstStyle/>
          <a:p>
            <a:fld id="{65BA3803-9E58-324D-8016-112D40B128B1}" type="slidenum">
              <a:rPr lang="en-US" smtClean="0"/>
              <a:t>2</a:t>
            </a:fld>
            <a:endParaRPr lang="en-US" dirty="0"/>
          </a:p>
        </p:txBody>
      </p:sp>
    </p:spTree>
    <p:extLst>
      <p:ext uri="{BB962C8B-B14F-4D97-AF65-F5344CB8AC3E}">
        <p14:creationId xmlns:p14="http://schemas.microsoft.com/office/powerpoint/2010/main" val="2427697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how do systematic withdrawals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as a rule of thumb, this approach involves systematic withdrawals from your retirement savings assets.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probability of long-term success is not guaranteed. That’s what makes it “probable income,” which is income that can vary.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You’ve got to be comfortable with the risk associated with your chosen withdrawal rate.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had a 90% chance of being successful, that might be good for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what if the success/failure rate is 80/20 or 70/30…Could you live with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Everyone has to make that determination for themselves.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you going to do if the probability turns against you?</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a key aspect of this approach is that it doesn’t consider using annuities to generate lifetime income.</a:t>
            </a:r>
          </a:p>
        </p:txBody>
      </p:sp>
      <p:sp>
        <p:nvSpPr>
          <p:cNvPr id="4" name="Slide Number Placeholder 3"/>
          <p:cNvSpPr>
            <a:spLocks noGrp="1"/>
          </p:cNvSpPr>
          <p:nvPr>
            <p:ph type="sldNum" sz="quarter" idx="5"/>
          </p:nvPr>
        </p:nvSpPr>
        <p:spPr/>
        <p:txBody>
          <a:bodyPr/>
          <a:lstStyle/>
          <a:p>
            <a:fld id="{65BA3803-9E58-324D-8016-112D40B128B1}" type="slidenum">
              <a:rPr lang="en-US" smtClean="0"/>
              <a:t>20</a:t>
            </a:fld>
            <a:endParaRPr lang="en-US" dirty="0"/>
          </a:p>
        </p:txBody>
      </p:sp>
    </p:spTree>
    <p:extLst>
      <p:ext uri="{BB962C8B-B14F-4D97-AF65-F5344CB8AC3E}">
        <p14:creationId xmlns:p14="http://schemas.microsoft.com/office/powerpoint/2010/main" val="3233382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are common examples of probable income sources: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Systematic withdrawals from a diversified stock portfolio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Bonds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Capital gains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Dividends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IRA/401K/403B (required minimum distributions)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Interest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Rental income</a:t>
            </a:r>
          </a:p>
        </p:txBody>
      </p:sp>
      <p:sp>
        <p:nvSpPr>
          <p:cNvPr id="4" name="Slide Number Placeholder 3"/>
          <p:cNvSpPr>
            <a:spLocks noGrp="1"/>
          </p:cNvSpPr>
          <p:nvPr>
            <p:ph type="sldNum" sz="quarter" idx="5"/>
          </p:nvPr>
        </p:nvSpPr>
        <p:spPr/>
        <p:txBody>
          <a:bodyPr/>
          <a:lstStyle/>
          <a:p>
            <a:fld id="{65BA3803-9E58-324D-8016-112D40B128B1}" type="slidenum">
              <a:rPr lang="en-US" smtClean="0"/>
              <a:t>21</a:t>
            </a:fld>
            <a:endParaRPr lang="en-US" dirty="0"/>
          </a:p>
        </p:txBody>
      </p:sp>
    </p:spTree>
    <p:extLst>
      <p:ext uri="{BB962C8B-B14F-4D97-AF65-F5344CB8AC3E}">
        <p14:creationId xmlns:p14="http://schemas.microsoft.com/office/powerpoint/2010/main" val="183662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look at the drawbacks of the systematic approach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Naturally, it has exposure to market risk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Of course, that market risk is the one method it uses to help maximize total spending.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But when the markets are down, the systematic withdrawal approach might generate less income and the timing and duration of a down market must be considered.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you’re unlucky and experience a prolonged down market or a recession early in retirement, it’s much harder to recover.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there’s the longevity risk: It doesn’t protect you in the event that you live longer than you planned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Okay, so now let’s look at the safety-first approach of income planning…</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BA3803-9E58-324D-8016-112D40B128B1}" type="slidenum">
              <a:rPr lang="en-US" smtClean="0"/>
              <a:t>22</a:t>
            </a:fld>
            <a:endParaRPr lang="en-US" dirty="0"/>
          </a:p>
        </p:txBody>
      </p:sp>
    </p:spTree>
    <p:extLst>
      <p:ext uri="{BB962C8B-B14F-4D97-AF65-F5344CB8AC3E}">
        <p14:creationId xmlns:p14="http://schemas.microsoft.com/office/powerpoint/2010/main" val="2284420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safety-first approach answers this question: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you live a full life and get the most satisfaction, once you’ve funded your essential expenses?</a:t>
            </a:r>
          </a:p>
        </p:txBody>
      </p:sp>
      <p:sp>
        <p:nvSpPr>
          <p:cNvPr id="4" name="Slide Number Placeholder 3"/>
          <p:cNvSpPr>
            <a:spLocks noGrp="1"/>
          </p:cNvSpPr>
          <p:nvPr>
            <p:ph type="sldNum" sz="quarter" idx="5"/>
          </p:nvPr>
        </p:nvSpPr>
        <p:spPr/>
        <p:txBody>
          <a:bodyPr/>
          <a:lstStyle/>
          <a:p>
            <a:fld id="{65BA3803-9E58-324D-8016-112D40B128B1}" type="slidenum">
              <a:rPr lang="en-US" smtClean="0"/>
              <a:t>23</a:t>
            </a:fld>
            <a:endParaRPr lang="en-US" dirty="0"/>
          </a:p>
        </p:txBody>
      </p:sp>
    </p:spTree>
    <p:extLst>
      <p:ext uri="{BB962C8B-B14F-4D97-AF65-F5344CB8AC3E}">
        <p14:creationId xmlns:p14="http://schemas.microsoft.com/office/powerpoint/2010/main" val="1461082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chief goal of the safety-first approach is to first safely fund your basic, or essential, expenses with protected lifetime income.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once those “non-negotiable expenses” are safely covered, you’re in a position to pursue funding your wants and wishes.</a:t>
            </a:r>
          </a:p>
        </p:txBody>
      </p:sp>
      <p:sp>
        <p:nvSpPr>
          <p:cNvPr id="4" name="Slide Number Placeholder 3"/>
          <p:cNvSpPr>
            <a:spLocks noGrp="1"/>
          </p:cNvSpPr>
          <p:nvPr>
            <p:ph type="sldNum" sz="quarter" idx="5"/>
          </p:nvPr>
        </p:nvSpPr>
        <p:spPr/>
        <p:txBody>
          <a:bodyPr/>
          <a:lstStyle/>
          <a:p>
            <a:fld id="{65BA3803-9E58-324D-8016-112D40B128B1}" type="slidenum">
              <a:rPr lang="en-US" smtClean="0"/>
              <a:t>24</a:t>
            </a:fld>
            <a:endParaRPr lang="en-US" dirty="0"/>
          </a:p>
        </p:txBody>
      </p:sp>
    </p:spTree>
    <p:extLst>
      <p:ext uri="{BB962C8B-B14F-4D97-AF65-F5344CB8AC3E}">
        <p14:creationId xmlns:p14="http://schemas.microsoft.com/office/powerpoint/2010/main" val="2817289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let’s look at how safety first and protected income works…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key aspect of this approach is using a portion of your retirement savings to generate a protected lifetime income stream.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means building a “floor” of guaranteed income to meet your essential spending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includes Social Security and pensions.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 safety-first approach often includes using an annuity to create additional protected income.</a:t>
            </a:r>
          </a:p>
        </p:txBody>
      </p:sp>
      <p:sp>
        <p:nvSpPr>
          <p:cNvPr id="4" name="Slide Number Placeholder 3"/>
          <p:cNvSpPr>
            <a:spLocks noGrp="1"/>
          </p:cNvSpPr>
          <p:nvPr>
            <p:ph type="sldNum" sz="quarter" idx="5"/>
          </p:nvPr>
        </p:nvSpPr>
        <p:spPr/>
        <p:txBody>
          <a:bodyPr/>
          <a:lstStyle/>
          <a:p>
            <a:fld id="{65BA3803-9E58-324D-8016-112D40B128B1}" type="slidenum">
              <a:rPr lang="en-US" smtClean="0"/>
              <a:t>25</a:t>
            </a:fld>
            <a:endParaRPr lang="en-US" dirty="0"/>
          </a:p>
        </p:txBody>
      </p:sp>
    </p:spTree>
    <p:extLst>
      <p:ext uri="{BB962C8B-B14F-4D97-AF65-F5344CB8AC3E}">
        <p14:creationId xmlns:p14="http://schemas.microsoft.com/office/powerpoint/2010/main" val="3148337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we’ve seen, there are only really three sources of protected income: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Pensions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Social Security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Annuities</a:t>
            </a:r>
          </a:p>
        </p:txBody>
      </p:sp>
      <p:sp>
        <p:nvSpPr>
          <p:cNvPr id="4" name="Slide Number Placeholder 3"/>
          <p:cNvSpPr>
            <a:spLocks noGrp="1"/>
          </p:cNvSpPr>
          <p:nvPr>
            <p:ph type="sldNum" sz="quarter" idx="5"/>
          </p:nvPr>
        </p:nvSpPr>
        <p:spPr/>
        <p:txBody>
          <a:bodyPr/>
          <a:lstStyle/>
          <a:p>
            <a:fld id="{65BA3803-9E58-324D-8016-112D40B128B1}" type="slidenum">
              <a:rPr lang="en-US" smtClean="0"/>
              <a:t>26</a:t>
            </a:fld>
            <a:endParaRPr lang="en-US" dirty="0"/>
          </a:p>
        </p:txBody>
      </p:sp>
    </p:spTree>
    <p:extLst>
      <p:ext uri="{BB962C8B-B14F-4D97-AF65-F5344CB8AC3E}">
        <p14:creationId xmlns:p14="http://schemas.microsoft.com/office/powerpoint/2010/main" val="141386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let’s look at the drawbacks of  the safety-first approach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Limited options: Social Security &amp; pensions are not enough.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Solutions such as annuities can be intricate and tie up a portion of your retirement savings.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Securing protected income may have a broader range of costs.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safety of no market risk for a portion of your portfolio also means no market returns for that portion.</a:t>
            </a:r>
          </a:p>
        </p:txBody>
      </p:sp>
      <p:sp>
        <p:nvSpPr>
          <p:cNvPr id="4" name="Slide Number Placeholder 3"/>
          <p:cNvSpPr>
            <a:spLocks noGrp="1"/>
          </p:cNvSpPr>
          <p:nvPr>
            <p:ph type="sldNum" sz="quarter" idx="5"/>
          </p:nvPr>
        </p:nvSpPr>
        <p:spPr/>
        <p:txBody>
          <a:bodyPr/>
          <a:lstStyle/>
          <a:p>
            <a:fld id="{65BA3803-9E58-324D-8016-112D40B128B1}" type="slidenum">
              <a:rPr lang="en-US" smtClean="0"/>
              <a:t>27</a:t>
            </a:fld>
            <a:endParaRPr lang="en-US" dirty="0"/>
          </a:p>
        </p:txBody>
      </p:sp>
    </p:spTree>
    <p:extLst>
      <p:ext uri="{BB962C8B-B14F-4D97-AF65-F5344CB8AC3E}">
        <p14:creationId xmlns:p14="http://schemas.microsoft.com/office/powerpoint/2010/main" val="31959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you may be asking, what are the essential differences of the two? This is how we see it: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systematic withdrawal approach accepts the risk of the markets.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Your income is derived from systematic withdrawals which you HOPE lasts for 30+ years.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Now, for the safety-first approach, there is certainty with protected lifetime income.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removes a portion of the risk of running out of money in retirement by using protected income to fund your basic expenses.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this brings us to a key income planning observation…</a:t>
            </a:r>
          </a:p>
        </p:txBody>
      </p:sp>
      <p:sp>
        <p:nvSpPr>
          <p:cNvPr id="4" name="Slide Number Placeholder 3"/>
          <p:cNvSpPr>
            <a:spLocks noGrp="1"/>
          </p:cNvSpPr>
          <p:nvPr>
            <p:ph type="sldNum" sz="quarter" idx="5"/>
          </p:nvPr>
        </p:nvSpPr>
        <p:spPr/>
        <p:txBody>
          <a:bodyPr/>
          <a:lstStyle/>
          <a:p>
            <a:fld id="{65BA3803-9E58-324D-8016-112D40B128B1}" type="slidenum">
              <a:rPr lang="en-US" smtClean="0"/>
              <a:t>28</a:t>
            </a:fld>
            <a:endParaRPr lang="en-US" dirty="0"/>
          </a:p>
        </p:txBody>
      </p:sp>
    </p:spTree>
    <p:extLst>
      <p:ext uri="{BB962C8B-B14F-4D97-AF65-F5344CB8AC3E}">
        <p14:creationId xmlns:p14="http://schemas.microsoft.com/office/powerpoint/2010/main" val="1442317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two roads to consider. Which do you take?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There’s a systematic approach along with the probable income it generates.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there’s a safety-first approach that includes protected lifetime income.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 is it possible to use both?</a:t>
            </a:r>
          </a:p>
        </p:txBody>
      </p:sp>
      <p:sp>
        <p:nvSpPr>
          <p:cNvPr id="4" name="Slide Number Placeholder 3"/>
          <p:cNvSpPr>
            <a:spLocks noGrp="1"/>
          </p:cNvSpPr>
          <p:nvPr>
            <p:ph type="sldNum" sz="quarter" idx="5"/>
          </p:nvPr>
        </p:nvSpPr>
        <p:spPr/>
        <p:txBody>
          <a:bodyPr/>
          <a:lstStyle/>
          <a:p>
            <a:fld id="{65BA3803-9E58-324D-8016-112D40B128B1}" type="slidenum">
              <a:rPr lang="en-US" smtClean="0"/>
              <a:t>29</a:t>
            </a:fld>
            <a:endParaRPr lang="en-US" dirty="0"/>
          </a:p>
        </p:txBody>
      </p:sp>
    </p:spTree>
    <p:extLst>
      <p:ext uri="{BB962C8B-B14F-4D97-AF65-F5344CB8AC3E}">
        <p14:creationId xmlns:p14="http://schemas.microsoft.com/office/powerpoint/2010/main" val="173063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Kathy Casey-</a:t>
            </a:r>
            <a:r>
              <a:rPr lang="en-US" sz="1200" kern="1200" dirty="0" err="1">
                <a:solidFill>
                  <a:schemeClr val="tx1"/>
                </a:solidFill>
                <a:effectLst/>
                <a:latin typeface="+mn-lt"/>
                <a:ea typeface="+mn-ea"/>
                <a:cs typeface="+mn-cs"/>
              </a:rPr>
              <a:t>Kirschling</a:t>
            </a:r>
            <a:r>
              <a:rPr lang="en-US" sz="1200" kern="1200" dirty="0">
                <a:solidFill>
                  <a:schemeClr val="tx1"/>
                </a:solidFill>
                <a:effectLst/>
                <a:latin typeface="+mn-lt"/>
                <a:ea typeface="+mn-ea"/>
                <a:cs typeface="+mn-cs"/>
              </a:rPr>
              <a:t> was the first baby boomer, one of 78 million boomers born after the war.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unlike the seven decades of Social Security claimants before Kathy, boomers face a more challenging retirement.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don’t have company pensions.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as they move into retirement, they must figure out how their lump-sum savings will be turned into a reliable retirement income stream.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That’s what we’re here to discuss.</a:t>
            </a:r>
          </a:p>
        </p:txBody>
      </p:sp>
      <p:sp>
        <p:nvSpPr>
          <p:cNvPr id="4" name="Slide Number Placeholder 3"/>
          <p:cNvSpPr>
            <a:spLocks noGrp="1"/>
          </p:cNvSpPr>
          <p:nvPr>
            <p:ph type="sldNum" sz="quarter" idx="10"/>
          </p:nvPr>
        </p:nvSpPr>
        <p:spPr/>
        <p:txBody>
          <a:bodyPr/>
          <a:lstStyle/>
          <a:p>
            <a:fld id="{65BA3803-9E58-324D-8016-112D40B128B1}" type="slidenum">
              <a:rPr lang="en-US" smtClean="0"/>
              <a:t>3</a:t>
            </a:fld>
            <a:endParaRPr lang="en-US" dirty="0"/>
          </a:p>
        </p:txBody>
      </p:sp>
    </p:spTree>
    <p:extLst>
      <p:ext uri="{BB962C8B-B14F-4D97-AF65-F5344CB8AC3E}">
        <p14:creationId xmlns:p14="http://schemas.microsoft.com/office/powerpoint/2010/main" val="2820859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diversified portfolio includes both protected income and probable income.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portion benefits from probable income derived from market growth.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other protected portion covers your essential expenses, and sometimes more.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Naturally, this raises a question you may have on your mind…</a:t>
            </a:r>
          </a:p>
        </p:txBody>
      </p:sp>
      <p:sp>
        <p:nvSpPr>
          <p:cNvPr id="4" name="Slide Number Placeholder 3"/>
          <p:cNvSpPr>
            <a:spLocks noGrp="1"/>
          </p:cNvSpPr>
          <p:nvPr>
            <p:ph type="sldNum" sz="quarter" idx="5"/>
          </p:nvPr>
        </p:nvSpPr>
        <p:spPr/>
        <p:txBody>
          <a:bodyPr/>
          <a:lstStyle/>
          <a:p>
            <a:fld id="{65BA3803-9E58-324D-8016-112D40B128B1}" type="slidenum">
              <a:rPr lang="en-US" smtClean="0"/>
              <a:t>30</a:t>
            </a:fld>
            <a:endParaRPr lang="en-US" dirty="0"/>
          </a:p>
        </p:txBody>
      </p:sp>
    </p:spTree>
    <p:extLst>
      <p:ext uri="{BB962C8B-B14F-4D97-AF65-F5344CB8AC3E}">
        <p14:creationId xmlns:p14="http://schemas.microsoft.com/office/powerpoint/2010/main" val="787889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I know how much protected income I will need?”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a very good question.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that brings us to our next key…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5BA3803-9E58-324D-8016-112D40B128B1}" type="slidenum">
              <a:rPr lang="en-US" smtClean="0"/>
              <a:t>31</a:t>
            </a:fld>
            <a:endParaRPr lang="en-US" dirty="0"/>
          </a:p>
        </p:txBody>
      </p:sp>
    </p:spTree>
    <p:extLst>
      <p:ext uri="{BB962C8B-B14F-4D97-AF65-F5344CB8AC3E}">
        <p14:creationId xmlns:p14="http://schemas.microsoft.com/office/powerpoint/2010/main" val="4212129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Developing an “Income Hierarchy Analysis” helps you understand how your income will cover your needs, wants, and wishes in retirement.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You’re probably wondering what is an Income Hierarchy?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let’s take a look at something you may have seen before…</a:t>
            </a:r>
            <a:endParaRPr lang="en-US" dirty="0"/>
          </a:p>
        </p:txBody>
      </p:sp>
      <p:sp>
        <p:nvSpPr>
          <p:cNvPr id="4" name="Slide Number Placeholder 3"/>
          <p:cNvSpPr>
            <a:spLocks noGrp="1"/>
          </p:cNvSpPr>
          <p:nvPr>
            <p:ph type="sldNum" sz="quarter" idx="5"/>
          </p:nvPr>
        </p:nvSpPr>
        <p:spPr/>
        <p:txBody>
          <a:bodyPr/>
          <a:lstStyle/>
          <a:p>
            <a:fld id="{65BA3803-9E58-324D-8016-112D40B128B1}" type="slidenum">
              <a:rPr lang="en-US" smtClean="0"/>
              <a:t>32</a:t>
            </a:fld>
            <a:endParaRPr lang="en-US" dirty="0"/>
          </a:p>
        </p:txBody>
      </p:sp>
    </p:spTree>
    <p:extLst>
      <p:ext uri="{BB962C8B-B14F-4D97-AF65-F5344CB8AC3E}">
        <p14:creationId xmlns:p14="http://schemas.microsoft.com/office/powerpoint/2010/main" val="4215155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Maslow’s Hierarchy of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Maslow was a psychologist whose theory of motivation tells us that we have five categories of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only pursue our higher needs once we’ve satisfied our more basic needs lower down the pyramid.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we always need to fill our needs at the bottom before moving up to the next step. </a:t>
            </a:r>
          </a:p>
        </p:txBody>
      </p:sp>
      <p:sp>
        <p:nvSpPr>
          <p:cNvPr id="4" name="Slide Number Placeholder 3"/>
          <p:cNvSpPr>
            <a:spLocks noGrp="1"/>
          </p:cNvSpPr>
          <p:nvPr>
            <p:ph type="sldNum" sz="quarter" idx="5"/>
          </p:nvPr>
        </p:nvSpPr>
        <p:spPr/>
        <p:txBody>
          <a:bodyPr/>
          <a:lstStyle/>
          <a:p>
            <a:fld id="{65BA3803-9E58-324D-8016-112D40B128B1}" type="slidenum">
              <a:rPr lang="en-US" smtClean="0"/>
              <a:t>33</a:t>
            </a:fld>
            <a:endParaRPr lang="en-US" dirty="0"/>
          </a:p>
        </p:txBody>
      </p:sp>
    </p:spTree>
    <p:extLst>
      <p:ext uri="{BB962C8B-B14F-4D97-AF65-F5344CB8AC3E}">
        <p14:creationId xmlns:p14="http://schemas.microsoft.com/office/powerpoint/2010/main" val="384212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Maslow’s hierarchy can inform our thinking around retirement income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income hierarchy includes needs, wants, and wishes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start out with funding our essential basic expenses—that covers our needs, at the bottom.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we move up to our wants. That covers lifestyle expenses...the fun stuff.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could be a range of things and varies from family to family.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then we get to wishes and how we fund such things such as a once-in-a- lifetime trip, or making a legacy bequest to a church or beloved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Funding wishes may not be for everyone, of course.</a:t>
            </a:r>
          </a:p>
        </p:txBody>
      </p:sp>
      <p:sp>
        <p:nvSpPr>
          <p:cNvPr id="4" name="Slide Number Placeholder 3"/>
          <p:cNvSpPr>
            <a:spLocks noGrp="1"/>
          </p:cNvSpPr>
          <p:nvPr>
            <p:ph type="sldNum" sz="quarter" idx="5"/>
          </p:nvPr>
        </p:nvSpPr>
        <p:spPr/>
        <p:txBody>
          <a:bodyPr/>
          <a:lstStyle/>
          <a:p>
            <a:fld id="{65BA3803-9E58-324D-8016-112D40B128B1}" type="slidenum">
              <a:rPr lang="en-US" smtClean="0"/>
              <a:t>34</a:t>
            </a:fld>
            <a:endParaRPr lang="en-US" dirty="0"/>
          </a:p>
        </p:txBody>
      </p:sp>
    </p:spTree>
    <p:extLst>
      <p:ext uri="{BB962C8B-B14F-4D97-AF65-F5344CB8AC3E}">
        <p14:creationId xmlns:p14="http://schemas.microsoft.com/office/powerpoint/2010/main" val="2182196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let’s take a look at what does impact everyone—covering your basic, essential expenses.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not a mystery, but it’s something people haven’t necessarily figured 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Yet it’s critical to know how you are going to cover those essential monthly expenses.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 minute, we’ll look at a list of more than 60 examples of common retirement expenses.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goal here at the bottom of the income hierarchy is to get those essential expenses covered.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you’ll be able to focus on pursuing your passions in retirement and living a full life.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That’s the goal. Knowing you feel secure.</a:t>
            </a:r>
          </a:p>
        </p:txBody>
      </p:sp>
      <p:sp>
        <p:nvSpPr>
          <p:cNvPr id="4" name="Slide Number Placeholder 3"/>
          <p:cNvSpPr>
            <a:spLocks noGrp="1"/>
          </p:cNvSpPr>
          <p:nvPr>
            <p:ph type="sldNum" sz="quarter" idx="5"/>
          </p:nvPr>
        </p:nvSpPr>
        <p:spPr/>
        <p:txBody>
          <a:bodyPr/>
          <a:lstStyle/>
          <a:p>
            <a:fld id="{65BA3803-9E58-324D-8016-112D40B128B1}" type="slidenum">
              <a:rPr lang="en-US" smtClean="0"/>
              <a:t>35</a:t>
            </a:fld>
            <a:endParaRPr lang="en-US" dirty="0"/>
          </a:p>
        </p:txBody>
      </p:sp>
    </p:spTree>
    <p:extLst>
      <p:ext uri="{BB962C8B-B14F-4D97-AF65-F5344CB8AC3E}">
        <p14:creationId xmlns:p14="http://schemas.microsoft.com/office/powerpoint/2010/main" val="997669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outcome of working on the income hierarchy is identifying whether you have a security gap.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Simply put, you look at how much monthly income is needed to cover your essential expenses.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you look at your income 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your sources of income in retirement cover your essential expenses?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yes, great.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no, then what are you going to do to fill the gap?</a:t>
            </a:r>
          </a:p>
        </p:txBody>
      </p:sp>
      <p:sp>
        <p:nvSpPr>
          <p:cNvPr id="4" name="Slide Number Placeholder 3"/>
          <p:cNvSpPr>
            <a:spLocks noGrp="1"/>
          </p:cNvSpPr>
          <p:nvPr>
            <p:ph type="sldNum" sz="quarter" idx="5"/>
          </p:nvPr>
        </p:nvSpPr>
        <p:spPr/>
        <p:txBody>
          <a:bodyPr/>
          <a:lstStyle/>
          <a:p>
            <a:fld id="{65BA3803-9E58-324D-8016-112D40B128B1}" type="slidenum">
              <a:rPr lang="en-US" smtClean="0"/>
              <a:t>36</a:t>
            </a:fld>
            <a:endParaRPr lang="en-US" dirty="0"/>
          </a:p>
        </p:txBody>
      </p:sp>
    </p:spTree>
    <p:extLst>
      <p:ext uri="{BB962C8B-B14F-4D97-AF65-F5344CB8AC3E}">
        <p14:creationId xmlns:p14="http://schemas.microsoft.com/office/powerpoint/2010/main" val="424678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thing that comes up when people go through the income hierarchy process is something we call “comfort creep.”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may want their income plan to use guaranteed income to cover some of their wants as well.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instance, there may be things in your life that you feel you don’t want to live without, even though it’s not what others might consider an “essential expense.”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to you it is and that’s what matters.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that’s something we call  “comfort creep”: not really “needs” but still important.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probably get the idea, right?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special things like having a lake property, or a boat, or club membership, or snowbird getaway location, or collector cars,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look at a case in point…</a:t>
            </a:r>
          </a:p>
        </p:txBody>
      </p:sp>
      <p:sp>
        <p:nvSpPr>
          <p:cNvPr id="4" name="Slide Number Placeholder 3"/>
          <p:cNvSpPr>
            <a:spLocks noGrp="1"/>
          </p:cNvSpPr>
          <p:nvPr>
            <p:ph type="sldNum" sz="quarter" idx="5"/>
          </p:nvPr>
        </p:nvSpPr>
        <p:spPr/>
        <p:txBody>
          <a:bodyPr/>
          <a:lstStyle/>
          <a:p>
            <a:fld id="{65BA3803-9E58-324D-8016-112D40B128B1}" type="slidenum">
              <a:rPr lang="en-US" smtClean="0"/>
              <a:t>37</a:t>
            </a:fld>
            <a:endParaRPr lang="en-US" dirty="0"/>
          </a:p>
        </p:txBody>
      </p:sp>
    </p:spTree>
    <p:extLst>
      <p:ext uri="{BB962C8B-B14F-4D97-AF65-F5344CB8AC3E}">
        <p14:creationId xmlns:p14="http://schemas.microsoft.com/office/powerpoint/2010/main" val="3968017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Here’s a couple living in Texas. They've got $600,000 in savings and investments that they're going to be relying 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look at the monthly expenses that they consider essential, we have: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mortgage – $1,200 a month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Utilities and home maintenance –  $1,150 a month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Groceries –  $467 a month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insurance – $500 a month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Transportation –  $450 a month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they also have a hobby. They have a couple of horses they take camping and trail riding with a cost of about $650 a month.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covering what they consider to be their basic expenses comes to approximately $4,221 a month.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say Social Security will provide them a total of about $3,400 a month.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their security gap is about $821 a month.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$821 gap is where a financial professional needs to help them secure protected lifetime income to make sure that their basics are covered.</a:t>
            </a:r>
          </a:p>
        </p:txBody>
      </p:sp>
    </p:spTree>
    <p:extLst>
      <p:ext uri="{BB962C8B-B14F-4D97-AF65-F5344CB8AC3E}">
        <p14:creationId xmlns:p14="http://schemas.microsoft.com/office/powerpoint/2010/main" val="3567967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Here’s a simple example of what their income hierarchy would look like.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Their plan is to use protected income to cover their basic needs, plus other expenses that they consider essential.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you see here in the bottom rung, their NEEDS include groceries, transportation, utilities, maintenance, a mortgage and health insurance.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up one rung to their WANTS, you see they’ve listed two horses.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this is just one family’s income hierarchy analysis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 course, yours will be different.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1139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Welcome. My name is Sean Bailey, I’m an advisor with </a:t>
            </a:r>
            <a:r>
              <a:rPr lang="en-US" sz="1200" kern="1200" dirty="0" err="1">
                <a:solidFill>
                  <a:schemeClr val="tx1"/>
                </a:solidFill>
                <a:effectLst/>
                <a:latin typeface="+mn-lt"/>
                <a:ea typeface="+mn-ea"/>
                <a:cs typeface="+mn-cs"/>
              </a:rPr>
              <a:t>Horsesmouth</a:t>
            </a:r>
            <a:r>
              <a:rPr lang="en-US" sz="1200" kern="1200" dirty="0">
                <a:solidFill>
                  <a:schemeClr val="tx1"/>
                </a:solidFill>
                <a:effectLst/>
                <a:latin typeface="+mn-lt"/>
                <a:ea typeface="+mn-ea"/>
                <a:cs typeface="+mn-cs"/>
              </a:rPr>
              <a:t> Financial.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ADVISOR NAME.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DELIVER A SHORT BIO ABOUT YOURSELF. KEEP IT SHORT. THEN CONTINUE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Thanks for being here to listen to our presentation, “3 Keys to Income Planning and Answering, “What’s Next?”.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ADDRESS HOUSEKEEPING TOPICS SUCH AS: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HOW LONG THE PRESENTATION WILL LAST—ABOUT 30 MINUTES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MENTION YOU ALWAYS OFFER A COMPLMENTARY FOLLOW UP MEETING TO ANSWER PEOPLE’S PERSONAL QUESTIONS AND YOU’LL TELL THEM MORE ABOUT THAT LATER</a:t>
            </a:r>
          </a:p>
          <a:p>
            <a:pPr marL="171450" lvl="0" indent="-171450">
              <a:buFont typeface="Arial" panose="020B0604020202020204" pitchFamily="34" charset="0"/>
              <a:buChar char="•"/>
            </a:pPr>
            <a:r>
              <a:rPr lang="en-US" sz="1200" b="1" kern="1200" dirty="0">
                <a:solidFill>
                  <a:schemeClr val="tx1"/>
                </a:solidFill>
                <a:effectLst/>
                <a:highlight>
                  <a:srgbClr val="FFFF00"/>
                </a:highlight>
                <a:latin typeface="+mn-lt"/>
                <a:ea typeface="+mn-ea"/>
                <a:cs typeface="+mn-cs"/>
              </a:rPr>
              <a:t>LET THEM KNOW YOU’LL ASK THEM TO COMPLETE EVAULATION FORM ABOUT YOUR PRESENTATION IF YOU’RE DOING ONE. THEN SAY…</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Several times a year I deliver presentations like this for my clients and other select individuals.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finds it’s important to educate people about personal finance and retirement.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a financial professional, my</a:t>
            </a:r>
            <a:r>
              <a:rPr lang="en-US" sz="1200" kern="1200" baseline="0" dirty="0">
                <a:solidFill>
                  <a:schemeClr val="tx1"/>
                </a:solidFill>
                <a:effectLst/>
                <a:latin typeface="+mn-lt"/>
                <a:ea typeface="+mn-ea"/>
                <a:cs typeface="+mn-cs"/>
              </a:rPr>
              <a:t> goal is: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help people save money.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help people grow their money.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to help people make their money last in retirement.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During my career, I’ve found that learning about how to make your money last is one of the most important topics we can discuss.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That’s because…</a:t>
            </a:r>
          </a:p>
        </p:txBody>
      </p:sp>
      <p:sp>
        <p:nvSpPr>
          <p:cNvPr id="4" name="Slide Number Placeholder 3"/>
          <p:cNvSpPr>
            <a:spLocks noGrp="1"/>
          </p:cNvSpPr>
          <p:nvPr>
            <p:ph type="sldNum" sz="quarter" idx="10"/>
          </p:nvPr>
        </p:nvSpPr>
        <p:spPr/>
        <p:txBody>
          <a:bodyPr/>
          <a:lstStyle/>
          <a:p>
            <a:fld id="{65BA3803-9E58-324D-8016-112D40B128B1}" type="slidenum">
              <a:rPr lang="en-US" smtClean="0"/>
              <a:t>4</a:t>
            </a:fld>
            <a:endParaRPr lang="en-US" dirty="0"/>
          </a:p>
        </p:txBody>
      </p:sp>
    </p:spTree>
    <p:extLst>
      <p:ext uri="{BB962C8B-B14F-4D97-AF65-F5344CB8AC3E}">
        <p14:creationId xmlns:p14="http://schemas.microsoft.com/office/powerpoint/2010/main" val="130639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 now you might be thinking, “Okay, I get it. I see the importance of the income hierarchy and income planning. What’s next?”</a:t>
            </a:r>
          </a:p>
          <a:p>
            <a:endParaRPr lang="en-US" dirty="0"/>
          </a:p>
        </p:txBody>
      </p:sp>
      <p:sp>
        <p:nvSpPr>
          <p:cNvPr id="4" name="Slide Number Placeholder 3"/>
          <p:cNvSpPr>
            <a:spLocks noGrp="1"/>
          </p:cNvSpPr>
          <p:nvPr>
            <p:ph type="sldNum" sz="quarter" idx="5"/>
          </p:nvPr>
        </p:nvSpPr>
        <p:spPr/>
        <p:txBody>
          <a:bodyPr/>
          <a:lstStyle/>
          <a:p>
            <a:fld id="{65BA3803-9E58-324D-8016-112D40B128B1}" type="slidenum">
              <a:rPr lang="en-US" smtClean="0"/>
              <a:t>40</a:t>
            </a:fld>
            <a:endParaRPr lang="en-US" dirty="0"/>
          </a:p>
        </p:txBody>
      </p:sp>
    </p:spTree>
    <p:extLst>
      <p:ext uri="{BB962C8B-B14F-4D97-AF65-F5344CB8AC3E}">
        <p14:creationId xmlns:p14="http://schemas.microsoft.com/office/powerpoint/2010/main" val="3769932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what’s next is for you to start thinking about your own income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often raises questions in people’s minds.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are some ones we hear often: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What’s the process for identifying sources of income?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I really know I’ve anticipated everything?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steps are needed to create steady income?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we know that we’ll actually have enough?</a:t>
            </a:r>
          </a:p>
        </p:txBody>
      </p:sp>
      <p:sp>
        <p:nvSpPr>
          <p:cNvPr id="4" name="Slide Number Placeholder 3"/>
          <p:cNvSpPr>
            <a:spLocks noGrp="1"/>
          </p:cNvSpPr>
          <p:nvPr>
            <p:ph type="sldNum" sz="quarter" idx="5"/>
          </p:nvPr>
        </p:nvSpPr>
        <p:spPr/>
        <p:txBody>
          <a:bodyPr/>
          <a:lstStyle/>
          <a:p>
            <a:fld id="{65BA3803-9E58-324D-8016-112D40B128B1}" type="slidenum">
              <a:rPr lang="en-US" smtClean="0"/>
              <a:t>41</a:t>
            </a:fld>
            <a:endParaRPr lang="en-US" dirty="0"/>
          </a:p>
        </p:txBody>
      </p:sp>
    </p:spTree>
    <p:extLst>
      <p:ext uri="{BB962C8B-B14F-4D97-AF65-F5344CB8AC3E}">
        <p14:creationId xmlns:p14="http://schemas.microsoft.com/office/powerpoint/2010/main" val="3482348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here’s our answer to that next steps question: Start now by creating your own personal income hierarchy.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a very easy process and it gets you thinking about the key elements you want covered in your income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are the key topics you’ll address: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start by Identifying your different expenses as we’ve discussed: your needs, wants and wishes.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Then you want to Understand the costs involved AND identify your income sources.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puts you in position to Identify any income security gap that might exist and that you’ll want to address.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when you do these things—it doesn’t really take long, at all—you can develop a full income plan for your retirement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we’ve got a simple handout to help you do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was a a link to your copy of this tool in your email reminders about this webinar.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There’s also a link to it in the chat box. Just download and print it out later.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BA3803-9E58-324D-8016-112D40B128B1}" type="slidenum">
              <a:rPr lang="en-US" smtClean="0"/>
              <a:t>42</a:t>
            </a:fld>
            <a:endParaRPr lang="en-US" dirty="0"/>
          </a:p>
        </p:txBody>
      </p:sp>
    </p:spTree>
    <p:extLst>
      <p:ext uri="{BB962C8B-B14F-4D97-AF65-F5344CB8AC3E}">
        <p14:creationId xmlns:p14="http://schemas.microsoft.com/office/powerpoint/2010/main" val="2499524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start the income hierarchy analysis with this simple exercise: 3 Steps to a Better Income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assists you in answering these key questions: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will you spend your money?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will you prioritize your expenses?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will you fund them?</a:t>
            </a:r>
          </a:p>
        </p:txBody>
      </p:sp>
      <p:sp>
        <p:nvSpPr>
          <p:cNvPr id="4" name="Slide Number Placeholder 3"/>
          <p:cNvSpPr>
            <a:spLocks noGrp="1"/>
          </p:cNvSpPr>
          <p:nvPr>
            <p:ph type="sldNum" sz="quarter" idx="5"/>
          </p:nvPr>
        </p:nvSpPr>
        <p:spPr/>
        <p:txBody>
          <a:bodyPr/>
          <a:lstStyle/>
          <a:p>
            <a:fld id="{65BA3803-9E58-324D-8016-112D40B128B1}" type="slidenum">
              <a:rPr lang="en-US" smtClean="0"/>
              <a:t>43</a:t>
            </a:fld>
            <a:endParaRPr lang="en-US" dirty="0"/>
          </a:p>
        </p:txBody>
      </p:sp>
    </p:spTree>
    <p:extLst>
      <p:ext uri="{BB962C8B-B14F-4D97-AF65-F5344CB8AC3E}">
        <p14:creationId xmlns:p14="http://schemas.microsoft.com/office/powerpoint/2010/main" val="3511625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these are the key action steps you take as you develop your income plan: Select, Sort, Sync.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select your anticipated expenses.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you sort them into needs, wants, and wishes.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then sync, or match, your income sources with your spending hierarchy.</a:t>
            </a:r>
          </a:p>
        </p:txBody>
      </p:sp>
      <p:sp>
        <p:nvSpPr>
          <p:cNvPr id="4" name="Slide Number Placeholder 3"/>
          <p:cNvSpPr>
            <a:spLocks noGrp="1"/>
          </p:cNvSpPr>
          <p:nvPr>
            <p:ph type="sldNum" sz="quarter" idx="5"/>
          </p:nvPr>
        </p:nvSpPr>
        <p:spPr/>
        <p:txBody>
          <a:bodyPr/>
          <a:lstStyle/>
          <a:p>
            <a:fld id="{65BA3803-9E58-324D-8016-112D40B128B1}" type="slidenum">
              <a:rPr lang="en-US" smtClean="0"/>
              <a:t>44</a:t>
            </a:fld>
            <a:endParaRPr lang="en-US" dirty="0"/>
          </a:p>
        </p:txBody>
      </p:sp>
    </p:spTree>
    <p:extLst>
      <p:ext uri="{BB962C8B-B14F-4D97-AF65-F5344CB8AC3E}">
        <p14:creationId xmlns:p14="http://schemas.microsoft.com/office/powerpoint/2010/main" val="2078459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you may be wondering, “How can I think through all my likely basic expenses?”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a good question and especially because no one person’s income plan will be the same as any other persons.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you want to try to get down your most common expenses, so your plan is relatively complete.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help you jog your memory, we’ve created a list that includes 62 Common Expenses Retirees Face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go through the list to Identify the ones you expect AND add others that may not be on the list.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5BA3803-9E58-324D-8016-112D40B128B1}" type="slidenum">
              <a:rPr lang="en-US" smtClean="0"/>
              <a:t>45</a:t>
            </a:fld>
            <a:endParaRPr lang="en-US" dirty="0"/>
          </a:p>
        </p:txBody>
      </p:sp>
    </p:spTree>
    <p:extLst>
      <p:ext uri="{BB962C8B-B14F-4D97-AF65-F5344CB8AC3E}">
        <p14:creationId xmlns:p14="http://schemas.microsoft.com/office/powerpoint/2010/main" val="76508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here’s how you will complete your spending hierarchy: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Your non-negotiable basic NEEDS go on pyramid bottom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Your comfort WANTS go in middle tier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then you add your big WISHES, or dream spending, at the very top</a:t>
            </a:r>
          </a:p>
        </p:txBody>
      </p:sp>
      <p:sp>
        <p:nvSpPr>
          <p:cNvPr id="4" name="Slide Number Placeholder 3"/>
          <p:cNvSpPr>
            <a:spLocks noGrp="1"/>
          </p:cNvSpPr>
          <p:nvPr>
            <p:ph type="sldNum" sz="quarter" idx="5"/>
          </p:nvPr>
        </p:nvSpPr>
        <p:spPr/>
        <p:txBody>
          <a:bodyPr/>
          <a:lstStyle/>
          <a:p>
            <a:fld id="{65BA3803-9E58-324D-8016-112D40B128B1}" type="slidenum">
              <a:rPr lang="en-US" smtClean="0"/>
              <a:t>46</a:t>
            </a:fld>
            <a:endParaRPr lang="en-US" dirty="0"/>
          </a:p>
        </p:txBody>
      </p:sp>
    </p:spTree>
    <p:extLst>
      <p:ext uri="{BB962C8B-B14F-4D97-AF65-F5344CB8AC3E}">
        <p14:creationId xmlns:p14="http://schemas.microsoft.com/office/powerpoint/2010/main" val="2712134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 we’re almost to the end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We’ve covered three keys to income planning: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first key was understanding that income planning is a critical subset of retirement planning because it focuses on the INCOME you’ll need in order to live the life you want.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Our second key was understanding the two main schools of thought about retirement income planning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we saw how a combination of the two will give you a diversified retirement portfolio of both protected AND probable income.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we just finished going over the third key about using an income hierarchy analysis to understand how your income will be applied to covering your needs, wants, and wishes in retirement.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I’d like to invite you to have an income planning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I mentioned at the beginning, I always offer attendees of my presentations the chance to have a complementary follow-up meeting or call.</a:t>
            </a:r>
          </a:p>
          <a:p>
            <a:endParaRPr lang="en-US" dirty="0"/>
          </a:p>
        </p:txBody>
      </p:sp>
      <p:sp>
        <p:nvSpPr>
          <p:cNvPr id="4" name="Slide Number Placeholder 3"/>
          <p:cNvSpPr>
            <a:spLocks noGrp="1"/>
          </p:cNvSpPr>
          <p:nvPr>
            <p:ph type="sldNum" sz="quarter" idx="5"/>
          </p:nvPr>
        </p:nvSpPr>
        <p:spPr/>
        <p:txBody>
          <a:bodyPr/>
          <a:lstStyle/>
          <a:p>
            <a:fld id="{65BA3803-9E58-324D-8016-112D40B128B1}" type="slidenum">
              <a:rPr lang="en-US" smtClean="0"/>
              <a:t>47</a:t>
            </a:fld>
            <a:endParaRPr lang="en-US" dirty="0"/>
          </a:p>
        </p:txBody>
      </p:sp>
    </p:spTree>
    <p:extLst>
      <p:ext uri="{BB962C8B-B14F-4D97-AF65-F5344CB8AC3E}">
        <p14:creationId xmlns:p14="http://schemas.microsoft.com/office/powerpoint/2010/main" val="2737777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Naturally, we’ll review your income hierarchy analysis at the meeting, especially if you have any questions about your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Plus: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We’ll discuss your retirement readiness to hear your thoughts about that.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We’ll also talk about your goals for your life in retirement. What will that mean for you in terms of living a full life?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finally, we’ll talk about what how to keep you on track so you’ll feel confident and optimistic about your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usually takes less than an hour and, of course, these days, we can do it over Zoom or on the telephone.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You’ll have several opportunities to schedule your income planning discussion.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first and easiest way is to simply type ”Yes” in the chat box right now. We’ll follow up to schedule the call.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We’ll also be sending a follow up email with links to a recording of this presentation. You can respond to that, too, and we’ll happily arrange a meeting.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before we wrap up, I just want to say I hope you’ve found this presentation useful.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I look forward to having an income planning discussion with you soon.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again, just go ahead and type YES in the chat box now to take your first step to scheduling your Income Planning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Finally, I just want </a:t>
            </a:r>
            <a:r>
              <a:rPr lang="en-US" sz="1200" kern="1200">
                <a:solidFill>
                  <a:schemeClr val="tx1"/>
                </a:solidFill>
                <a:effectLst/>
                <a:latin typeface="+mn-lt"/>
                <a:ea typeface="+mn-ea"/>
                <a:cs typeface="+mn-cs"/>
              </a:rPr>
              <a:t>to say thank </a:t>
            </a:r>
            <a:r>
              <a:rPr lang="en-US" sz="1200" kern="1200" dirty="0">
                <a:solidFill>
                  <a:schemeClr val="tx1"/>
                </a:solidFill>
                <a:effectLst/>
                <a:latin typeface="+mn-lt"/>
                <a:ea typeface="+mn-ea"/>
                <a:cs typeface="+mn-cs"/>
              </a:rPr>
              <a:t>you for following along. I appreciate you lending your attention to such an important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if anyone has questions, I’m happy to take them.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TAKE QUESTIONS IF YOU LIKE.</a:t>
            </a:r>
          </a:p>
        </p:txBody>
      </p:sp>
      <p:sp>
        <p:nvSpPr>
          <p:cNvPr id="4" name="Slide Number Placeholder 3"/>
          <p:cNvSpPr>
            <a:spLocks noGrp="1"/>
          </p:cNvSpPr>
          <p:nvPr>
            <p:ph type="sldNum" sz="quarter" idx="5"/>
          </p:nvPr>
        </p:nvSpPr>
        <p:spPr/>
        <p:txBody>
          <a:bodyPr/>
          <a:lstStyle/>
          <a:p>
            <a:fld id="{65BA3803-9E58-324D-8016-112D40B128B1}" type="slidenum">
              <a:rPr lang="en-US" smtClean="0"/>
              <a:t>48</a:t>
            </a:fld>
            <a:endParaRPr lang="en-US" dirty="0"/>
          </a:p>
        </p:txBody>
      </p:sp>
    </p:spTree>
    <p:extLst>
      <p:ext uri="{BB962C8B-B14F-4D97-AF65-F5344CB8AC3E}">
        <p14:creationId xmlns:p14="http://schemas.microsoft.com/office/powerpoint/2010/main" val="1399002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HIDE THIS SLIDE IF YOU’RE DOING A WEBINAR. EVALUATION/APPOINTMENT SETTING FIRM IS ONLY FOR IN REAL LIFE PRESENTATIONS.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take a minute to fill that out now.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follow up with you to find an alternate time if those listed don’t fit you schedule.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5BA3803-9E58-324D-8016-112D40B128B1}" type="slidenum">
              <a:rPr lang="en-US" smtClean="0"/>
              <a:t>49</a:t>
            </a:fld>
            <a:endParaRPr lang="en-US" dirty="0"/>
          </a:p>
        </p:txBody>
      </p:sp>
    </p:spTree>
    <p:extLst>
      <p:ext uri="{BB962C8B-B14F-4D97-AF65-F5344CB8AC3E}">
        <p14:creationId xmlns:p14="http://schemas.microsoft.com/office/powerpoint/2010/main" val="1785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people face this challenge: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spend decades working, saving, and anticipating retirement.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as they approach their post-work life, many are unsure how to make their retirement savings generate a reliable source of protected income that will last a lifetime.</a:t>
            </a:r>
          </a:p>
        </p:txBody>
      </p:sp>
      <p:sp>
        <p:nvSpPr>
          <p:cNvPr id="4" name="Slide Number Placeholder 3"/>
          <p:cNvSpPr>
            <a:spLocks noGrp="1"/>
          </p:cNvSpPr>
          <p:nvPr>
            <p:ph type="sldNum" sz="quarter" idx="10"/>
          </p:nvPr>
        </p:nvSpPr>
        <p:spPr/>
        <p:txBody>
          <a:bodyPr/>
          <a:lstStyle/>
          <a:p>
            <a:fld id="{65BA3803-9E58-324D-8016-112D40B128B1}" type="slidenum">
              <a:rPr lang="en-US" smtClean="0"/>
              <a:t>5</a:t>
            </a:fld>
            <a:endParaRPr lang="en-US" dirty="0"/>
          </a:p>
        </p:txBody>
      </p:sp>
    </p:spTree>
    <p:extLst>
      <p:ext uri="{BB962C8B-B14F-4D97-AF65-F5344CB8AC3E}">
        <p14:creationId xmlns:p14="http://schemas.microsoft.com/office/powerpoint/2010/main" val="3760085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we gather up the evaluation and appointment forms, are there any questions?</a:t>
            </a:r>
          </a:p>
          <a:p>
            <a:endParaRPr lang="en-US" dirty="0"/>
          </a:p>
        </p:txBody>
      </p:sp>
      <p:sp>
        <p:nvSpPr>
          <p:cNvPr id="4" name="Slide Number Placeholder 3"/>
          <p:cNvSpPr>
            <a:spLocks noGrp="1"/>
          </p:cNvSpPr>
          <p:nvPr>
            <p:ph type="sldNum" sz="quarter" idx="5"/>
          </p:nvPr>
        </p:nvSpPr>
        <p:spPr/>
        <p:txBody>
          <a:bodyPr/>
          <a:lstStyle/>
          <a:p>
            <a:fld id="{65BA3803-9E58-324D-8016-112D40B128B1}" type="slidenum">
              <a:rPr lang="en-US" smtClean="0"/>
              <a:t>50</a:t>
            </a:fld>
            <a:endParaRPr lang="en-US" dirty="0"/>
          </a:p>
        </p:txBody>
      </p:sp>
    </p:spTree>
    <p:extLst>
      <p:ext uri="{BB962C8B-B14F-4D97-AF65-F5344CB8AC3E}">
        <p14:creationId xmlns:p14="http://schemas.microsoft.com/office/powerpoint/2010/main" val="732472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A3803-9E58-324D-8016-112D40B128B1}" type="slidenum">
              <a:rPr lang="en-US" smtClean="0"/>
              <a:t>51</a:t>
            </a:fld>
            <a:endParaRPr lang="en-US" dirty="0"/>
          </a:p>
        </p:txBody>
      </p:sp>
    </p:spTree>
    <p:extLst>
      <p:ext uri="{BB962C8B-B14F-4D97-AF65-F5344CB8AC3E}">
        <p14:creationId xmlns:p14="http://schemas.microsoft.com/office/powerpoint/2010/main" val="234859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see the challenge here in the results of this survey by the Alliance for Lifetime Income: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2 out of 10 people, 20%, have an organized plan that they closely follow. You see that on the right.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remaining 80% either don’t have a plan (25%), have goals or direction but not a well-developed plan (35%), and another 20% have a plan but say it doesn’t go far enough.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it’s not surprising, people face a lot of unknowns and unanswered retirement questions…</a:t>
            </a:r>
          </a:p>
        </p:txBody>
      </p:sp>
      <p:sp>
        <p:nvSpPr>
          <p:cNvPr id="4" name="Slide Number Placeholder 3"/>
          <p:cNvSpPr>
            <a:spLocks noGrp="1"/>
          </p:cNvSpPr>
          <p:nvPr>
            <p:ph type="sldNum" sz="quarter" idx="10"/>
          </p:nvPr>
        </p:nvSpPr>
        <p:spPr/>
        <p:txBody>
          <a:bodyPr/>
          <a:lstStyle/>
          <a:p>
            <a:fld id="{65BA3803-9E58-324D-8016-112D40B128B1}" type="slidenum">
              <a:rPr lang="en-US" smtClean="0"/>
              <a:t>6</a:t>
            </a:fld>
            <a:endParaRPr lang="en-US" dirty="0"/>
          </a:p>
        </p:txBody>
      </p:sp>
    </p:spTree>
    <p:extLst>
      <p:ext uri="{BB962C8B-B14F-4D97-AF65-F5344CB8AC3E}">
        <p14:creationId xmlns:p14="http://schemas.microsoft.com/office/powerpoint/2010/main" val="134464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talk for a moment about each of these retirement unknowns.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specific situation in each area will play a role in developing an income plan for retirement.</a:t>
            </a:r>
          </a:p>
          <a:p>
            <a:pPr marL="228600" lvl="0" indent="-228600">
              <a:buFont typeface="+mj-lt"/>
              <a:buAutoNum type="arabicPeriod"/>
            </a:pPr>
            <a:r>
              <a:rPr lang="en-US" sz="1200" kern="1200" dirty="0">
                <a:solidFill>
                  <a:schemeClr val="tx1"/>
                </a:solidFill>
                <a:effectLst/>
                <a:latin typeface="+mn-lt"/>
                <a:ea typeface="+mn-ea"/>
                <a:cs typeface="+mn-cs"/>
              </a:rPr>
              <a:t>Pensions: If you don’t have one, or expect to also rely on an IRA or a 401(k), you might wonder, “How long will my money last?”</a:t>
            </a:r>
          </a:p>
          <a:p>
            <a:pPr marL="685800" lvl="1" indent="-228600">
              <a:buFont typeface="+mj-lt"/>
              <a:buAutoNum type="arabicPeriod"/>
            </a:pPr>
            <a:r>
              <a:rPr lang="en-US" sz="1200" kern="1200" dirty="0">
                <a:solidFill>
                  <a:schemeClr val="tx1"/>
                </a:solidFill>
                <a:effectLst/>
                <a:latin typeface="+mn-lt"/>
                <a:ea typeface="+mn-ea"/>
                <a:cs typeface="+mn-cs"/>
              </a:rPr>
              <a:t>These days fewer people have traditional pensions from their employer with secure income options.</a:t>
            </a:r>
          </a:p>
          <a:p>
            <a:pPr marL="228600" lvl="0" indent="-228600">
              <a:buFont typeface="+mj-lt"/>
              <a:buAutoNum type="arabicPeriod"/>
            </a:pPr>
            <a:r>
              <a:rPr lang="en-US" sz="1200" kern="1200" dirty="0">
                <a:solidFill>
                  <a:schemeClr val="tx1"/>
                </a:solidFill>
                <a:effectLst/>
                <a:latin typeface="+mn-lt"/>
                <a:ea typeface="+mn-ea"/>
                <a:cs typeface="+mn-cs"/>
              </a:rPr>
              <a:t>Longevity: How long will my retirement last? </a:t>
            </a:r>
          </a:p>
          <a:p>
            <a:pPr marL="685800" lvl="1" indent="-228600">
              <a:buFont typeface="+mj-lt"/>
              <a:buAutoNum type="arabicPeriod"/>
            </a:pPr>
            <a:r>
              <a:rPr lang="en-US" sz="1200" kern="1200" dirty="0">
                <a:solidFill>
                  <a:schemeClr val="tx1"/>
                </a:solidFill>
                <a:effectLst/>
                <a:latin typeface="+mn-lt"/>
                <a:ea typeface="+mn-ea"/>
                <a:cs typeface="+mn-cs"/>
              </a:rPr>
              <a:t>20-30-year retirements are not uncommon, yet people typically underestimate how long they’ll live. Just to turn back to our slide of Ida Mae Fuller, the first Social Security recipient. You may be surprised to hear she lived vastly beyond her average life expectancy. She collected Social Security until her death at age 100-- a 35-year retirement.</a:t>
            </a:r>
          </a:p>
          <a:p>
            <a:pPr marL="228600" lvl="0" indent="-228600">
              <a:buFont typeface="+mj-lt"/>
              <a:buAutoNum type="arabicPeriod"/>
            </a:pPr>
            <a:r>
              <a:rPr lang="en-US" sz="1200" kern="1200" dirty="0">
                <a:solidFill>
                  <a:schemeClr val="tx1"/>
                </a:solidFill>
                <a:effectLst/>
                <a:latin typeface="+mn-lt"/>
                <a:ea typeface="+mn-ea"/>
                <a:cs typeface="+mn-cs"/>
              </a:rPr>
              <a:t>Social Security: How much of my retirement income will come from my SS benefit? </a:t>
            </a:r>
          </a:p>
          <a:p>
            <a:pPr marL="685800" lvl="1" indent="-228600">
              <a:buFont typeface="+mj-lt"/>
              <a:buAutoNum type="arabicPeriod"/>
            </a:pPr>
            <a:r>
              <a:rPr lang="en-US" sz="1200" kern="1200" dirty="0">
                <a:solidFill>
                  <a:schemeClr val="tx1"/>
                </a:solidFill>
                <a:effectLst/>
                <a:latin typeface="+mn-lt"/>
                <a:ea typeface="+mn-ea"/>
                <a:cs typeface="+mn-cs"/>
              </a:rPr>
              <a:t>On average, the SS benefit accounts for about 40% of retirement income. That means your income plan will want to address other sources of income, as you’ll see later.</a:t>
            </a:r>
          </a:p>
          <a:p>
            <a:pPr marL="228600" lvl="0" indent="-228600">
              <a:buFont typeface="+mj-lt"/>
              <a:buAutoNum type="arabicPeriod"/>
            </a:pPr>
            <a:r>
              <a:rPr lang="en-US" sz="1200" kern="1200" dirty="0">
                <a:solidFill>
                  <a:schemeClr val="tx1"/>
                </a:solidFill>
                <a:effectLst/>
                <a:latin typeface="+mn-lt"/>
                <a:ea typeface="+mn-ea"/>
                <a:cs typeface="+mn-cs"/>
              </a:rPr>
              <a:t>Healthcare: How much will it cost me in retirement? </a:t>
            </a:r>
          </a:p>
          <a:p>
            <a:pPr marL="685800" lvl="1" indent="-228600">
              <a:buFont typeface="+mj-lt"/>
              <a:buAutoNum type="arabicPeriod"/>
            </a:pPr>
            <a:r>
              <a:rPr lang="en-US" sz="1200" kern="1200" dirty="0">
                <a:solidFill>
                  <a:schemeClr val="tx1"/>
                </a:solidFill>
                <a:effectLst/>
                <a:latin typeface="+mn-lt"/>
                <a:ea typeface="+mn-ea"/>
                <a:cs typeface="+mn-cs"/>
              </a:rPr>
              <a:t>Medicare insurance costs take a big chunk of people’s cash flow. Some of it you paid for with your payroll tax contributions but it’s not totally free.</a:t>
            </a:r>
          </a:p>
          <a:p>
            <a:pPr marL="228600" lvl="0" indent="-228600">
              <a:buFont typeface="+mj-lt"/>
              <a:buAutoNum type="arabicPeriod"/>
            </a:pPr>
            <a:r>
              <a:rPr lang="en-US" sz="1200" kern="1200" dirty="0">
                <a:solidFill>
                  <a:schemeClr val="tx1"/>
                </a:solidFill>
                <a:effectLst/>
                <a:latin typeface="+mn-lt"/>
                <a:ea typeface="+mn-ea"/>
                <a:cs typeface="+mn-cs"/>
              </a:rPr>
              <a:t>Long term care: How will I pay for my care during my final years? </a:t>
            </a:r>
          </a:p>
          <a:p>
            <a:pPr marL="685800" lvl="1" indent="-228600">
              <a:buFont typeface="+mj-lt"/>
              <a:buAutoNum type="arabicPeriod"/>
            </a:pPr>
            <a:r>
              <a:rPr lang="en-US" sz="1200" kern="1200" dirty="0">
                <a:solidFill>
                  <a:schemeClr val="tx1"/>
                </a:solidFill>
                <a:effectLst/>
                <a:latin typeface="+mn-lt"/>
                <a:ea typeface="+mn-ea"/>
                <a:cs typeface="+mn-cs"/>
              </a:rPr>
              <a:t>BTW, one unknown about </a:t>
            </a:r>
            <a:r>
              <a:rPr lang="en-US" sz="1200" kern="1200" dirty="0" err="1">
                <a:solidFill>
                  <a:schemeClr val="tx1"/>
                </a:solidFill>
                <a:effectLst/>
                <a:latin typeface="+mn-lt"/>
                <a:ea typeface="+mn-ea"/>
                <a:cs typeface="+mn-cs"/>
              </a:rPr>
              <a:t>LongTerm</a:t>
            </a:r>
            <a:r>
              <a:rPr lang="en-US" sz="1200" kern="1200" dirty="0">
                <a:solidFill>
                  <a:schemeClr val="tx1"/>
                </a:solidFill>
                <a:effectLst/>
                <a:latin typeface="+mn-lt"/>
                <a:ea typeface="+mn-ea"/>
                <a:cs typeface="+mn-cs"/>
              </a:rPr>
              <a:t> Care: Medicare DOES NOT cover long term care—many people think it does and are shocked to learn that’s not true.</a:t>
            </a:r>
          </a:p>
          <a:p>
            <a:pPr marL="228600" lvl="0" indent="-228600">
              <a:buFont typeface="+mj-lt"/>
              <a:buAutoNum type="arabicPeriod"/>
            </a:pPr>
            <a:r>
              <a:rPr lang="en-US" sz="1200" kern="1200" dirty="0">
                <a:solidFill>
                  <a:schemeClr val="tx1"/>
                </a:solidFill>
                <a:effectLst/>
                <a:latin typeface="+mn-lt"/>
                <a:ea typeface="+mn-ea"/>
                <a:cs typeface="+mn-cs"/>
              </a:rPr>
              <a:t>Paycheck: When I stop working and income stops, how will I cover my essential expenses? </a:t>
            </a:r>
          </a:p>
          <a:p>
            <a:pPr marL="685800" lvl="1" indent="-228600">
              <a:buFont typeface="+mj-lt"/>
              <a:buAutoNum type="arabicPeriod"/>
            </a:pPr>
            <a:r>
              <a:rPr lang="en-US" sz="1200" kern="1200" dirty="0">
                <a:solidFill>
                  <a:schemeClr val="tx1"/>
                </a:solidFill>
                <a:effectLst/>
                <a:latin typeface="+mn-lt"/>
                <a:ea typeface="+mn-ea"/>
                <a:cs typeface="+mn-cs"/>
              </a:rPr>
              <a:t>Your checking account is no longer getting replenished in the same way. Yet we keep on spending, even when we’re not working.</a:t>
            </a:r>
          </a:p>
        </p:txBody>
      </p:sp>
      <p:sp>
        <p:nvSpPr>
          <p:cNvPr id="4" name="Slide Number Placeholder 3"/>
          <p:cNvSpPr>
            <a:spLocks noGrp="1"/>
          </p:cNvSpPr>
          <p:nvPr>
            <p:ph type="sldNum" sz="quarter" idx="5"/>
          </p:nvPr>
        </p:nvSpPr>
        <p:spPr/>
        <p:txBody>
          <a:bodyPr/>
          <a:lstStyle/>
          <a:p>
            <a:fld id="{65BA3803-9E58-324D-8016-112D40B128B1}" type="slidenum">
              <a:rPr lang="en-US" smtClean="0"/>
              <a:t>7</a:t>
            </a:fld>
            <a:endParaRPr lang="en-US" dirty="0"/>
          </a:p>
        </p:txBody>
      </p:sp>
    </p:spTree>
    <p:extLst>
      <p:ext uri="{BB962C8B-B14F-4D97-AF65-F5344CB8AC3E}">
        <p14:creationId xmlns:p14="http://schemas.microsoft.com/office/powerpoint/2010/main" val="107722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anyone thinking about their retirement future, those are daunting observations.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as you’ll see, when people start thinking about “income planning,” many of these issues get addressed.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as you create solutions, your confidence and outlook about what you can achieve in retirement gets a boost, too.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after looking at our challenge here, you may be thinking…</a:t>
            </a:r>
          </a:p>
        </p:txBody>
      </p:sp>
      <p:sp>
        <p:nvSpPr>
          <p:cNvPr id="4" name="Slide Number Placeholder 3"/>
          <p:cNvSpPr>
            <a:spLocks noGrp="1"/>
          </p:cNvSpPr>
          <p:nvPr>
            <p:ph type="sldNum" sz="quarter" idx="5"/>
          </p:nvPr>
        </p:nvSpPr>
        <p:spPr/>
        <p:txBody>
          <a:bodyPr/>
          <a:lstStyle/>
          <a:p>
            <a:fld id="{65BA3803-9E58-324D-8016-112D40B128B1}" type="slidenum">
              <a:rPr lang="en-US" smtClean="0"/>
              <a:t>8</a:t>
            </a:fld>
            <a:endParaRPr lang="en-US" dirty="0"/>
          </a:p>
        </p:txBody>
      </p:sp>
    </p:spTree>
    <p:extLst>
      <p:ext uri="{BB962C8B-B14F-4D97-AF65-F5344CB8AC3E}">
        <p14:creationId xmlns:p14="http://schemas.microsoft.com/office/powerpoint/2010/main" val="36337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What’s the first key thing to understand when considering how your savings becomes a reliable source of income?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brings us to our first key…</a:t>
            </a:r>
          </a:p>
        </p:txBody>
      </p:sp>
      <p:sp>
        <p:nvSpPr>
          <p:cNvPr id="4" name="Slide Number Placeholder 3"/>
          <p:cNvSpPr>
            <a:spLocks noGrp="1"/>
          </p:cNvSpPr>
          <p:nvPr>
            <p:ph type="sldNum" sz="quarter" idx="10"/>
          </p:nvPr>
        </p:nvSpPr>
        <p:spPr/>
        <p:txBody>
          <a:bodyPr/>
          <a:lstStyle/>
          <a:p>
            <a:fld id="{65BA3803-9E58-324D-8016-112D40B128B1}" type="slidenum">
              <a:rPr lang="en-US" smtClean="0"/>
              <a:t>9</a:t>
            </a:fld>
            <a:endParaRPr lang="en-US" dirty="0"/>
          </a:p>
        </p:txBody>
      </p:sp>
    </p:spTree>
    <p:extLst>
      <p:ext uri="{BB962C8B-B14F-4D97-AF65-F5344CB8AC3E}">
        <p14:creationId xmlns:p14="http://schemas.microsoft.com/office/powerpoint/2010/main" val="28462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p:cNvSpPr>
            <a:spLocks noGrp="1"/>
          </p:cNvSpPr>
          <p:nvPr>
            <p:ph type="dt" sz="half" idx="10"/>
          </p:nvPr>
        </p:nvSpPr>
        <p:spPr/>
        <p:txBody>
          <a:bodyPr/>
          <a:lstStyle/>
          <a:p>
            <a:fld id="{F32CC27D-7499-42A4-A89D-E8EBE5F6880D}" type="datetime1">
              <a:rPr lang="en-US" smtClean="0">
                <a:solidFill>
                  <a:prstClr val="black">
                    <a:tint val="75000"/>
                  </a:prstClr>
                </a:solidFill>
              </a:rPr>
              <a:t>10/28/2020</a:t>
            </a:fld>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3D8138E6-F899-42D1-B540-BF0F4C16EA81}" type="slidenum">
              <a:rPr lang="en-US" smtClean="0"/>
              <a:pPr/>
              <a:t>‹#›</a:t>
            </a:fld>
            <a:endParaRPr lang="en-US" dirty="0"/>
          </a:p>
        </p:txBody>
      </p:sp>
    </p:spTree>
    <p:extLst>
      <p:ext uri="{BB962C8B-B14F-4D97-AF65-F5344CB8AC3E}">
        <p14:creationId xmlns:p14="http://schemas.microsoft.com/office/powerpoint/2010/main" val="299858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A798B-2B6D-42C8-A361-18ECBBB688B3}" type="datetime1">
              <a:rPr lang="en-US" smtClean="0">
                <a:solidFill>
                  <a:prstClr val="black">
                    <a:tint val="75000"/>
                  </a:prstClr>
                </a:solidFill>
              </a:rPr>
              <a:t>10/28/2020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8138E6-F899-42D1-B540-BF0F4C16EA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35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D71B1-4002-422B-A864-318A6B6DBDB4}" type="datetime1">
              <a:rPr lang="en-US" smtClean="0">
                <a:solidFill>
                  <a:prstClr val="black">
                    <a:tint val="75000"/>
                  </a:prstClr>
                </a:solidFill>
              </a:rPr>
              <a:t>10/28/2020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8138E6-F899-42D1-B540-BF0F4C16EA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306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Google Shape;25;p50"/>
          <p:cNvSpPr>
            <a:spLocks noGrp="1"/>
          </p:cNvSpPr>
          <p:nvPr>
            <p:ph type="pic" idx="2"/>
          </p:nvPr>
        </p:nvSpPr>
        <p:spPr>
          <a:xfrm>
            <a:off x="6527800" y="-14817"/>
            <a:ext cx="5664200" cy="6872817"/>
          </a:xfrm>
          <a:prstGeom prst="rect">
            <a:avLst/>
          </a:prstGeom>
          <a:noFill/>
          <a:ln>
            <a:noFill/>
          </a:ln>
        </p:spPr>
        <p:txBody>
          <a:bodyPr spcFirstLastPara="1" wrap="square" lIns="91425" tIns="91425" rIns="91425" bIns="91425" anchor="t" anchorCtr="0">
            <a:noAutofit/>
          </a:bodyPr>
          <a:lstStyle>
            <a:lvl1pPr marL="152396" marR="0" lvl="0" indent="0" algn="l" rtl="0">
              <a:lnSpc>
                <a:spcPct val="115000"/>
              </a:lnSpc>
              <a:spcBef>
                <a:spcPts val="0"/>
              </a:spcBef>
              <a:spcAft>
                <a:spcPts val="0"/>
              </a:spcAft>
              <a:buClr>
                <a:schemeClr val="dk2"/>
              </a:buClr>
              <a:buSzPts val="1800"/>
              <a:buFont typeface="Arial"/>
              <a:buNone/>
              <a:defRPr sz="2400" b="0" i="0" u="none" strike="noStrike" cap="none">
                <a:solidFill>
                  <a:schemeClr val="dk2"/>
                </a:solidFill>
                <a:latin typeface="Arial"/>
                <a:ea typeface="Arial"/>
                <a:cs typeface="Arial"/>
                <a:sym typeface="Arial"/>
              </a:defRPr>
            </a:lvl1pPr>
            <a:lvl2pPr marR="0" lvl="1"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R="0" lvl="2"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R="0" lvl="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R="0" lvl="4"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R="0" lvl="5"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R="0" lvl="6"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R="0" lvl="7"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R="0" lvl="8"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dirty="0"/>
          </a:p>
        </p:txBody>
      </p:sp>
      <p:sp>
        <p:nvSpPr>
          <p:cNvPr id="10" name="Google Shape;28;p50"/>
          <p:cNvSpPr txBox="1">
            <a:spLocks noGrp="1"/>
          </p:cNvSpPr>
          <p:nvPr>
            <p:ph type="body" idx="1"/>
          </p:nvPr>
        </p:nvSpPr>
        <p:spPr>
          <a:xfrm>
            <a:off x="406401" y="212437"/>
            <a:ext cx="11379201" cy="201264"/>
          </a:xfrm>
          <a:prstGeom prst="rect">
            <a:avLst/>
          </a:prstGeom>
          <a:noFill/>
          <a:ln>
            <a:noFill/>
          </a:ln>
        </p:spPr>
        <p:txBody>
          <a:bodyPr spcFirstLastPara="1" wrap="square" lIns="0" tIns="91425" rIns="0" bIns="91425" anchor="ctr" anchorCtr="0">
            <a:noAutofit/>
          </a:bodyPr>
          <a:lstStyle>
            <a:lvl1pPr marL="609585" lvl="0" indent="-304792" algn="r">
              <a:lnSpc>
                <a:spcPct val="115000"/>
              </a:lnSpc>
              <a:spcBef>
                <a:spcPts val="0"/>
              </a:spcBef>
              <a:spcAft>
                <a:spcPts val="0"/>
              </a:spcAft>
              <a:buSzPts val="1800"/>
              <a:buNone/>
              <a:defRPr sz="1067" b="1">
                <a:solidFill>
                  <a:schemeClr val="lt1"/>
                </a:solidFill>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dirty="0"/>
          </a:p>
        </p:txBody>
      </p:sp>
      <p:sp>
        <p:nvSpPr>
          <p:cNvPr id="12" name="Google Shape;30;p50"/>
          <p:cNvSpPr txBox="1">
            <a:spLocks noGrp="1"/>
          </p:cNvSpPr>
          <p:nvPr>
            <p:ph type="body" idx="4"/>
          </p:nvPr>
        </p:nvSpPr>
        <p:spPr>
          <a:xfrm>
            <a:off x="241301" y="1928416"/>
            <a:ext cx="6045199" cy="4243785"/>
          </a:xfrm>
          <a:prstGeom prst="rect">
            <a:avLst/>
          </a:prstGeom>
          <a:noFill/>
          <a:ln>
            <a:noFill/>
          </a:ln>
        </p:spPr>
        <p:txBody>
          <a:bodyPr spcFirstLastPara="1" wrap="square" lIns="0" tIns="365760" rIns="0" bIns="0" anchor="t" anchorCtr="0">
            <a:noAutofit/>
          </a:bodyPr>
          <a:lstStyle>
            <a:lvl1pPr marL="609585" lvl="0" indent="-457189" algn="l">
              <a:lnSpc>
                <a:spcPct val="150000"/>
              </a:lnSpc>
              <a:spcBef>
                <a:spcPts val="0"/>
              </a:spcBef>
              <a:spcAft>
                <a:spcPts val="0"/>
              </a:spcAft>
              <a:buClr>
                <a:srgbClr val="9D8461"/>
              </a:buClr>
              <a:buSzPts val="1800"/>
              <a:buFont typeface="Noto Sans Symbols"/>
              <a:buChar char="▪"/>
              <a:defRPr sz="1400">
                <a:solidFill>
                  <a:srgbClr val="3F3C3A"/>
                </a:solidFill>
              </a:defRPr>
            </a:lvl1pPr>
            <a:lvl2pPr marL="1219170" lvl="1" indent="-304792" algn="l">
              <a:lnSpc>
                <a:spcPct val="115000"/>
              </a:lnSpc>
              <a:spcBef>
                <a:spcPts val="2133"/>
              </a:spcBef>
              <a:spcAft>
                <a:spcPts val="0"/>
              </a:spcAft>
              <a:buSzPts val="1400"/>
              <a:buNone/>
              <a:defRPr/>
            </a:lvl2pPr>
            <a:lvl3pPr marL="1828754" lvl="2" indent="-304792" algn="l">
              <a:lnSpc>
                <a:spcPct val="115000"/>
              </a:lnSpc>
              <a:spcBef>
                <a:spcPts val="2133"/>
              </a:spcBef>
              <a:spcAft>
                <a:spcPts val="0"/>
              </a:spcAft>
              <a:buSzPts val="1400"/>
              <a:buNone/>
              <a:defRPr/>
            </a:lvl3pPr>
            <a:lvl4pPr marL="2438339" lvl="3" indent="-304792" algn="l">
              <a:lnSpc>
                <a:spcPct val="115000"/>
              </a:lnSpc>
              <a:spcBef>
                <a:spcPts val="2133"/>
              </a:spcBef>
              <a:spcAft>
                <a:spcPts val="0"/>
              </a:spcAft>
              <a:buSzPts val="1400"/>
              <a:buNone/>
              <a:defRPr/>
            </a:lvl4pPr>
            <a:lvl5pPr marL="3047924" lvl="4" indent="-304792" algn="l">
              <a:lnSpc>
                <a:spcPct val="115000"/>
              </a:lnSpc>
              <a:spcBef>
                <a:spcPts val="2133"/>
              </a:spcBef>
              <a:spcAft>
                <a:spcPts val="0"/>
              </a:spcAft>
              <a:buSzPts val="1400"/>
              <a:buNone/>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dirty="0"/>
          </a:p>
        </p:txBody>
      </p:sp>
      <p:sp>
        <p:nvSpPr>
          <p:cNvPr id="9" name="Google Shape;27;p50"/>
          <p:cNvSpPr txBox="1">
            <a:spLocks/>
          </p:cNvSpPr>
          <p:nvPr userDrawn="1"/>
        </p:nvSpPr>
        <p:spPr>
          <a:xfrm>
            <a:off x="11614997" y="6300502"/>
            <a:ext cx="577003" cy="571261"/>
          </a:xfrm>
          <a:prstGeom prst="rect">
            <a:avLst/>
          </a:prstGeom>
          <a:solidFill>
            <a:srgbClr val="FFD100"/>
          </a:solidFill>
          <a:ln>
            <a:noFill/>
          </a:ln>
        </p:spPr>
        <p:txBody>
          <a:bodyPr spcFirstLastPara="1" wrap="square" lIns="0" tIns="121900" rIns="0" bIns="1219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9pPr>
          </a:lstStyle>
          <a:p>
            <a:fld id="{00000000-1234-1234-1234-123412341234}" type="slidenum">
              <a:rPr lang="en" sz="1333" smtClean="0"/>
              <a:pPr/>
              <a:t>‹#›</a:t>
            </a:fld>
            <a:endParaRPr lang="en" sz="1333" dirty="0"/>
          </a:p>
        </p:txBody>
      </p:sp>
      <p:sp>
        <p:nvSpPr>
          <p:cNvPr id="13" name="Google Shape;29;p50"/>
          <p:cNvSpPr txBox="1">
            <a:spLocks noGrp="1"/>
          </p:cNvSpPr>
          <p:nvPr>
            <p:ph type="body" idx="3"/>
          </p:nvPr>
        </p:nvSpPr>
        <p:spPr>
          <a:xfrm>
            <a:off x="106336" y="972630"/>
            <a:ext cx="5969001" cy="574516"/>
          </a:xfrm>
          <a:prstGeom prst="rect">
            <a:avLst/>
          </a:prstGeom>
          <a:noFill/>
          <a:ln>
            <a:noFill/>
          </a:ln>
        </p:spPr>
        <p:txBody>
          <a:bodyPr spcFirstLastPara="1" wrap="square" lIns="0" tIns="0" rIns="0" bIns="0" anchor="t" anchorCtr="0">
            <a:spAutoFit/>
          </a:bodyPr>
          <a:lstStyle>
            <a:lvl1pPr marL="304792" lvl="0" indent="0" algn="l">
              <a:lnSpc>
                <a:spcPct val="100000"/>
              </a:lnSpc>
              <a:spcBef>
                <a:spcPts val="0"/>
              </a:spcBef>
              <a:spcAft>
                <a:spcPts val="0"/>
              </a:spcAft>
              <a:buSzPts val="1800"/>
              <a:buFont typeface="Arial" panose="020B0604020202020204" pitchFamily="34" charset="0"/>
              <a:buNone/>
              <a:defRPr sz="3733" b="1">
                <a:solidFill>
                  <a:srgbClr val="3F3C3A"/>
                </a:solidFill>
                <a:latin typeface="Arial Narrow"/>
                <a:ea typeface="Arial Narrow"/>
                <a:cs typeface="Arial Narrow"/>
                <a:sym typeface="Arial Narrow"/>
              </a:defRPr>
            </a:lvl1pPr>
            <a:lvl2pPr marL="1219170" lvl="1" indent="-304792" algn="l">
              <a:lnSpc>
                <a:spcPct val="115000"/>
              </a:lnSpc>
              <a:spcBef>
                <a:spcPts val="2133"/>
              </a:spcBef>
              <a:spcAft>
                <a:spcPts val="0"/>
              </a:spcAft>
              <a:buSzPts val="1400"/>
              <a:buNone/>
              <a:defRPr/>
            </a:lvl2pPr>
            <a:lvl3pPr marL="1828754" lvl="2" indent="-304792" algn="l">
              <a:lnSpc>
                <a:spcPct val="115000"/>
              </a:lnSpc>
              <a:spcBef>
                <a:spcPts val="2133"/>
              </a:spcBef>
              <a:spcAft>
                <a:spcPts val="0"/>
              </a:spcAft>
              <a:buSzPts val="1400"/>
              <a:buNone/>
              <a:defRPr/>
            </a:lvl3pPr>
            <a:lvl4pPr marL="2438339" lvl="3" indent="-304792" algn="l">
              <a:lnSpc>
                <a:spcPct val="115000"/>
              </a:lnSpc>
              <a:spcBef>
                <a:spcPts val="2133"/>
              </a:spcBef>
              <a:spcAft>
                <a:spcPts val="0"/>
              </a:spcAft>
              <a:buSzPts val="1400"/>
              <a:buNone/>
              <a:defRPr/>
            </a:lvl4pPr>
            <a:lvl5pPr marL="3047924" lvl="4" indent="-304792" algn="l">
              <a:lnSpc>
                <a:spcPct val="115000"/>
              </a:lnSpc>
              <a:spcBef>
                <a:spcPts val="2133"/>
              </a:spcBef>
              <a:spcAft>
                <a:spcPts val="0"/>
              </a:spcAft>
              <a:buSzPts val="1400"/>
              <a:buNone/>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pPr lvl="0"/>
            <a:endParaRPr dirty="0"/>
          </a:p>
        </p:txBody>
      </p:sp>
    </p:spTree>
    <p:extLst>
      <p:ext uri="{BB962C8B-B14F-4D97-AF65-F5344CB8AC3E}">
        <p14:creationId xmlns:p14="http://schemas.microsoft.com/office/powerpoint/2010/main" val="3988454272"/>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C08BB-0E92-428A-A04D-439505ED9324}" type="datetime1">
              <a:rPr lang="en-US" smtClean="0">
                <a:solidFill>
                  <a:prstClr val="black">
                    <a:tint val="75000"/>
                  </a:prstClr>
                </a:solidFill>
              </a:rPr>
              <a:t>10/28/2020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8138E6-F899-42D1-B540-BF0F4C16EA81}" type="slidenum">
              <a:rPr lang="en-US" smtClean="0"/>
              <a:pPr/>
              <a:t>‹#›</a:t>
            </a:fld>
            <a:endParaRPr lang="en-US" dirty="0"/>
          </a:p>
        </p:txBody>
      </p:sp>
    </p:spTree>
    <p:extLst>
      <p:ext uri="{BB962C8B-B14F-4D97-AF65-F5344CB8AC3E}">
        <p14:creationId xmlns:p14="http://schemas.microsoft.com/office/powerpoint/2010/main" val="163258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ADC6E-297A-43DD-A5CE-DBCCB5681DC6}" type="datetime1">
              <a:rPr lang="en-US" smtClean="0">
                <a:solidFill>
                  <a:prstClr val="black">
                    <a:tint val="75000"/>
                  </a:prstClr>
                </a:solidFill>
              </a:rPr>
              <a:t>10/28/2020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03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F38A97-A15B-4677-92BE-0996E4A7E17D}" type="datetime1">
              <a:rPr lang="en-US" smtClean="0">
                <a:solidFill>
                  <a:prstClr val="black">
                    <a:tint val="75000"/>
                  </a:prstClr>
                </a:solidFill>
              </a:rPr>
              <a:t>10/28/2020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8138E6-F899-42D1-B540-BF0F4C16EA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920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E920A-115A-4EF1-B4A4-E743678ECC75}" type="datetime1">
              <a:rPr lang="en-US" smtClean="0">
                <a:solidFill>
                  <a:prstClr val="black">
                    <a:tint val="75000"/>
                  </a:prstClr>
                </a:solidFill>
              </a:rPr>
              <a:t>10/28/2020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D8138E6-F899-42D1-B540-BF0F4C16EA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730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1E8F60-1BB7-483C-BEB3-64790E97F827}" type="datetime1">
              <a:rPr lang="en-US" smtClean="0">
                <a:solidFill>
                  <a:prstClr val="black">
                    <a:tint val="75000"/>
                  </a:prstClr>
                </a:solidFill>
              </a:rPr>
              <a:t>10/28/2020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D8138E6-F899-42D1-B540-BF0F4C16EA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621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2EC24-5C34-4966-9D72-2B8EC7F8BF43}" type="datetime1">
              <a:rPr lang="en-US" smtClean="0">
                <a:solidFill>
                  <a:prstClr val="black">
                    <a:tint val="75000"/>
                  </a:prstClr>
                </a:solidFill>
              </a:rPr>
              <a:t>10/28/2020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11615928" y="129018"/>
            <a:ext cx="576072" cy="365125"/>
          </a:xfrm>
        </p:spPr>
        <p:txBody>
          <a:bodyPr/>
          <a:lstStyle/>
          <a:p>
            <a:fld id="{3D8138E6-F899-42D1-B540-BF0F4C16EA81}" type="slidenum">
              <a:rPr lang="en-US" smtClean="0"/>
              <a:pPr/>
              <a:t>‹#›</a:t>
            </a:fld>
            <a:endParaRPr lang="en-US" dirty="0"/>
          </a:p>
        </p:txBody>
      </p:sp>
    </p:spTree>
    <p:extLst>
      <p:ext uri="{BB962C8B-B14F-4D97-AF65-F5344CB8AC3E}">
        <p14:creationId xmlns:p14="http://schemas.microsoft.com/office/powerpoint/2010/main" val="19339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263A2A-E25D-46E1-9623-93A50E687366}" type="datetime1">
              <a:rPr lang="en-US" smtClean="0">
                <a:solidFill>
                  <a:prstClr val="black">
                    <a:tint val="75000"/>
                  </a:prstClr>
                </a:solidFill>
              </a:rPr>
              <a:t>10/28/2020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8138E6-F899-42D1-B540-BF0F4C16EA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88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9E83F3-6D82-4931-BC2A-95664CFCCBFC}" type="datetime1">
              <a:rPr lang="en-US" smtClean="0">
                <a:solidFill>
                  <a:prstClr val="black">
                    <a:tint val="75000"/>
                  </a:prstClr>
                </a:solidFill>
              </a:rPr>
              <a:t>10/28/2020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D8138E6-F899-42D1-B540-BF0F4C16EA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586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a:blipFill>
            <a:blip r:embed="rId15">
              <a:alphaModFix amt="0"/>
              <a:duotone>
                <a:schemeClr val="accent5">
                  <a:shade val="45000"/>
                  <a:satMod val="135000"/>
                </a:schemeClr>
                <a:prstClr val="white"/>
              </a:duotone>
            </a:blip>
            <a:tile tx="0" ty="0" sx="100000" sy="100000" flip="none" algn="tl"/>
          </a:blipFill>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CC27D-7499-42A4-A89D-E8EBE5F6880D}" type="datetime1">
              <a:rPr lang="en-US" smtClean="0">
                <a:solidFill>
                  <a:prstClr val="black">
                    <a:tint val="75000"/>
                  </a:prstClr>
                </a:solidFill>
              </a:rPr>
              <a:t>10/28/2020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615928" y="128016"/>
            <a:ext cx="576072" cy="365125"/>
          </a:xfrm>
          <a:prstGeom prst="rect">
            <a:avLst/>
          </a:prstGeom>
        </p:spPr>
        <p:txBody>
          <a:bodyPr vert="horz" lIns="91440" tIns="45720" rIns="91440" bIns="45720" rtlCol="0" anchor="ctr"/>
          <a:lstStyle>
            <a:lvl1pPr algn="ctr">
              <a:defRPr sz="2000">
                <a:solidFill>
                  <a:schemeClr val="bg1"/>
                </a:solidFill>
              </a:defRPr>
            </a:lvl1pPr>
          </a:lstStyle>
          <a:p>
            <a:fld id="{3D8138E6-F899-42D1-B540-BF0F4C16EA81}" type="slidenum">
              <a:rPr lang="en-US" smtClean="0"/>
              <a:pPr/>
              <a:t>‹#›</a:t>
            </a:fld>
            <a:endParaRPr lang="en-US" dirty="0"/>
          </a:p>
        </p:txBody>
      </p:sp>
    </p:spTree>
    <p:extLst>
      <p:ext uri="{BB962C8B-B14F-4D97-AF65-F5344CB8AC3E}">
        <p14:creationId xmlns:p14="http://schemas.microsoft.com/office/powerpoint/2010/main" val="3440890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7.png"/><Relationship Id="rId4" Type="http://schemas.microsoft.com/office/2007/relationships/hdphoto" Target="../media/hdphoto1.wdp"/><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tif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172" y="281811"/>
            <a:ext cx="5862828" cy="6294378"/>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2665" y="281811"/>
            <a:ext cx="5795772" cy="6294378"/>
          </a:xfrm>
          <a:prstGeom prst="rect">
            <a:avLst/>
          </a:prstGeom>
        </p:spPr>
      </p:pic>
      <p:sp>
        <p:nvSpPr>
          <p:cNvPr id="3" name="Rectangle 2"/>
          <p:cNvSpPr/>
          <p:nvPr/>
        </p:nvSpPr>
        <p:spPr>
          <a:xfrm>
            <a:off x="0" y="5466515"/>
            <a:ext cx="12192000" cy="110967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3286" y="5352215"/>
            <a:ext cx="11891772" cy="828019"/>
          </a:xfrm>
          <a:prstGeom prst="rect">
            <a:avLst/>
          </a:prstGeom>
          <a:noFill/>
        </p:spPr>
        <p:txBody>
          <a:bodyPr wrap="square" rtlCol="0">
            <a:spAutoFit/>
          </a:bodyPr>
          <a:lstStyle/>
          <a:p>
            <a:pPr algn="ctr"/>
            <a:r>
              <a:rPr lang="en-US" sz="4800" dirty="0">
                <a:solidFill>
                  <a:schemeClr val="bg1"/>
                </a:solidFill>
                <a:effectLst>
                  <a:outerShdw blurRad="101600" dist="101600" dir="2700000" algn="tl" rotWithShape="0">
                    <a:prstClr val="black">
                      <a:alpha val="20000"/>
                    </a:prstClr>
                  </a:outerShdw>
                </a:effectLst>
              </a:rPr>
              <a:t>What do they </a:t>
            </a:r>
            <a:r>
              <a:rPr lang="en-US" sz="4800" b="1" dirty="0">
                <a:solidFill>
                  <a:srgbClr val="FFD100"/>
                </a:solidFill>
                <a:effectLst>
                  <a:outerShdw blurRad="101600" dist="101600" dir="2700000" algn="tl" rotWithShape="0">
                    <a:prstClr val="black">
                      <a:alpha val="20000"/>
                    </a:prstClr>
                  </a:outerShdw>
                </a:effectLst>
              </a:rPr>
              <a:t>share</a:t>
            </a:r>
            <a:r>
              <a:rPr lang="en-US" sz="4800" dirty="0">
                <a:solidFill>
                  <a:schemeClr val="bg1"/>
                </a:solidFill>
                <a:effectLst>
                  <a:outerShdw blurRad="101600" dist="101600" dir="2700000" algn="tl" rotWithShape="0">
                    <a:prstClr val="black">
                      <a:alpha val="20000"/>
                    </a:prstClr>
                  </a:outerShdw>
                </a:effectLst>
              </a:rPr>
              <a:t> in common?</a:t>
            </a:r>
          </a:p>
        </p:txBody>
      </p:sp>
    </p:spTree>
    <p:extLst>
      <p:ext uri="{BB962C8B-B14F-4D97-AF65-F5344CB8AC3E}">
        <p14:creationId xmlns:p14="http://schemas.microsoft.com/office/powerpoint/2010/main" val="113306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Rectangle 8"/>
          <p:cNvSpPr/>
          <p:nvPr/>
        </p:nvSpPr>
        <p:spPr>
          <a:xfrm>
            <a:off x="0" y="0"/>
            <a:ext cx="6126480" cy="6858000"/>
          </a:xfrm>
          <a:prstGeom prst="rect">
            <a:avLst/>
          </a:prstGeom>
          <a:solidFill>
            <a:srgbClr val="FFD1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347472" cy="6858000"/>
          </a:xfrm>
          <a:prstGeom prst="rect">
            <a:avLst/>
          </a:prstGeom>
          <a:solidFill>
            <a:srgbClr val="C89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3D8138E6-F899-42D1-B540-BF0F4C16EA81}" type="slidenum">
              <a:rPr lang="en-US" smtClean="0"/>
              <a:pPr/>
              <a:t>10</a:t>
            </a:fld>
            <a:endParaRPr lang="en-US" dirty="0"/>
          </a:p>
        </p:txBody>
      </p:sp>
      <p:sp>
        <p:nvSpPr>
          <p:cNvPr id="3" name="Parallelogram 2"/>
          <p:cNvSpPr/>
          <p:nvPr/>
        </p:nvSpPr>
        <p:spPr>
          <a:xfrm>
            <a:off x="0" y="685800"/>
            <a:ext cx="3886200" cy="1371600"/>
          </a:xfrm>
          <a:custGeom>
            <a:avLst/>
            <a:gdLst>
              <a:gd name="connsiteX0" fmla="*/ 0 w 3663148"/>
              <a:gd name="connsiteY0" fmla="*/ 1268839 h 1268839"/>
              <a:gd name="connsiteX1" fmla="*/ 317210 w 3663148"/>
              <a:gd name="connsiteY1" fmla="*/ 0 h 1268839"/>
              <a:gd name="connsiteX2" fmla="*/ 3663148 w 3663148"/>
              <a:gd name="connsiteY2" fmla="*/ 0 h 1268839"/>
              <a:gd name="connsiteX3" fmla="*/ 3345938 w 3663148"/>
              <a:gd name="connsiteY3" fmla="*/ 1268839 h 1268839"/>
              <a:gd name="connsiteX4" fmla="*/ 0 w 3663148"/>
              <a:gd name="connsiteY4" fmla="*/ 1268839 h 1268839"/>
              <a:gd name="connsiteX0" fmla="*/ 2830 w 3665978"/>
              <a:gd name="connsiteY0" fmla="*/ 1268839 h 1268839"/>
              <a:gd name="connsiteX1" fmla="*/ 0 w 3665978"/>
              <a:gd name="connsiteY1" fmla="*/ 0 h 1268839"/>
              <a:gd name="connsiteX2" fmla="*/ 3665978 w 3665978"/>
              <a:gd name="connsiteY2" fmla="*/ 0 h 1268839"/>
              <a:gd name="connsiteX3" fmla="*/ 3348768 w 3665978"/>
              <a:gd name="connsiteY3" fmla="*/ 1268839 h 1268839"/>
              <a:gd name="connsiteX4" fmla="*/ 2830 w 3665978"/>
              <a:gd name="connsiteY4" fmla="*/ 1268839 h 126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78" h="1268839">
                <a:moveTo>
                  <a:pt x="2830" y="1268839"/>
                </a:moveTo>
                <a:cubicBezTo>
                  <a:pt x="1887" y="845893"/>
                  <a:pt x="943" y="422946"/>
                  <a:pt x="0" y="0"/>
                </a:cubicBezTo>
                <a:lnTo>
                  <a:pt x="3665978" y="0"/>
                </a:lnTo>
                <a:lnTo>
                  <a:pt x="3348768" y="1268839"/>
                </a:lnTo>
                <a:lnTo>
                  <a:pt x="2830" y="1268839"/>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5029200" cy="5029200"/>
          </a:xfrm>
        </p:spPr>
        <p:txBody>
          <a:bodyPr anchor="t" anchorCtr="0">
            <a:noAutofit/>
          </a:bodyPr>
          <a:lstStyle/>
          <a:p>
            <a:r>
              <a:rPr lang="en-US" sz="6000" b="1" dirty="0">
                <a:solidFill>
                  <a:schemeClr val="bg1"/>
                </a:solidFill>
              </a:rPr>
              <a:t>Key #1</a:t>
            </a:r>
            <a:r>
              <a:rPr lang="en-US" dirty="0">
                <a:solidFill>
                  <a:schemeClr val="bg1"/>
                </a:solidFill>
              </a:rPr>
              <a:t/>
            </a:r>
            <a:br>
              <a:rPr lang="en-US" dirty="0">
                <a:solidFill>
                  <a:schemeClr val="bg1"/>
                </a:solidFill>
              </a:rPr>
            </a:br>
            <a:r>
              <a:rPr lang="en-US" sz="3600" dirty="0">
                <a:solidFill>
                  <a:schemeClr val="bg1"/>
                </a:solidFill>
                <a:latin typeface="+mn-lt"/>
              </a:rPr>
              <a:t/>
            </a:r>
            <a:br>
              <a:rPr lang="en-US" sz="3600" dirty="0">
                <a:solidFill>
                  <a:schemeClr val="bg1"/>
                </a:solidFill>
                <a:latin typeface="+mn-lt"/>
              </a:rPr>
            </a:br>
            <a:r>
              <a:rPr lang="en-US" sz="3600" dirty="0">
                <a:latin typeface="+mn-lt"/>
              </a:rPr>
              <a:t>Income planning is a critical subset of retirement planning because it focuses on the income you’ll need in order to live the life you want.</a:t>
            </a:r>
          </a:p>
        </p:txBody>
      </p:sp>
    </p:spTree>
    <p:extLst>
      <p:ext uri="{BB962C8B-B14F-4D97-AF65-F5344CB8AC3E}">
        <p14:creationId xmlns:p14="http://schemas.microsoft.com/office/powerpoint/2010/main" val="1144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217627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457200"/>
            <a:ext cx="12192000" cy="18288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chemeClr val="bg1"/>
                </a:solidFill>
                <a:effectLst>
                  <a:outerShdw blurRad="101600" dist="101600" dir="2700000" algn="tl" rotWithShape="0">
                    <a:prstClr val="black">
                      <a:alpha val="20000"/>
                    </a:prstClr>
                  </a:outerShdw>
                </a:effectLst>
              </a:rPr>
              <a:t>WHY IS INCOME PLANNING</a:t>
            </a:r>
            <a:br>
              <a:rPr lang="en-US" sz="5000" dirty="0">
                <a:solidFill>
                  <a:schemeClr val="bg1"/>
                </a:solidFill>
                <a:effectLst>
                  <a:outerShdw blurRad="101600" dist="101600" dir="2700000" algn="tl" rotWithShape="0">
                    <a:prstClr val="black">
                      <a:alpha val="20000"/>
                    </a:prstClr>
                  </a:outerShdw>
                </a:effectLst>
              </a:rPr>
            </a:br>
            <a:r>
              <a:rPr lang="en-US" sz="5000" b="1" dirty="0">
                <a:solidFill>
                  <a:srgbClr val="FFD100"/>
                </a:solidFill>
                <a:effectLst>
                  <a:outerShdw blurRad="101600" dist="101600" dir="2700000" algn="tl" rotWithShape="0">
                    <a:prstClr val="black">
                      <a:alpha val="20000"/>
                    </a:prstClr>
                  </a:outerShdw>
                </a:effectLst>
              </a:rPr>
              <a:t>SO IMPORTANT?</a:t>
            </a:r>
          </a:p>
        </p:txBody>
      </p:sp>
      <p:sp>
        <p:nvSpPr>
          <p:cNvPr id="3" name="Content Placeholder 2"/>
          <p:cNvSpPr>
            <a:spLocks noGrp="1"/>
          </p:cNvSpPr>
          <p:nvPr>
            <p:ph idx="1"/>
          </p:nvPr>
        </p:nvSpPr>
        <p:spPr>
          <a:xfrm>
            <a:off x="1524000" y="2743200"/>
            <a:ext cx="9144000" cy="3200400"/>
          </a:xfrm>
        </p:spPr>
        <p:txBody>
          <a:bodyPr>
            <a:noAutofit/>
          </a:bodyPr>
          <a:lstStyle/>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Answers how essential expenses are covered</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in retirement, </a:t>
            </a:r>
            <a:r>
              <a:rPr lang="en-US" sz="3200" dirty="0">
                <a:solidFill>
                  <a:schemeClr val="bg1"/>
                </a:solidFill>
              </a:rPr>
              <a:t>especially essential costs</a:t>
            </a:r>
            <a:endParaRPr lang="en-US" sz="3200" dirty="0">
              <a:solidFill>
                <a:schemeClr val="bg1"/>
              </a:solidFill>
              <a:effectLst>
                <a:outerShdw blurRad="101600" dist="101600" dir="2700000" algn="tl" rotWithShape="0">
                  <a:prstClr val="black">
                    <a:alpha val="20000"/>
                  </a:prstClr>
                </a:outerShdw>
              </a:effectLst>
            </a:endParaRP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Considers funding of needs, wants, and wishes</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Matches income sources to projected budget</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Addresses risk of income shortfall</a:t>
            </a:r>
          </a:p>
        </p:txBody>
      </p:sp>
      <p:sp>
        <p:nvSpPr>
          <p:cNvPr id="12" name="Slide Number Placeholder 11"/>
          <p:cNvSpPr>
            <a:spLocks noGrp="1"/>
          </p:cNvSpPr>
          <p:nvPr>
            <p:ph type="sldNum" sz="quarter" idx="12"/>
          </p:nvPr>
        </p:nvSpPr>
        <p:spPr/>
        <p:txBody>
          <a:bodyPr/>
          <a:lstStyle/>
          <a:p>
            <a:fld id="{3D8138E6-F899-42D1-B540-BF0F4C16EA81}" type="slidenum">
              <a:rPr lang="en-US" smtClean="0"/>
              <a:pPr/>
              <a:t>11</a:t>
            </a:fld>
            <a:endParaRPr lang="en-US" dirty="0"/>
          </a:p>
        </p:txBody>
      </p:sp>
    </p:spTree>
    <p:extLst>
      <p:ext uri="{BB962C8B-B14F-4D97-AF65-F5344CB8AC3E}">
        <p14:creationId xmlns:p14="http://schemas.microsoft.com/office/powerpoint/2010/main" val="223135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217627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457200"/>
            <a:ext cx="12192000" cy="18288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HOW DOES INCOME PLANNING</a:t>
            </a:r>
            <a:br>
              <a:rPr lang="en-US" dirty="0">
                <a:solidFill>
                  <a:schemeClr val="bg1"/>
                </a:solidFill>
              </a:rPr>
            </a:br>
            <a:r>
              <a:rPr lang="en-US" b="1" dirty="0">
                <a:solidFill>
                  <a:srgbClr val="FFD100"/>
                </a:solidFill>
              </a:rPr>
              <a:t>DIFFER</a:t>
            </a:r>
            <a:r>
              <a:rPr lang="en-US" dirty="0">
                <a:solidFill>
                  <a:schemeClr val="bg1"/>
                </a:solidFill>
              </a:rPr>
              <a:t> FROM RETIREMENT PLANNING?</a:t>
            </a:r>
            <a:endParaRPr lang="en-US" dirty="0">
              <a:solidFill>
                <a:schemeClr val="bg1"/>
              </a:solidFill>
              <a:effectLst>
                <a:outerShdw blurRad="101600" dist="101600" dir="2700000" algn="tl" rotWithShape="0">
                  <a:prstClr val="black">
                    <a:alpha val="20000"/>
                  </a:prstClr>
                </a:outerShdw>
              </a:effectLst>
            </a:endParaRPr>
          </a:p>
        </p:txBody>
      </p:sp>
      <p:sp>
        <p:nvSpPr>
          <p:cNvPr id="3" name="Content Placeholder 2"/>
          <p:cNvSpPr>
            <a:spLocks noGrp="1"/>
          </p:cNvSpPr>
          <p:nvPr>
            <p:ph idx="1"/>
          </p:nvPr>
        </p:nvSpPr>
        <p:spPr>
          <a:xfrm>
            <a:off x="2209800" y="2514600"/>
            <a:ext cx="7772400" cy="4114800"/>
          </a:xfrm>
        </p:spPr>
        <p:txBody>
          <a:bodyPr>
            <a:normAutofit/>
          </a:bodyPr>
          <a:lstStyle/>
          <a:p>
            <a:pPr marL="0" indent="0">
              <a:buNone/>
            </a:pPr>
            <a:r>
              <a:rPr lang="en-US" sz="3600" b="1" dirty="0">
                <a:solidFill>
                  <a:srgbClr val="FFD100"/>
                </a:solidFill>
                <a:effectLst>
                  <a:outerShdw blurRad="101600" dist="101600" dir="2700000" algn="tl" rotWithShape="0">
                    <a:prstClr val="black">
                      <a:alpha val="20000"/>
                    </a:prstClr>
                  </a:outerShdw>
                </a:effectLst>
              </a:rPr>
              <a:t>Retirement planning:</a:t>
            </a:r>
            <a:r>
              <a:rPr lang="en-US" sz="3600" b="1" dirty="0">
                <a:solidFill>
                  <a:schemeClr val="bg1"/>
                </a:solidFill>
                <a:effectLst>
                  <a:outerShdw blurRad="101600" dist="101600" dir="2700000" algn="tl" rotWithShape="0">
                    <a:prstClr val="black">
                      <a:alpha val="20000"/>
                    </a:prstClr>
                  </a:outerShdw>
                </a:effectLst>
              </a:rPr>
              <a:t>  </a:t>
            </a:r>
          </a:p>
          <a:p>
            <a:pPr marL="0" indent="0">
              <a:buNone/>
            </a:pPr>
            <a:r>
              <a:rPr lang="en-US" sz="3200" dirty="0">
                <a:solidFill>
                  <a:schemeClr val="bg1"/>
                </a:solidFill>
                <a:effectLst>
                  <a:outerShdw blurRad="101600" dist="101600" dir="2700000" algn="tl" rotWithShape="0">
                    <a:prstClr val="black">
                      <a:alpha val="20000"/>
                    </a:prstClr>
                  </a:outerShdw>
                </a:effectLst>
              </a:rPr>
              <a:t>During working years, focuses on saving and investing with an eye toward the future.</a:t>
            </a:r>
          </a:p>
          <a:p>
            <a:pPr marL="0" indent="0">
              <a:buNone/>
            </a:pPr>
            <a:endParaRPr lang="en-US" sz="1200" dirty="0">
              <a:solidFill>
                <a:schemeClr val="bg1"/>
              </a:solidFill>
              <a:effectLst>
                <a:outerShdw blurRad="101600" dist="101600" dir="2700000" algn="tl" rotWithShape="0">
                  <a:prstClr val="black">
                    <a:alpha val="20000"/>
                  </a:prstClr>
                </a:outerShdw>
              </a:effectLst>
            </a:endParaRPr>
          </a:p>
          <a:p>
            <a:pPr marL="0" indent="0">
              <a:buNone/>
            </a:pPr>
            <a:r>
              <a:rPr lang="en-US" sz="3600" b="1" dirty="0">
                <a:solidFill>
                  <a:srgbClr val="FFD100"/>
                </a:solidFill>
                <a:effectLst>
                  <a:outerShdw blurRad="101600" dist="101600" dir="2700000" algn="tl" rotWithShape="0">
                    <a:prstClr val="black">
                      <a:alpha val="20000"/>
                    </a:prstClr>
                  </a:outerShdw>
                </a:effectLst>
              </a:rPr>
              <a:t>Income planning:</a:t>
            </a:r>
          </a:p>
          <a:p>
            <a:pPr marL="0" indent="0">
              <a:buNone/>
            </a:pPr>
            <a:r>
              <a:rPr lang="en-US" sz="3200" dirty="0">
                <a:solidFill>
                  <a:schemeClr val="bg1"/>
                </a:solidFill>
                <a:effectLst>
                  <a:outerShdw blurRad="101600" dist="101600" dir="2700000" algn="tl" rotWithShape="0">
                    <a:prstClr val="black">
                      <a:alpha val="20000"/>
                    </a:prstClr>
                  </a:outerShdw>
                </a:effectLst>
              </a:rPr>
              <a:t>During retirement, focuses on spending, cash flow, and managing investments.</a:t>
            </a:r>
          </a:p>
        </p:txBody>
      </p:sp>
      <p:sp>
        <p:nvSpPr>
          <p:cNvPr id="12" name="Slide Number Placeholder 11"/>
          <p:cNvSpPr>
            <a:spLocks noGrp="1"/>
          </p:cNvSpPr>
          <p:nvPr>
            <p:ph type="sldNum" sz="quarter" idx="12"/>
          </p:nvPr>
        </p:nvSpPr>
        <p:spPr/>
        <p:txBody>
          <a:bodyPr/>
          <a:lstStyle/>
          <a:p>
            <a:fld id="{3D8138E6-F899-42D1-B540-BF0F4C16EA81}" type="slidenum">
              <a:rPr lang="en-US" smtClean="0"/>
              <a:pPr/>
              <a:t>12</a:t>
            </a:fld>
            <a:endParaRPr lang="en-US" dirty="0"/>
          </a:p>
        </p:txBody>
      </p:sp>
    </p:spTree>
    <p:extLst>
      <p:ext uri="{BB962C8B-B14F-4D97-AF65-F5344CB8AC3E}">
        <p14:creationId xmlns:p14="http://schemas.microsoft.com/office/powerpoint/2010/main" val="161566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2" name="Title 1"/>
          <p:cNvSpPr>
            <a:spLocks noGrp="1"/>
          </p:cNvSpPr>
          <p:nvPr>
            <p:ph type="title"/>
          </p:nvPr>
        </p:nvSpPr>
        <p:spPr>
          <a:xfrm>
            <a:off x="6629400" y="914400"/>
            <a:ext cx="5486400" cy="2286000"/>
          </a:xfrm>
        </p:spPr>
        <p:txBody>
          <a:bodyPr anchor="t" anchorCtr="0">
            <a:normAutofit/>
          </a:bodyPr>
          <a:lstStyle/>
          <a:p>
            <a:r>
              <a:rPr lang="en-US" sz="4800" dirty="0">
                <a:solidFill>
                  <a:schemeClr val="bg1"/>
                </a:solidFill>
                <a:effectLst>
                  <a:outerShdw blurRad="101600" dist="101600" dir="2700000" algn="tl" rotWithShape="0">
                    <a:prstClr val="black">
                      <a:alpha val="20000"/>
                    </a:prstClr>
                  </a:outerShdw>
                </a:effectLst>
              </a:rPr>
              <a:t>An </a:t>
            </a:r>
            <a:r>
              <a:rPr lang="en-US" sz="4800" b="1" dirty="0">
                <a:solidFill>
                  <a:srgbClr val="FFD100"/>
                </a:solidFill>
                <a:effectLst>
                  <a:outerShdw blurRad="101600" dist="101600" dir="2700000" algn="tl" rotWithShape="0">
                    <a:prstClr val="black">
                      <a:alpha val="20000"/>
                    </a:prstClr>
                  </a:outerShdw>
                </a:effectLst>
              </a:rPr>
              <a:t>income plan</a:t>
            </a:r>
            <a:r>
              <a:rPr lang="en-US" sz="4800" dirty="0">
                <a:solidFill>
                  <a:schemeClr val="bg1"/>
                </a:solidFill>
                <a:effectLst>
                  <a:outerShdw blurRad="101600" dist="101600" dir="2700000" algn="tl" rotWithShape="0">
                    <a:prstClr val="black">
                      <a:alpha val="20000"/>
                    </a:prstClr>
                  </a:outerShdw>
                </a:effectLst>
              </a:rPr>
              <a:t> helps you</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address…</a:t>
            </a:r>
          </a:p>
        </p:txBody>
      </p:sp>
      <p:sp>
        <p:nvSpPr>
          <p:cNvPr id="3" name="Content Placeholder 2"/>
          <p:cNvSpPr>
            <a:spLocks noGrp="1"/>
          </p:cNvSpPr>
          <p:nvPr>
            <p:ph idx="1"/>
          </p:nvPr>
        </p:nvSpPr>
        <p:spPr>
          <a:xfrm>
            <a:off x="6629400" y="3200400"/>
            <a:ext cx="4572000" cy="2743200"/>
          </a:xfrm>
        </p:spPr>
        <p:txBody>
          <a:bodyPr>
            <a:normAutofit/>
          </a:bodyPr>
          <a:lstStyle/>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Longevity</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Inflation </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Cash flow</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Market volatility</a:t>
            </a:r>
          </a:p>
        </p:txBody>
      </p:sp>
      <p:sp>
        <p:nvSpPr>
          <p:cNvPr id="12" name="Slide Number Placeholder 11"/>
          <p:cNvSpPr>
            <a:spLocks noGrp="1"/>
          </p:cNvSpPr>
          <p:nvPr>
            <p:ph type="sldNum" sz="quarter" idx="12"/>
          </p:nvPr>
        </p:nvSpPr>
        <p:spPr/>
        <p:txBody>
          <a:bodyPr/>
          <a:lstStyle/>
          <a:p>
            <a:fld id="{3D8138E6-F899-42D1-B540-BF0F4C16EA81}" type="slidenum">
              <a:rPr lang="en-US" smtClean="0"/>
              <a:pPr/>
              <a:t>13</a:t>
            </a:fld>
            <a:endParaRPr lang="en-US" dirty="0"/>
          </a:p>
        </p:txBody>
      </p:sp>
    </p:spTree>
    <p:extLst>
      <p:ext uri="{BB962C8B-B14F-4D97-AF65-F5344CB8AC3E}">
        <p14:creationId xmlns:p14="http://schemas.microsoft.com/office/powerpoint/2010/main" val="245398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577" y="0"/>
            <a:ext cx="5878286" cy="6858000"/>
          </a:xfrm>
          <a:prstGeom prst="rect">
            <a:avLst/>
          </a:prstGeom>
        </p:spPr>
      </p:pic>
      <p:sp>
        <p:nvSpPr>
          <p:cNvPr id="12" name="Rectangle 11"/>
          <p:cNvSpPr/>
          <p:nvPr/>
        </p:nvSpPr>
        <p:spPr>
          <a:xfrm>
            <a:off x="11615928" y="0"/>
            <a:ext cx="576072" cy="576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3D8138E6-F899-42D1-B540-BF0F4C16EA81}" type="slidenum">
              <a:rPr lang="en-US" smtClean="0"/>
              <a:pPr/>
              <a:t>14</a:t>
            </a:fld>
            <a:endParaRPr lang="en-US" dirty="0"/>
          </a:p>
        </p:txBody>
      </p:sp>
      <p:sp>
        <p:nvSpPr>
          <p:cNvPr id="9" name="Title 1"/>
          <p:cNvSpPr txBox="1">
            <a:spLocks/>
          </p:cNvSpPr>
          <p:nvPr/>
        </p:nvSpPr>
        <p:spPr>
          <a:xfrm>
            <a:off x="685800" y="0"/>
            <a:ext cx="5894113" cy="685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4320" indent="-822960"/>
            <a:r>
              <a:rPr lang="en-US" sz="4800" dirty="0">
                <a:solidFill>
                  <a:schemeClr val="bg1"/>
                </a:solidFill>
                <a:effectLst>
                  <a:outerShdw blurRad="101600" dist="101600" dir="2700000" algn="tl" rotWithShape="0">
                    <a:prstClr val="black">
                      <a:alpha val="20000"/>
                    </a:prstClr>
                  </a:outerShdw>
                </a:effectLst>
              </a:rPr>
              <a:t>“Okay, I see the </a:t>
            </a:r>
            <a:r>
              <a:rPr lang="en-US" sz="4800" b="1" dirty="0">
                <a:solidFill>
                  <a:srgbClr val="FFD100"/>
                </a:solidFill>
                <a:effectLst>
                  <a:outerShdw blurRad="101600" dist="101600" dir="2700000" algn="tl" rotWithShape="0">
                    <a:prstClr val="black">
                      <a:alpha val="20000"/>
                    </a:prstClr>
                  </a:outerShdw>
                </a:effectLst>
              </a:rPr>
              <a:t>importance of income planning</a:t>
            </a:r>
            <a:r>
              <a:rPr lang="en-US" sz="4800" dirty="0">
                <a:solidFill>
                  <a:schemeClr val="bg1"/>
                </a:solidFill>
                <a:effectLst>
                  <a:outerShdw blurRad="101600" dist="101600" dir="2700000" algn="tl" rotWithShape="0">
                    <a:prstClr val="black">
                      <a:alpha val="20000"/>
                    </a:prstClr>
                  </a:outerShdw>
                </a:effectLst>
              </a:rPr>
              <a:t>,</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so what’s the next most important thing to address?”</a:t>
            </a:r>
          </a:p>
        </p:txBody>
      </p:sp>
      <p:sp>
        <p:nvSpPr>
          <p:cNvPr id="10" name="Title 1"/>
          <p:cNvSpPr txBox="1">
            <a:spLocks/>
          </p:cNvSpPr>
          <p:nvPr/>
        </p:nvSpPr>
        <p:spPr>
          <a:xfrm>
            <a:off x="7772400" y="685800"/>
            <a:ext cx="1828800" cy="365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0" b="1" dirty="0">
                <a:solidFill>
                  <a:schemeClr val="accent5">
                    <a:lumMod val="75000"/>
                  </a:schemeClr>
                </a:solidFill>
                <a:latin typeface="+mn-lt"/>
              </a:rPr>
              <a:t>?</a:t>
            </a:r>
          </a:p>
        </p:txBody>
      </p:sp>
      <p:sp>
        <p:nvSpPr>
          <p:cNvPr id="11" name="Rectangle 10"/>
          <p:cNvSpPr/>
          <p:nvPr/>
        </p:nvSpPr>
        <p:spPr>
          <a:xfrm>
            <a:off x="0" y="0"/>
            <a:ext cx="34747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98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12188952" cy="6858000"/>
          </a:xfrm>
          <a:prstGeom prst="rect">
            <a:avLst/>
          </a:prstGeom>
        </p:spPr>
      </p:pic>
      <p:sp>
        <p:nvSpPr>
          <p:cNvPr id="13" name="Rectangle 12"/>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6126480" cy="6858000"/>
          </a:xfrm>
          <a:prstGeom prst="rect">
            <a:avLst/>
          </a:prstGeom>
          <a:solidFill>
            <a:srgbClr val="FFD1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3D8138E6-F899-42D1-B540-BF0F4C16EA81}" type="slidenum">
              <a:rPr lang="en-US" smtClean="0"/>
              <a:pPr/>
              <a:t>15</a:t>
            </a:fld>
            <a:endParaRPr lang="en-US" dirty="0"/>
          </a:p>
        </p:txBody>
      </p:sp>
      <p:sp>
        <p:nvSpPr>
          <p:cNvPr id="14" name="Rectangle 13"/>
          <p:cNvSpPr/>
          <p:nvPr/>
        </p:nvSpPr>
        <p:spPr>
          <a:xfrm>
            <a:off x="0" y="0"/>
            <a:ext cx="347472" cy="6858000"/>
          </a:xfrm>
          <a:prstGeom prst="rect">
            <a:avLst/>
          </a:prstGeom>
          <a:solidFill>
            <a:srgbClr val="C89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2"/>
          <p:cNvSpPr/>
          <p:nvPr/>
        </p:nvSpPr>
        <p:spPr>
          <a:xfrm>
            <a:off x="0" y="685800"/>
            <a:ext cx="3886200" cy="1371600"/>
          </a:xfrm>
          <a:custGeom>
            <a:avLst/>
            <a:gdLst>
              <a:gd name="connsiteX0" fmla="*/ 0 w 3663148"/>
              <a:gd name="connsiteY0" fmla="*/ 1268839 h 1268839"/>
              <a:gd name="connsiteX1" fmla="*/ 317210 w 3663148"/>
              <a:gd name="connsiteY1" fmla="*/ 0 h 1268839"/>
              <a:gd name="connsiteX2" fmla="*/ 3663148 w 3663148"/>
              <a:gd name="connsiteY2" fmla="*/ 0 h 1268839"/>
              <a:gd name="connsiteX3" fmla="*/ 3345938 w 3663148"/>
              <a:gd name="connsiteY3" fmla="*/ 1268839 h 1268839"/>
              <a:gd name="connsiteX4" fmla="*/ 0 w 3663148"/>
              <a:gd name="connsiteY4" fmla="*/ 1268839 h 1268839"/>
              <a:gd name="connsiteX0" fmla="*/ 2830 w 3665978"/>
              <a:gd name="connsiteY0" fmla="*/ 1268839 h 1268839"/>
              <a:gd name="connsiteX1" fmla="*/ 0 w 3665978"/>
              <a:gd name="connsiteY1" fmla="*/ 0 h 1268839"/>
              <a:gd name="connsiteX2" fmla="*/ 3665978 w 3665978"/>
              <a:gd name="connsiteY2" fmla="*/ 0 h 1268839"/>
              <a:gd name="connsiteX3" fmla="*/ 3348768 w 3665978"/>
              <a:gd name="connsiteY3" fmla="*/ 1268839 h 1268839"/>
              <a:gd name="connsiteX4" fmla="*/ 2830 w 3665978"/>
              <a:gd name="connsiteY4" fmla="*/ 1268839 h 126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78" h="1268839">
                <a:moveTo>
                  <a:pt x="2830" y="1268839"/>
                </a:moveTo>
                <a:cubicBezTo>
                  <a:pt x="1887" y="845893"/>
                  <a:pt x="943" y="422946"/>
                  <a:pt x="0" y="0"/>
                </a:cubicBezTo>
                <a:lnTo>
                  <a:pt x="3665978" y="0"/>
                </a:lnTo>
                <a:lnTo>
                  <a:pt x="3348768" y="1268839"/>
                </a:lnTo>
                <a:lnTo>
                  <a:pt x="2830" y="1268839"/>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85800" y="914400"/>
            <a:ext cx="5486400" cy="5029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rPr>
              <a:t>Key #2</a:t>
            </a:r>
            <a:r>
              <a:rPr lang="en-US" dirty="0">
                <a:solidFill>
                  <a:schemeClr val="bg1"/>
                </a:solidFill>
              </a:rPr>
              <a:t/>
            </a:r>
            <a:br>
              <a:rPr lang="en-US" dirty="0">
                <a:solidFill>
                  <a:schemeClr val="bg1"/>
                </a:solidFill>
              </a:rPr>
            </a:br>
            <a:r>
              <a:rPr lang="en-US" sz="3600" dirty="0">
                <a:solidFill>
                  <a:schemeClr val="bg1"/>
                </a:solidFill>
                <a:latin typeface="+mn-lt"/>
              </a:rPr>
              <a:t/>
            </a:r>
            <a:br>
              <a:rPr lang="en-US" sz="3600" dirty="0">
                <a:solidFill>
                  <a:schemeClr val="bg1"/>
                </a:solidFill>
                <a:latin typeface="+mn-lt"/>
              </a:rPr>
            </a:br>
            <a:r>
              <a:rPr lang="en-US" sz="3600" dirty="0"/>
              <a:t>It’s important to understand the</a:t>
            </a:r>
            <a:br>
              <a:rPr lang="en-US" sz="3600" dirty="0"/>
            </a:br>
            <a:r>
              <a:rPr lang="en-US" sz="3600" dirty="0"/>
              <a:t>difference between</a:t>
            </a:r>
            <a:br>
              <a:rPr lang="en-US" sz="3600" dirty="0"/>
            </a:br>
            <a:r>
              <a:rPr lang="en-US" sz="3600" dirty="0"/>
              <a:t>the two main schools</a:t>
            </a:r>
            <a:br>
              <a:rPr lang="en-US" sz="3600" dirty="0"/>
            </a:br>
            <a:r>
              <a:rPr lang="en-US" sz="3600" dirty="0"/>
              <a:t>of thought for retirement</a:t>
            </a:r>
            <a:br>
              <a:rPr lang="en-US" sz="3600" dirty="0"/>
            </a:br>
            <a:r>
              <a:rPr lang="en-US" sz="3600" dirty="0"/>
              <a:t>income planning</a:t>
            </a:r>
            <a:r>
              <a:rPr lang="en-US" sz="3600" dirty="0">
                <a:latin typeface="+mn-lt"/>
              </a:rPr>
              <a:t>.</a:t>
            </a:r>
          </a:p>
        </p:txBody>
      </p:sp>
    </p:spTree>
    <p:extLst>
      <p:ext uri="{BB962C8B-B14F-4D97-AF65-F5344CB8AC3E}">
        <p14:creationId xmlns:p14="http://schemas.microsoft.com/office/powerpoint/2010/main" val="132902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9400" y="685800"/>
            <a:ext cx="5486400" cy="36576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Two main</a:t>
            </a:r>
            <a:br>
              <a:rPr lang="en-US" sz="4800" dirty="0">
                <a:solidFill>
                  <a:schemeClr val="bg1"/>
                </a:solidFill>
                <a:effectLst>
                  <a:outerShdw blurRad="101600" dist="101600" dir="2700000" algn="tl" rotWithShape="0">
                    <a:prstClr val="black">
                      <a:alpha val="20000"/>
                    </a:prstClr>
                  </a:outerShdw>
                </a:effectLst>
              </a:rPr>
            </a:br>
            <a:r>
              <a:rPr lang="en-US" sz="4800" b="1" dirty="0">
                <a:solidFill>
                  <a:srgbClr val="FFD100"/>
                </a:solidFill>
                <a:effectLst>
                  <a:outerShdw blurRad="101600" dist="101600" dir="2700000" algn="tl" rotWithShape="0">
                    <a:prstClr val="black">
                      <a:alpha val="20000"/>
                    </a:prstClr>
                  </a:outerShdw>
                </a:effectLst>
              </a:rPr>
              <a:t>schools of thought</a:t>
            </a:r>
            <a:r>
              <a:rPr lang="en-US" sz="4800" dirty="0">
                <a:solidFill>
                  <a:schemeClr val="bg1"/>
                </a:solidFill>
                <a:effectLst>
                  <a:outerShdw blurRad="101600" dist="101600" dir="2700000" algn="tl" rotWithShape="0">
                    <a:prstClr val="black">
                      <a:alpha val="20000"/>
                    </a:prstClr>
                  </a:outerShdw>
                </a:effectLst>
              </a:rPr>
              <a:t> with retirement</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income planning</a:t>
            </a:r>
          </a:p>
        </p:txBody>
      </p:sp>
      <p:sp>
        <p:nvSpPr>
          <p:cNvPr id="3" name="Content Placeholder 2"/>
          <p:cNvSpPr>
            <a:spLocks noGrp="1"/>
          </p:cNvSpPr>
          <p:nvPr>
            <p:ph idx="1"/>
          </p:nvPr>
        </p:nvSpPr>
        <p:spPr>
          <a:xfrm>
            <a:off x="6629400" y="4343400"/>
            <a:ext cx="5486400" cy="1828800"/>
          </a:xfrm>
        </p:spPr>
        <p:txBody>
          <a:bodyPr>
            <a:normAutofit/>
          </a:bodyPr>
          <a:lstStyle/>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Systematic withdrawal approach</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Safety first approach</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16</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Tree>
    <p:extLst>
      <p:ext uri="{BB962C8B-B14F-4D97-AF65-F5344CB8AC3E}">
        <p14:creationId xmlns:p14="http://schemas.microsoft.com/office/powerpoint/2010/main" val="77854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5521" y="-1"/>
            <a:ext cx="6126480" cy="3429000"/>
          </a:xfrm>
          <a:prstGeom prst="rect">
            <a:avLst/>
          </a:prstGeom>
        </p:spPr>
      </p:pic>
      <p:sp>
        <p:nvSpPr>
          <p:cNvPr id="10" name="Rectangle 9"/>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65520" y="3429000"/>
            <a:ext cx="6126480" cy="3429000"/>
          </a:xfrm>
          <a:prstGeom prst="rect">
            <a:avLst/>
          </a:prstGeom>
        </p:spPr>
      </p:pic>
      <p:sp>
        <p:nvSpPr>
          <p:cNvPr id="2" name="Title 1"/>
          <p:cNvSpPr>
            <a:spLocks noGrp="1"/>
          </p:cNvSpPr>
          <p:nvPr>
            <p:ph type="title"/>
          </p:nvPr>
        </p:nvSpPr>
        <p:spPr>
          <a:xfrm>
            <a:off x="685800" y="914400"/>
            <a:ext cx="5486400" cy="22860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Each approach uses retirement savings </a:t>
            </a:r>
            <a:r>
              <a:rPr lang="en-US" sz="4800" b="1" dirty="0">
                <a:solidFill>
                  <a:srgbClr val="FFD100"/>
                </a:solidFill>
                <a:effectLst>
                  <a:outerShdw blurRad="101600" dist="101600" dir="2700000" algn="tl" rotWithShape="0">
                    <a:prstClr val="black">
                      <a:alpha val="20000"/>
                    </a:prstClr>
                  </a:outerShdw>
                </a:effectLst>
              </a:rPr>
              <a:t>differently</a:t>
            </a:r>
          </a:p>
        </p:txBody>
      </p:sp>
      <p:sp>
        <p:nvSpPr>
          <p:cNvPr id="3" name="Content Placeholder 2"/>
          <p:cNvSpPr>
            <a:spLocks noGrp="1"/>
          </p:cNvSpPr>
          <p:nvPr>
            <p:ph idx="1"/>
          </p:nvPr>
        </p:nvSpPr>
        <p:spPr>
          <a:xfrm>
            <a:off x="685799" y="3429000"/>
            <a:ext cx="4824663" cy="2971800"/>
          </a:xfrm>
        </p:spPr>
        <p:txBody>
          <a:bodyPr>
            <a:normAutofit/>
          </a:bodyPr>
          <a:lstStyle/>
          <a:p>
            <a:pPr>
              <a:buClr>
                <a:srgbClr val="FFD100"/>
              </a:buClr>
              <a:buFont typeface="Wingdings" pitchFamily="2" charset="2"/>
              <a:buChar char="§"/>
            </a:pPr>
            <a:r>
              <a:rPr lang="en-US" sz="3200" dirty="0">
                <a:solidFill>
                  <a:schemeClr val="bg1"/>
                </a:solidFill>
                <a:effectLst>
                  <a:outerShdw blurRad="101600" dist="101600" dir="2700000" algn="tl" rotWithShape="0">
                    <a:prstClr val="black">
                      <a:alpha val="20000"/>
                    </a:prstClr>
                  </a:outerShdw>
                </a:effectLst>
              </a:rPr>
              <a:t>Systematic withdrawals approach generates </a:t>
            </a:r>
            <a:r>
              <a:rPr lang="en-US" sz="3200" b="1" dirty="0">
                <a:solidFill>
                  <a:srgbClr val="FFD100"/>
                </a:solidFill>
                <a:effectLst>
                  <a:outerShdw blurRad="101600" dist="101600" dir="2700000" algn="tl" rotWithShape="0">
                    <a:prstClr val="black">
                      <a:alpha val="20000"/>
                    </a:prstClr>
                  </a:outerShdw>
                </a:effectLst>
              </a:rPr>
              <a:t>probable income</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Safety first approach adds in </a:t>
            </a:r>
            <a:r>
              <a:rPr lang="en-US" sz="3200" b="1" dirty="0">
                <a:solidFill>
                  <a:srgbClr val="FFD100"/>
                </a:solidFill>
                <a:effectLst>
                  <a:outerShdw blurRad="101600" dist="101600" dir="2700000" algn="tl" rotWithShape="0">
                    <a:prstClr val="black">
                      <a:alpha val="20000"/>
                    </a:prstClr>
                  </a:outerShdw>
                </a:effectLst>
              </a:rPr>
              <a:t>protected lifetime income</a:t>
            </a:r>
          </a:p>
        </p:txBody>
      </p:sp>
      <p:sp>
        <p:nvSpPr>
          <p:cNvPr id="12" name="Slide Number Placeholder 11"/>
          <p:cNvSpPr>
            <a:spLocks noGrp="1"/>
          </p:cNvSpPr>
          <p:nvPr>
            <p:ph type="sldNum" sz="quarter" idx="12"/>
          </p:nvPr>
        </p:nvSpPr>
        <p:spPr/>
        <p:txBody>
          <a:bodyPr/>
          <a:lstStyle/>
          <a:p>
            <a:fld id="{3D8138E6-F899-42D1-B540-BF0F4C16EA81}" type="slidenum">
              <a:rPr lang="en-US" smtClean="0"/>
              <a:pPr/>
              <a:t>17</a:t>
            </a:fld>
            <a:endParaRPr lang="en-US" dirty="0"/>
          </a:p>
        </p:txBody>
      </p:sp>
      <p:sp>
        <p:nvSpPr>
          <p:cNvPr id="11" name="Rectangle 10"/>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32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9399" y="914400"/>
            <a:ext cx="5486400" cy="2286000"/>
          </a:xfrm>
        </p:spPr>
        <p:txBody>
          <a:bodyPr anchor="t" anchorCtr="0">
            <a:noAutofit/>
          </a:bodyPr>
          <a:lstStyle/>
          <a:p>
            <a:r>
              <a:rPr lang="en-US" sz="4800" dirty="0">
                <a:solidFill>
                  <a:srgbClr val="FFD100"/>
                </a:solidFill>
                <a:effectLst>
                  <a:outerShdw blurRad="101600" dist="101600" dir="2700000" algn="tl" rotWithShape="0">
                    <a:prstClr val="black">
                      <a:alpha val="20000"/>
                    </a:prstClr>
                  </a:outerShdw>
                </a:effectLst>
              </a:rPr>
              <a:t>Systematic  withdrawal</a:t>
            </a:r>
            <a:br>
              <a:rPr lang="en-US" sz="4800" dirty="0">
                <a:solidFill>
                  <a:srgbClr val="FFD100"/>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income planning answers:</a:t>
            </a:r>
          </a:p>
        </p:txBody>
      </p:sp>
      <p:sp>
        <p:nvSpPr>
          <p:cNvPr id="3" name="Content Placeholder 2"/>
          <p:cNvSpPr>
            <a:spLocks noGrp="1"/>
          </p:cNvSpPr>
          <p:nvPr>
            <p:ph idx="1"/>
          </p:nvPr>
        </p:nvSpPr>
        <p:spPr>
          <a:xfrm>
            <a:off x="6629399" y="3621659"/>
            <a:ext cx="4572000" cy="2743200"/>
          </a:xfrm>
        </p:spPr>
        <p:txBody>
          <a:bodyPr>
            <a:noAutofit/>
          </a:bodyPr>
          <a:lstStyle/>
          <a:p>
            <a:pPr marL="0" indent="0">
              <a:buNone/>
            </a:pPr>
            <a:r>
              <a:rPr lang="en-US" sz="3200" dirty="0">
                <a:solidFill>
                  <a:schemeClr val="bg1"/>
                </a:solidFill>
                <a:effectLst>
                  <a:outerShdw blurRad="101600" dist="101600" dir="2700000" algn="tl" rotWithShape="0">
                    <a:prstClr val="black">
                      <a:alpha val="20000"/>
                    </a:prstClr>
                  </a:outerShdw>
                </a:effectLst>
              </a:rPr>
              <a:t>How much can retirees </a:t>
            </a:r>
            <a:r>
              <a:rPr lang="en-US" sz="3200" i="1" dirty="0">
                <a:solidFill>
                  <a:srgbClr val="FFD100"/>
                </a:solidFill>
                <a:effectLst>
                  <a:outerShdw blurRad="101600" dist="101600" dir="2700000" algn="tl" rotWithShape="0">
                    <a:prstClr val="black">
                      <a:alpha val="20000"/>
                    </a:prstClr>
                  </a:outerShdw>
                </a:effectLst>
              </a:rPr>
              <a:t>confidently</a:t>
            </a:r>
            <a:r>
              <a:rPr lang="en-US" sz="3200" dirty="0">
                <a:solidFill>
                  <a:schemeClr val="bg1"/>
                </a:solidFill>
                <a:effectLst>
                  <a:outerShdw blurRad="101600" dist="101600" dir="2700000" algn="tl" rotWithShape="0">
                    <a:prstClr val="black">
                      <a:alpha val="20000"/>
                    </a:prstClr>
                  </a:outerShdw>
                </a:effectLst>
              </a:rPr>
              <a:t> withdraw from their retirement savings without running out of money?</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18</a:t>
            </a:fld>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9392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5520" y="0"/>
            <a:ext cx="6126480" cy="6858000"/>
          </a:xfrm>
          <a:prstGeom prst="rect">
            <a:avLst/>
          </a:prstGeom>
        </p:spPr>
      </p:pic>
      <p:sp>
        <p:nvSpPr>
          <p:cNvPr id="8" name="Rectangle 7"/>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5939852" cy="1371600"/>
          </a:xfrm>
        </p:spPr>
        <p:txBody>
          <a:bodyPr anchor="t" anchorCtr="0">
            <a:noAutofit/>
          </a:bodyPr>
          <a:lstStyle/>
          <a:p>
            <a:r>
              <a:rPr lang="en-US" sz="4800" b="1" dirty="0">
                <a:solidFill>
                  <a:srgbClr val="FFD100"/>
                </a:solidFill>
                <a:effectLst>
                  <a:outerShdw blurRad="101600" dist="101600" dir="2700000" algn="tl" rotWithShape="0">
                    <a:prstClr val="black">
                      <a:alpha val="20000"/>
                    </a:prstClr>
                  </a:outerShdw>
                </a:effectLst>
              </a:rPr>
              <a:t>Chief goal </a:t>
            </a:r>
            <a:r>
              <a:rPr lang="en-US" sz="4800" dirty="0">
                <a:solidFill>
                  <a:schemeClr val="bg1"/>
                </a:solidFill>
                <a:effectLst>
                  <a:outerShdw blurRad="101600" dist="101600" dir="2700000" algn="tl" rotWithShape="0">
                    <a:prstClr val="black">
                      <a:alpha val="20000"/>
                    </a:prstClr>
                  </a:outerShdw>
                </a:effectLst>
              </a:rPr>
              <a:t>of systematic  withdrawals</a:t>
            </a:r>
          </a:p>
        </p:txBody>
      </p:sp>
      <p:sp>
        <p:nvSpPr>
          <p:cNvPr id="3" name="Content Placeholder 2"/>
          <p:cNvSpPr>
            <a:spLocks noGrp="1"/>
          </p:cNvSpPr>
          <p:nvPr>
            <p:ph idx="1"/>
          </p:nvPr>
        </p:nvSpPr>
        <p:spPr>
          <a:xfrm>
            <a:off x="685800" y="3200400"/>
            <a:ext cx="4800600" cy="1828800"/>
          </a:xfrm>
        </p:spPr>
        <p:txBody>
          <a:bodyPr>
            <a:noAutofit/>
          </a:bodyPr>
          <a:lstStyle/>
          <a:p>
            <a:pPr marL="0" indent="0">
              <a:buNone/>
            </a:pPr>
            <a:r>
              <a:rPr lang="en-US" sz="3200" dirty="0">
                <a:solidFill>
                  <a:schemeClr val="bg1"/>
                </a:solidFill>
                <a:effectLst>
                  <a:outerShdw blurRad="101600" dist="101600" dir="2700000" algn="tl" rotWithShape="0">
                    <a:prstClr val="black">
                      <a:alpha val="20000"/>
                    </a:prstClr>
                  </a:outerShdw>
                </a:effectLst>
              </a:rPr>
              <a:t>Maximizing income to support retirement lifestyle for 30 plus years.</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19</a:t>
            </a:fld>
            <a:endParaRPr lang="en-US" dirty="0"/>
          </a:p>
        </p:txBody>
      </p:sp>
      <p:sp>
        <p:nvSpPr>
          <p:cNvPr id="9" name="Rectangle 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26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3D8138E6-F899-42D1-B540-BF0F4C16EA81}" type="slidenum">
              <a:rPr lang="en-US" smtClean="0"/>
              <a:pPr/>
              <a:t>2</a:t>
            </a:fld>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9528" cy="6858000"/>
          </a:xfrm>
          <a:prstGeom prst="rect">
            <a:avLst/>
          </a:prstGeom>
        </p:spPr>
      </p:pic>
      <p:sp>
        <p:nvSpPr>
          <p:cNvPr id="3" name="TextBox 2"/>
          <p:cNvSpPr txBox="1"/>
          <p:nvPr/>
        </p:nvSpPr>
        <p:spPr>
          <a:xfrm>
            <a:off x="6519672" y="0"/>
            <a:ext cx="4572000" cy="6858000"/>
          </a:xfrm>
          <a:prstGeom prst="rect">
            <a:avLst/>
          </a:prstGeom>
          <a:noFill/>
        </p:spPr>
        <p:txBody>
          <a:bodyPr wrap="square" rtlCol="0" anchor="ctr" anchorCtr="0">
            <a:noAutofit/>
          </a:bodyPr>
          <a:lstStyle/>
          <a:p>
            <a:r>
              <a:rPr lang="en-US" sz="4400" b="1" dirty="0">
                <a:solidFill>
                  <a:schemeClr val="bg1"/>
                </a:solidFill>
                <a:effectLst>
                  <a:outerShdw blurRad="101600" dist="101600" dir="2700000" algn="tl" rotWithShape="0">
                    <a:prstClr val="black">
                      <a:alpha val="20000"/>
                    </a:prstClr>
                  </a:outerShdw>
                </a:effectLst>
              </a:rPr>
              <a:t>Ida May Fuller</a:t>
            </a:r>
          </a:p>
          <a:p>
            <a:endParaRPr lang="en-US" sz="1200" dirty="0">
              <a:solidFill>
                <a:srgbClr val="FFFF00"/>
              </a:solidFill>
              <a:effectLst>
                <a:outerShdw blurRad="101600" dist="101600" dir="2700000" algn="tl" rotWithShape="0">
                  <a:prstClr val="black">
                    <a:alpha val="20000"/>
                  </a:prstClr>
                </a:outerShdw>
              </a:effectLst>
            </a:endParaRPr>
          </a:p>
          <a:p>
            <a:r>
              <a:rPr lang="en-US" sz="3200" dirty="0">
                <a:solidFill>
                  <a:srgbClr val="FFD100"/>
                </a:solidFill>
                <a:effectLst>
                  <a:outerShdw blurRad="101600" dist="101600" dir="2700000" algn="tl" rotWithShape="0">
                    <a:prstClr val="black">
                      <a:alpha val="20000"/>
                    </a:prstClr>
                  </a:outerShdw>
                </a:effectLst>
              </a:rPr>
              <a:t>First Social Security</a:t>
            </a:r>
          </a:p>
          <a:p>
            <a:r>
              <a:rPr lang="en-US" sz="3200" dirty="0">
                <a:solidFill>
                  <a:srgbClr val="FFD100"/>
                </a:solidFill>
                <a:effectLst>
                  <a:outerShdw blurRad="101600" dist="101600" dir="2700000" algn="tl" rotWithShape="0">
                    <a:prstClr val="black">
                      <a:alpha val="20000"/>
                    </a:prstClr>
                  </a:outerShdw>
                </a:effectLst>
              </a:rPr>
              <a:t>recipient (1944)</a:t>
            </a:r>
          </a:p>
        </p:txBody>
      </p:sp>
    </p:spTree>
    <p:extLst>
      <p:ext uri="{BB962C8B-B14F-4D97-AF65-F5344CB8AC3E}">
        <p14:creationId xmlns:p14="http://schemas.microsoft.com/office/powerpoint/2010/main" val="31789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217627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911" y="457200"/>
            <a:ext cx="11872210" cy="1325563"/>
          </a:xfrm>
        </p:spPr>
        <p:txBody>
          <a:bodyPr>
            <a:noAutofit/>
          </a:bodyPr>
          <a:lstStyle/>
          <a:p>
            <a:r>
              <a:rPr lang="en-US" sz="4800" dirty="0">
                <a:solidFill>
                  <a:schemeClr val="bg1"/>
                </a:solidFill>
                <a:effectLst>
                  <a:outerShdw blurRad="101600" dist="101600" dir="2700000" algn="tl" rotWithShape="0">
                    <a:prstClr val="black">
                      <a:alpha val="20000"/>
                    </a:prstClr>
                  </a:outerShdw>
                </a:effectLst>
              </a:rPr>
              <a:t>HOW DO </a:t>
            </a:r>
            <a:r>
              <a:rPr lang="en-US" sz="4800" b="1" dirty="0">
                <a:solidFill>
                  <a:srgbClr val="FFD100"/>
                </a:solidFill>
                <a:effectLst>
                  <a:outerShdw blurRad="101600" dist="101600" dir="2700000" algn="tl" rotWithShape="0">
                    <a:prstClr val="black">
                      <a:alpha val="20000"/>
                    </a:prstClr>
                  </a:outerShdw>
                </a:effectLst>
              </a:rPr>
              <a:t>SYSTEMATIC WITHDRAWALS</a:t>
            </a:r>
            <a:r>
              <a:rPr lang="en-US" sz="4800" dirty="0">
                <a:solidFill>
                  <a:schemeClr val="bg1"/>
                </a:solidFill>
                <a:effectLst>
                  <a:outerShdw blurRad="101600" dist="101600" dir="2700000" algn="tl" rotWithShape="0">
                    <a:prstClr val="black">
                      <a:alpha val="20000"/>
                    </a:prstClr>
                  </a:outerShdw>
                </a:effectLst>
              </a:rPr>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AND </a:t>
            </a:r>
            <a:r>
              <a:rPr lang="en-US" sz="4800" b="1" dirty="0">
                <a:solidFill>
                  <a:srgbClr val="FFD100"/>
                </a:solidFill>
                <a:effectLst>
                  <a:outerShdw blurRad="101600" dist="101600" dir="2700000" algn="tl" rotWithShape="0">
                    <a:prstClr val="black">
                      <a:alpha val="20000"/>
                    </a:prstClr>
                  </a:outerShdw>
                </a:effectLst>
              </a:rPr>
              <a:t>PROBABLE INCOME</a:t>
            </a:r>
            <a:r>
              <a:rPr lang="en-US" sz="4800" dirty="0">
                <a:solidFill>
                  <a:schemeClr val="bg1"/>
                </a:solidFill>
                <a:effectLst>
                  <a:outerShdw blurRad="101600" dist="101600" dir="2700000" algn="tl" rotWithShape="0">
                    <a:prstClr val="black">
                      <a:alpha val="20000"/>
                    </a:prstClr>
                  </a:outerShdw>
                </a:effectLst>
              </a:rPr>
              <a:t> WORK?</a:t>
            </a:r>
          </a:p>
        </p:txBody>
      </p:sp>
      <p:sp>
        <p:nvSpPr>
          <p:cNvPr id="3" name="Content Placeholder 2"/>
          <p:cNvSpPr>
            <a:spLocks noGrp="1"/>
          </p:cNvSpPr>
          <p:nvPr>
            <p:ph idx="1"/>
          </p:nvPr>
        </p:nvSpPr>
        <p:spPr>
          <a:xfrm>
            <a:off x="2666999" y="2743200"/>
            <a:ext cx="7646233" cy="2743200"/>
          </a:xfrm>
        </p:spPr>
        <p:txBody>
          <a:bodyPr>
            <a:normAutofit lnSpcReduction="10000"/>
          </a:bodyPr>
          <a:lstStyle/>
          <a:p>
            <a:pPr marL="346075" indent="-34607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Select an annual rate of withdrawal (Ex: 3%, 4%, 5%)</a:t>
            </a:r>
          </a:p>
          <a:p>
            <a:pPr marL="346075" indent="-34607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Probability of long-term success is not guaranteed </a:t>
            </a:r>
          </a:p>
          <a:p>
            <a:pPr marL="346075" indent="-34607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Rarely uses annuities for protected income</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20</a:t>
            </a:fld>
            <a:endParaRPr lang="en-US" dirty="0"/>
          </a:p>
        </p:txBody>
      </p:sp>
    </p:spTree>
    <p:extLst>
      <p:ext uri="{BB962C8B-B14F-4D97-AF65-F5344CB8AC3E}">
        <p14:creationId xmlns:p14="http://schemas.microsoft.com/office/powerpoint/2010/main" val="235644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2" name="Title 1"/>
          <p:cNvSpPr>
            <a:spLocks noGrp="1"/>
          </p:cNvSpPr>
          <p:nvPr>
            <p:ph type="title"/>
          </p:nvPr>
        </p:nvSpPr>
        <p:spPr>
          <a:xfrm>
            <a:off x="6309360" y="745236"/>
            <a:ext cx="5685020" cy="2286000"/>
          </a:xfrm>
        </p:spPr>
        <p:txBody>
          <a:bodyPr anchor="t" anchorCtr="0">
            <a:normAutofit fontScale="90000"/>
          </a:bodyPr>
          <a:lstStyle/>
          <a:p>
            <a:r>
              <a:rPr lang="en-US" sz="4800" b="1" dirty="0">
                <a:solidFill>
                  <a:srgbClr val="FFD100"/>
                </a:solidFill>
                <a:effectLst>
                  <a:outerShdw blurRad="101600" dist="101600" dir="2700000" algn="tl" rotWithShape="0">
                    <a:prstClr val="black">
                      <a:alpha val="20000"/>
                    </a:prstClr>
                  </a:outerShdw>
                </a:effectLst>
              </a:rPr>
              <a:t>Examples</a:t>
            </a:r>
            <a:r>
              <a:rPr lang="en-US" sz="4800" dirty="0">
                <a:solidFill>
                  <a:schemeClr val="bg1"/>
                </a:solidFill>
                <a:effectLst>
                  <a:outerShdw blurRad="101600" dist="101600" dir="2700000" algn="tl" rotWithShape="0">
                    <a:prstClr val="black">
                      <a:alpha val="20000"/>
                    </a:prstClr>
                  </a:outerShdw>
                </a:effectLst>
              </a:rPr>
              <a:t> of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systematic withdrawal</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probable income:</a:t>
            </a:r>
          </a:p>
        </p:txBody>
      </p:sp>
      <p:sp>
        <p:nvSpPr>
          <p:cNvPr id="3" name="Content Placeholder 2"/>
          <p:cNvSpPr>
            <a:spLocks noGrp="1"/>
          </p:cNvSpPr>
          <p:nvPr>
            <p:ph idx="1"/>
          </p:nvPr>
        </p:nvSpPr>
        <p:spPr>
          <a:xfrm>
            <a:off x="6309360" y="3684495"/>
            <a:ext cx="6126479" cy="2743200"/>
          </a:xfrm>
        </p:spPr>
        <p:txBody>
          <a:bodyPr numCol="2">
            <a:normAutofit/>
          </a:bodyPr>
          <a:lstStyle/>
          <a:p>
            <a:pPr marL="342900" indent="-342900">
              <a:buClr>
                <a:srgbClr val="FFD100"/>
              </a:buClr>
              <a:buFont typeface="Wingdings" panose="05000000000000000000" pitchFamily="2" charset="2"/>
              <a:buChar char="§"/>
            </a:pPr>
            <a:r>
              <a:rPr lang="en-US" sz="2600" dirty="0">
                <a:solidFill>
                  <a:schemeClr val="bg1"/>
                </a:solidFill>
                <a:effectLst>
                  <a:outerShdw blurRad="101600" dist="101600" dir="2700000" algn="tl" rotWithShape="0">
                    <a:prstClr val="black">
                      <a:alpha val="20000"/>
                    </a:prstClr>
                  </a:outerShdw>
                </a:effectLst>
              </a:rPr>
              <a:t>Systematic stock portfolio withdrawals</a:t>
            </a:r>
          </a:p>
          <a:p>
            <a:pPr marL="342900" indent="-342900">
              <a:buClr>
                <a:srgbClr val="FFD100"/>
              </a:buClr>
              <a:buFont typeface="Wingdings" panose="05000000000000000000" pitchFamily="2" charset="2"/>
              <a:buChar char="§"/>
            </a:pPr>
            <a:r>
              <a:rPr lang="en-US" sz="2600" dirty="0">
                <a:solidFill>
                  <a:schemeClr val="bg1"/>
                </a:solidFill>
                <a:effectLst>
                  <a:outerShdw blurRad="101600" dist="101600" dir="2700000" algn="tl" rotWithShape="0">
                    <a:prstClr val="black">
                      <a:alpha val="20000"/>
                    </a:prstClr>
                  </a:outerShdw>
                </a:effectLst>
              </a:rPr>
              <a:t>Bonds</a:t>
            </a:r>
          </a:p>
          <a:p>
            <a:pPr marL="342900" indent="-342900">
              <a:buClr>
                <a:srgbClr val="FFD100"/>
              </a:buClr>
              <a:buFont typeface="Wingdings" panose="05000000000000000000" pitchFamily="2" charset="2"/>
              <a:buChar char="§"/>
            </a:pPr>
            <a:r>
              <a:rPr lang="en-US" sz="2600" dirty="0">
                <a:solidFill>
                  <a:schemeClr val="bg1"/>
                </a:solidFill>
                <a:effectLst>
                  <a:outerShdw blurRad="101600" dist="101600" dir="2700000" algn="tl" rotWithShape="0">
                    <a:prstClr val="black">
                      <a:alpha val="20000"/>
                    </a:prstClr>
                  </a:outerShdw>
                </a:effectLst>
              </a:rPr>
              <a:t>Capital gains</a:t>
            </a:r>
          </a:p>
          <a:p>
            <a:pPr marL="342900" indent="-342900">
              <a:buClr>
                <a:srgbClr val="FFD100"/>
              </a:buClr>
              <a:buFont typeface="Wingdings" panose="05000000000000000000" pitchFamily="2" charset="2"/>
              <a:buChar char="§"/>
            </a:pPr>
            <a:r>
              <a:rPr lang="en-US" sz="2600" dirty="0">
                <a:solidFill>
                  <a:schemeClr val="bg1"/>
                </a:solidFill>
                <a:effectLst>
                  <a:outerShdw blurRad="101600" dist="101600" dir="2700000" algn="tl" rotWithShape="0">
                    <a:prstClr val="black">
                      <a:alpha val="20000"/>
                    </a:prstClr>
                  </a:outerShdw>
                </a:effectLst>
              </a:rPr>
              <a:t>Dividends</a:t>
            </a:r>
          </a:p>
          <a:p>
            <a:pPr marL="342900" indent="-342900">
              <a:buClr>
                <a:srgbClr val="FFD100"/>
              </a:buClr>
              <a:buFont typeface="Wingdings" panose="05000000000000000000" pitchFamily="2" charset="2"/>
              <a:buChar char="§"/>
            </a:pPr>
            <a:r>
              <a:rPr lang="en-US" sz="2600" dirty="0">
                <a:solidFill>
                  <a:schemeClr val="bg1"/>
                </a:solidFill>
                <a:effectLst>
                  <a:outerShdw blurRad="101600" dist="101600" dir="2700000" algn="tl" rotWithShape="0">
                    <a:prstClr val="black">
                      <a:alpha val="20000"/>
                    </a:prstClr>
                  </a:outerShdw>
                </a:effectLst>
              </a:rPr>
              <a:t>IRA/401k/403b distributions </a:t>
            </a:r>
          </a:p>
          <a:p>
            <a:pPr marL="342900" indent="-342900">
              <a:buClr>
                <a:srgbClr val="FFD100"/>
              </a:buClr>
              <a:buFont typeface="Wingdings" panose="05000000000000000000" pitchFamily="2" charset="2"/>
              <a:buChar char="§"/>
            </a:pPr>
            <a:r>
              <a:rPr lang="en-US" sz="2600" dirty="0">
                <a:solidFill>
                  <a:schemeClr val="bg1"/>
                </a:solidFill>
                <a:effectLst>
                  <a:outerShdw blurRad="101600" dist="101600" dir="2700000" algn="tl" rotWithShape="0">
                    <a:prstClr val="black">
                      <a:alpha val="20000"/>
                    </a:prstClr>
                  </a:outerShdw>
                </a:effectLst>
              </a:rPr>
              <a:t>Interest</a:t>
            </a:r>
          </a:p>
          <a:p>
            <a:pPr marL="342900" indent="-342900">
              <a:buClr>
                <a:srgbClr val="FFD100"/>
              </a:buClr>
              <a:buFont typeface="Wingdings" panose="05000000000000000000" pitchFamily="2" charset="2"/>
              <a:buChar char="§"/>
            </a:pPr>
            <a:r>
              <a:rPr lang="en-US" sz="2600" dirty="0">
                <a:solidFill>
                  <a:schemeClr val="bg1"/>
                </a:solidFill>
                <a:effectLst>
                  <a:outerShdw blurRad="101600" dist="101600" dir="2700000" algn="tl" rotWithShape="0">
                    <a:prstClr val="black">
                      <a:alpha val="20000"/>
                    </a:prstClr>
                  </a:outerShdw>
                </a:effectLst>
              </a:rPr>
              <a:t>Rental income</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21</a:t>
            </a:fld>
            <a:endParaRPr lang="en-US" dirty="0"/>
          </a:p>
        </p:txBody>
      </p:sp>
    </p:spTree>
    <p:extLst>
      <p:ext uri="{BB962C8B-B14F-4D97-AF65-F5344CB8AC3E}">
        <p14:creationId xmlns:p14="http://schemas.microsoft.com/office/powerpoint/2010/main" val="3151741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5" name="Rectangle 4"/>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809470"/>
            <a:ext cx="5791200" cy="2286000"/>
          </a:xfrm>
        </p:spPr>
        <p:txBody>
          <a:bodyPr>
            <a:normAutofit/>
          </a:bodyPr>
          <a:lstStyle/>
          <a:p>
            <a:r>
              <a:rPr lang="en-US" sz="4800" b="1" dirty="0">
                <a:solidFill>
                  <a:srgbClr val="FFD100"/>
                </a:solidFill>
                <a:effectLst>
                  <a:outerShdw blurRad="101600" dist="101600" dir="2700000" algn="tl" rotWithShape="0">
                    <a:prstClr val="black">
                      <a:alpha val="20000"/>
                    </a:prstClr>
                  </a:outerShdw>
                </a:effectLst>
              </a:rPr>
              <a:t>Chief drawbacks</a:t>
            </a:r>
            <a:br>
              <a:rPr lang="en-US" sz="4800" b="1" dirty="0">
                <a:solidFill>
                  <a:srgbClr val="FFD100"/>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of a systematic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withdrawal approach</a:t>
            </a:r>
          </a:p>
        </p:txBody>
      </p:sp>
      <p:sp>
        <p:nvSpPr>
          <p:cNvPr id="3" name="Content Placeholder 2"/>
          <p:cNvSpPr>
            <a:spLocks noGrp="1"/>
          </p:cNvSpPr>
          <p:nvPr>
            <p:ph idx="1"/>
          </p:nvPr>
        </p:nvSpPr>
        <p:spPr>
          <a:xfrm>
            <a:off x="6417564" y="3095470"/>
            <a:ext cx="5486400" cy="3200400"/>
          </a:xfrm>
        </p:spPr>
        <p:txBody>
          <a:bodyPr>
            <a:noAutofit/>
          </a:bodyPr>
          <a:lstStyle/>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Exposure to market risk </a:t>
            </a:r>
          </a:p>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Generates less money in</a:t>
            </a:r>
            <a:br>
              <a:rPr lang="en-US" dirty="0">
                <a:solidFill>
                  <a:schemeClr val="bg1"/>
                </a:solidFill>
                <a:effectLst>
                  <a:outerShdw blurRad="101600" dist="101600" dir="2700000" algn="tl" rotWithShape="0">
                    <a:prstClr val="black">
                      <a:alpha val="20000"/>
                    </a:prstClr>
                  </a:outerShdw>
                </a:effectLst>
              </a:rPr>
            </a:br>
            <a:r>
              <a:rPr lang="en-US" dirty="0">
                <a:solidFill>
                  <a:schemeClr val="bg1"/>
                </a:solidFill>
                <a:effectLst>
                  <a:outerShdw blurRad="101600" dist="101600" dir="2700000" algn="tl" rotWithShape="0">
                    <a:prstClr val="black">
                      <a:alpha val="20000"/>
                    </a:prstClr>
                  </a:outerShdw>
                </a:effectLst>
              </a:rPr>
              <a:t>down markets</a:t>
            </a:r>
          </a:p>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Hard to recover when starting retirement in a recession</a:t>
            </a:r>
          </a:p>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Doesn’t protect against longevity risk –you could run out of money</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22</a:t>
            </a:fld>
            <a:endParaRPr lang="en-US" dirty="0"/>
          </a:p>
        </p:txBody>
      </p:sp>
    </p:spTree>
    <p:extLst>
      <p:ext uri="{BB962C8B-B14F-4D97-AF65-F5344CB8AC3E}">
        <p14:creationId xmlns:p14="http://schemas.microsoft.com/office/powerpoint/2010/main" val="308229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2" name="Title 1"/>
          <p:cNvSpPr>
            <a:spLocks noGrp="1"/>
          </p:cNvSpPr>
          <p:nvPr>
            <p:ph type="title"/>
          </p:nvPr>
        </p:nvSpPr>
        <p:spPr>
          <a:xfrm>
            <a:off x="6629400" y="914400"/>
            <a:ext cx="5486400" cy="2286000"/>
          </a:xfrm>
        </p:spPr>
        <p:txBody>
          <a:bodyPr anchor="t" anchorCtr="0">
            <a:normAutofit/>
          </a:bodyPr>
          <a:lstStyle/>
          <a:p>
            <a:r>
              <a:rPr lang="en-US" sz="4800" b="1" dirty="0">
                <a:solidFill>
                  <a:srgbClr val="FFD100"/>
                </a:solidFill>
                <a:effectLst>
                  <a:outerShdw blurRad="101600" dist="101600" dir="2700000" algn="tl" rotWithShape="0">
                    <a:prstClr val="black">
                      <a:alpha val="20000"/>
                    </a:prstClr>
                  </a:outerShdw>
                </a:effectLst>
              </a:rPr>
              <a:t>Safety first</a:t>
            </a:r>
            <a:r>
              <a:rPr lang="en-US" sz="4800" dirty="0">
                <a:solidFill>
                  <a:schemeClr val="bg1"/>
                </a:solidFill>
                <a:effectLst>
                  <a:outerShdw blurRad="101600" dist="101600" dir="2700000" algn="tl" rotWithShape="0">
                    <a:prstClr val="black">
                      <a:alpha val="20000"/>
                    </a:prstClr>
                  </a:outerShdw>
                </a:effectLst>
              </a:rPr>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income planning answers:</a:t>
            </a:r>
          </a:p>
        </p:txBody>
      </p:sp>
      <p:sp>
        <p:nvSpPr>
          <p:cNvPr id="3" name="Content Placeholder 2"/>
          <p:cNvSpPr>
            <a:spLocks noGrp="1"/>
          </p:cNvSpPr>
          <p:nvPr>
            <p:ph idx="1"/>
          </p:nvPr>
        </p:nvSpPr>
        <p:spPr>
          <a:xfrm>
            <a:off x="6629400" y="3200400"/>
            <a:ext cx="4800600" cy="2971800"/>
          </a:xfrm>
        </p:spPr>
        <p:txBody>
          <a:bodyPr>
            <a:noAutofit/>
          </a:bodyPr>
          <a:lstStyle/>
          <a:p>
            <a:pPr marL="0" indent="0">
              <a:buNone/>
            </a:pPr>
            <a:r>
              <a:rPr lang="en-US" sz="3200" dirty="0">
                <a:solidFill>
                  <a:schemeClr val="bg1"/>
                </a:solidFill>
                <a:effectLst>
                  <a:outerShdw blurRad="101600" dist="101600" dir="2700000" algn="tl" rotWithShape="0">
                    <a:prstClr val="black">
                      <a:alpha val="20000"/>
                    </a:prstClr>
                  </a:outerShdw>
                </a:effectLst>
              </a:rPr>
              <a:t>How do you live a full life and get the most satisfaction, once you’ve funded your essential expenses?</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23</a:t>
            </a:fld>
            <a:endParaRPr lang="en-US" dirty="0"/>
          </a:p>
        </p:txBody>
      </p:sp>
    </p:spTree>
    <p:extLst>
      <p:ext uri="{BB962C8B-B14F-4D97-AF65-F5344CB8AC3E}">
        <p14:creationId xmlns:p14="http://schemas.microsoft.com/office/powerpoint/2010/main" val="4022726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7" name="Rectangle 6"/>
          <p:cNvSpPr/>
          <p:nvPr/>
        </p:nvSpPr>
        <p:spPr>
          <a:xfrm>
            <a:off x="0" y="0"/>
            <a:ext cx="612648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399"/>
            <a:ext cx="5486400" cy="1600200"/>
          </a:xfrm>
        </p:spPr>
        <p:txBody>
          <a:bodyPr anchor="t" anchorCtr="0">
            <a:normAutofit/>
          </a:bodyPr>
          <a:lstStyle/>
          <a:p>
            <a:r>
              <a:rPr lang="en-US" sz="4800" b="1" dirty="0">
                <a:solidFill>
                  <a:srgbClr val="FFD100"/>
                </a:solidFill>
                <a:effectLst>
                  <a:outerShdw blurRad="101600" dist="101600" dir="2700000" algn="tl" rotWithShape="0">
                    <a:prstClr val="black">
                      <a:alpha val="20000"/>
                    </a:prstClr>
                  </a:outerShdw>
                </a:effectLst>
              </a:rPr>
              <a:t>Chief goal</a:t>
            </a:r>
            <a:r>
              <a:rPr lang="en-US" sz="4800" dirty="0">
                <a:solidFill>
                  <a:schemeClr val="bg1"/>
                </a:solidFill>
                <a:effectLst>
                  <a:outerShdw blurRad="101600" dist="101600" dir="2700000" algn="tl" rotWithShape="0">
                    <a:prstClr val="black">
                      <a:alpha val="20000"/>
                    </a:prstClr>
                  </a:outerShdw>
                </a:effectLst>
              </a:rPr>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of safety first</a:t>
            </a:r>
          </a:p>
        </p:txBody>
      </p:sp>
      <p:sp>
        <p:nvSpPr>
          <p:cNvPr id="3" name="Content Placeholder 2"/>
          <p:cNvSpPr>
            <a:spLocks noGrp="1"/>
          </p:cNvSpPr>
          <p:nvPr>
            <p:ph idx="1"/>
          </p:nvPr>
        </p:nvSpPr>
        <p:spPr>
          <a:xfrm>
            <a:off x="685800" y="2514600"/>
            <a:ext cx="5029200" cy="2743200"/>
          </a:xfrm>
        </p:spPr>
        <p:txBody>
          <a:bodyPr>
            <a:noAutofit/>
          </a:bodyPr>
          <a:lstStyle/>
          <a:p>
            <a:pPr marL="0" indent="0">
              <a:buNone/>
            </a:pPr>
            <a:r>
              <a:rPr lang="en-US" sz="3200" dirty="0">
                <a:solidFill>
                  <a:schemeClr val="bg1"/>
                </a:solidFill>
                <a:effectLst>
                  <a:outerShdw blurRad="101600" dist="101600" dir="2700000" algn="tl" rotWithShape="0">
                    <a:prstClr val="black">
                      <a:alpha val="20000"/>
                    </a:prstClr>
                  </a:outerShdw>
                </a:effectLst>
              </a:rPr>
              <a:t>Fund your basic, or essential, expenses first with protected lifetime income, followed by wants and wishes spending. </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24</a:t>
            </a:fld>
            <a:endParaRPr lang="en-US" dirty="0"/>
          </a:p>
        </p:txBody>
      </p:sp>
    </p:spTree>
    <p:extLst>
      <p:ext uri="{BB962C8B-B14F-4D97-AF65-F5344CB8AC3E}">
        <p14:creationId xmlns:p14="http://schemas.microsoft.com/office/powerpoint/2010/main" val="30170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217627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57200"/>
            <a:ext cx="12192000" cy="1371600"/>
          </a:xfrm>
        </p:spPr>
        <p:txBody>
          <a:bodyPr anchor="t" anchorCtr="0">
            <a:noAutofit/>
          </a:bodyPr>
          <a:lstStyle/>
          <a:p>
            <a:pPr algn="ctr"/>
            <a:r>
              <a:rPr lang="en-US" sz="4800" dirty="0">
                <a:solidFill>
                  <a:schemeClr val="bg1"/>
                </a:solidFill>
                <a:effectLst>
                  <a:outerShdw blurRad="101600" dist="101600" dir="2700000" algn="tl" rotWithShape="0">
                    <a:prstClr val="black">
                      <a:alpha val="20000"/>
                    </a:prstClr>
                  </a:outerShdw>
                </a:effectLst>
              </a:rPr>
              <a:t>HOW DOES </a:t>
            </a:r>
            <a:r>
              <a:rPr lang="en-US" sz="4800" b="1" dirty="0">
                <a:solidFill>
                  <a:srgbClr val="FFD100"/>
                </a:solidFill>
                <a:effectLst>
                  <a:outerShdw blurRad="101600" dist="101600" dir="2700000" algn="tl" rotWithShape="0">
                    <a:prstClr val="black">
                      <a:alpha val="20000"/>
                    </a:prstClr>
                  </a:outerShdw>
                </a:effectLst>
              </a:rPr>
              <a:t>SAFETY FIRST</a:t>
            </a:r>
            <a:r>
              <a:rPr lang="en-US" sz="4800" dirty="0">
                <a:solidFill>
                  <a:schemeClr val="bg1"/>
                </a:solidFill>
                <a:effectLst>
                  <a:outerShdw blurRad="101600" dist="101600" dir="2700000" algn="tl" rotWithShape="0">
                    <a:prstClr val="black">
                      <a:alpha val="20000"/>
                    </a:prstClr>
                  </a:outerShdw>
                </a:effectLst>
              </a:rPr>
              <a:t> AND </a:t>
            </a:r>
            <a:r>
              <a:rPr lang="en-US" sz="4800" b="1" dirty="0">
                <a:solidFill>
                  <a:srgbClr val="FFD100"/>
                </a:solidFill>
                <a:effectLst>
                  <a:outerShdw blurRad="101600" dist="101600" dir="2700000" algn="tl" rotWithShape="0">
                    <a:prstClr val="black">
                      <a:alpha val="20000"/>
                    </a:prstClr>
                  </a:outerShdw>
                </a:effectLst>
              </a:rPr>
              <a:t>PROTECTED INCOME</a:t>
            </a:r>
            <a:r>
              <a:rPr lang="en-US" sz="4800" dirty="0">
                <a:solidFill>
                  <a:schemeClr val="bg1"/>
                </a:solidFill>
                <a:effectLst>
                  <a:outerShdw blurRad="101600" dist="101600" dir="2700000" algn="tl" rotWithShape="0">
                    <a:prstClr val="black">
                      <a:alpha val="20000"/>
                    </a:prstClr>
                  </a:outerShdw>
                </a:effectLst>
              </a:rPr>
              <a:t> WORK?</a:t>
            </a:r>
          </a:p>
        </p:txBody>
      </p:sp>
      <p:sp>
        <p:nvSpPr>
          <p:cNvPr id="3" name="Content Placeholder 2"/>
          <p:cNvSpPr>
            <a:spLocks noGrp="1"/>
          </p:cNvSpPr>
          <p:nvPr>
            <p:ph idx="1"/>
          </p:nvPr>
        </p:nvSpPr>
        <p:spPr>
          <a:xfrm>
            <a:off x="1752600" y="2743200"/>
            <a:ext cx="8686800" cy="2971800"/>
          </a:xfrm>
        </p:spPr>
        <p:txBody>
          <a:bodyPr>
            <a:noAutofit/>
          </a:bodyPr>
          <a:lstStyle/>
          <a:p>
            <a:pPr marL="339725" indent="-33972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Generates a portion of retirement savings you can’t outlive</a:t>
            </a:r>
          </a:p>
          <a:p>
            <a:pPr marL="339725" indent="-33972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Builds a “floor” of safe, or guaranteed, income to meet essential spending needs</a:t>
            </a:r>
          </a:p>
          <a:p>
            <a:pPr marL="339725" indent="-33972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Includes Social Security and pensions</a:t>
            </a:r>
          </a:p>
          <a:p>
            <a:pPr marL="339725" indent="-33972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Features annuities as a key role in creating protected lifetime income</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25</a:t>
            </a:fld>
            <a:endParaRPr lang="en-US" dirty="0"/>
          </a:p>
        </p:txBody>
      </p:sp>
    </p:spTree>
    <p:extLst>
      <p:ext uri="{BB962C8B-B14F-4D97-AF65-F5344CB8AC3E}">
        <p14:creationId xmlns:p14="http://schemas.microsoft.com/office/powerpoint/2010/main" val="117658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8" name="Rectangle 7"/>
          <p:cNvSpPr/>
          <p:nvPr/>
        </p:nvSpPr>
        <p:spPr>
          <a:xfrm>
            <a:off x="0" y="0"/>
            <a:ext cx="612648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0928" y="493141"/>
            <a:ext cx="7019144" cy="2057400"/>
          </a:xfrm>
        </p:spPr>
        <p:txBody>
          <a:bodyPr anchor="t" anchorCtr="0">
            <a:noAutofit/>
          </a:bodyPr>
          <a:lstStyle/>
          <a:p>
            <a:r>
              <a:rPr lang="en-US" sz="4800" b="1" dirty="0">
                <a:solidFill>
                  <a:srgbClr val="FFD100"/>
                </a:solidFill>
                <a:effectLst>
                  <a:outerShdw blurRad="101600" dist="101600" dir="2700000" algn="tl" rotWithShape="0">
                    <a:prstClr val="black">
                      <a:alpha val="20000"/>
                    </a:prstClr>
                  </a:outerShdw>
                </a:effectLst>
              </a:rPr>
              <a:t>Examples</a:t>
            </a:r>
            <a:r>
              <a:rPr lang="en-US" sz="4800" dirty="0">
                <a:solidFill>
                  <a:schemeClr val="bg1"/>
                </a:solidFill>
                <a:effectLst>
                  <a:outerShdw blurRad="101600" dist="101600" dir="2700000" algn="tl" rotWithShape="0">
                    <a:prstClr val="black">
                      <a:alpha val="20000"/>
                    </a:prstClr>
                  </a:outerShdw>
                </a:effectLst>
              </a:rPr>
              <a:t> of safety first protected lifetime income sources:</a:t>
            </a:r>
          </a:p>
        </p:txBody>
      </p:sp>
      <p:sp>
        <p:nvSpPr>
          <p:cNvPr id="3" name="Content Placeholder 2"/>
          <p:cNvSpPr>
            <a:spLocks noGrp="1"/>
          </p:cNvSpPr>
          <p:nvPr>
            <p:ph idx="1"/>
          </p:nvPr>
        </p:nvSpPr>
        <p:spPr>
          <a:xfrm>
            <a:off x="685800" y="3200400"/>
            <a:ext cx="5486400" cy="3200400"/>
          </a:xfrm>
        </p:spPr>
        <p:txBody>
          <a:bodyPr>
            <a:noAutofit/>
          </a:bodyPr>
          <a:lstStyle/>
          <a:p>
            <a:pPr marL="0" indent="0">
              <a:buNone/>
            </a:pPr>
            <a:r>
              <a:rPr lang="en-US" sz="3200" dirty="0">
                <a:solidFill>
                  <a:schemeClr val="bg1"/>
                </a:solidFill>
                <a:effectLst>
                  <a:outerShdw blurRad="101600" dist="101600" dir="2700000" algn="tl" rotWithShape="0">
                    <a:prstClr val="black">
                      <a:alpha val="20000"/>
                    </a:prstClr>
                  </a:outerShdw>
                </a:effectLst>
              </a:rPr>
              <a:t>Only three sources of protected lifetime income</a:t>
            </a:r>
          </a:p>
          <a:p>
            <a:pPr marL="342900" indent="-34290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Pension</a:t>
            </a:r>
          </a:p>
          <a:p>
            <a:pPr marL="342900" indent="-34290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Social Security</a:t>
            </a:r>
          </a:p>
          <a:p>
            <a:pPr marL="342900" indent="-34290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Annuities</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26</a:t>
            </a:fld>
            <a:endParaRPr lang="en-US" dirty="0"/>
          </a:p>
        </p:txBody>
      </p:sp>
    </p:spTree>
    <p:extLst>
      <p:ext uri="{BB962C8B-B14F-4D97-AF65-F5344CB8AC3E}">
        <p14:creationId xmlns:p14="http://schemas.microsoft.com/office/powerpoint/2010/main" val="210063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162" y="-31764"/>
            <a:ext cx="6126480" cy="6858000"/>
          </a:xfrm>
          <a:prstGeom prst="rect">
            <a:avLst/>
          </a:prstGeom>
        </p:spPr>
      </p:pic>
      <p:sp>
        <p:nvSpPr>
          <p:cNvPr id="9" name="Rectangle 8"/>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5257800" cy="2286000"/>
          </a:xfrm>
        </p:spPr>
        <p:txBody>
          <a:bodyPr anchor="t" anchorCtr="0">
            <a:noAutofit/>
          </a:bodyPr>
          <a:lstStyle/>
          <a:p>
            <a:r>
              <a:rPr lang="en-US" sz="4800" b="1" dirty="0">
                <a:solidFill>
                  <a:srgbClr val="FFD100"/>
                </a:solidFill>
                <a:effectLst>
                  <a:outerShdw blurRad="101600" dist="101600" dir="2700000" algn="tl" rotWithShape="0">
                    <a:prstClr val="black">
                      <a:alpha val="20000"/>
                    </a:prstClr>
                  </a:outerShdw>
                </a:effectLst>
              </a:rPr>
              <a:t>Chief drawbacks</a:t>
            </a:r>
            <a:r>
              <a:rPr lang="en-US" sz="4800" dirty="0">
                <a:solidFill>
                  <a:schemeClr val="bg1"/>
                </a:solidFill>
                <a:effectLst>
                  <a:outerShdw blurRad="101600" dist="101600" dir="2700000" algn="tl" rotWithShape="0">
                    <a:prstClr val="black">
                      <a:alpha val="20000"/>
                    </a:prstClr>
                  </a:outerShdw>
                </a:effectLst>
              </a:rPr>
              <a:t> of safety first approach</a:t>
            </a:r>
          </a:p>
        </p:txBody>
      </p:sp>
      <p:sp>
        <p:nvSpPr>
          <p:cNvPr id="3" name="Content Placeholder 2"/>
          <p:cNvSpPr>
            <a:spLocks noGrp="1"/>
          </p:cNvSpPr>
          <p:nvPr>
            <p:ph idx="1"/>
          </p:nvPr>
        </p:nvSpPr>
        <p:spPr>
          <a:xfrm>
            <a:off x="685800" y="3200399"/>
            <a:ext cx="5562602" cy="3429000"/>
          </a:xfrm>
        </p:spPr>
        <p:txBody>
          <a:bodyPr>
            <a:normAutofit fontScale="92500"/>
          </a:bodyPr>
          <a:lstStyle/>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Limited options: Social Security &amp; pensions not enough</a:t>
            </a:r>
          </a:p>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Solutions can be intricate and tie up a portion of retirement savings</a:t>
            </a:r>
          </a:p>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Securing protected income may have a broader range of costs</a:t>
            </a:r>
          </a:p>
          <a:p>
            <a:pPr marL="342900" indent="-342900">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Safety of no market risk also means no market returns	</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27</a:t>
            </a:fld>
            <a:endParaRPr lang="en-US" dirty="0"/>
          </a:p>
        </p:txBody>
      </p:sp>
      <p:sp>
        <p:nvSpPr>
          <p:cNvPr id="11" name="Rectangle 10"/>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344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217627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57200"/>
            <a:ext cx="12192000" cy="1600200"/>
          </a:xfrm>
        </p:spPr>
        <p:txBody>
          <a:bodyPr anchor="t" anchorCtr="0">
            <a:normAutofit/>
          </a:bodyPr>
          <a:lstStyle/>
          <a:p>
            <a:pPr algn="ctr"/>
            <a:r>
              <a:rPr lang="en-US" sz="4800" b="1" dirty="0">
                <a:solidFill>
                  <a:srgbClr val="FFD100"/>
                </a:solidFill>
                <a:effectLst>
                  <a:outerShdw blurRad="101600" dist="101600" dir="2700000" algn="tl" rotWithShape="0">
                    <a:prstClr val="black">
                      <a:alpha val="20000"/>
                    </a:prstClr>
                  </a:outerShdw>
                </a:effectLst>
              </a:rPr>
              <a:t>ESSENTIAL DIFFERENCES</a:t>
            </a:r>
            <a:r>
              <a:rPr lang="en-US" sz="4800" dirty="0">
                <a:solidFill>
                  <a:schemeClr val="bg1"/>
                </a:solidFill>
                <a:effectLst>
                  <a:outerShdw blurRad="101600" dist="101600" dir="2700000" algn="tl" rotWithShape="0">
                    <a:prstClr val="black">
                      <a:alpha val="20000"/>
                    </a:prstClr>
                  </a:outerShdw>
                </a:effectLst>
              </a:rPr>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BETWEEN THE TWO APPROACHES</a:t>
            </a:r>
          </a:p>
        </p:txBody>
      </p:sp>
      <p:sp>
        <p:nvSpPr>
          <p:cNvPr id="3" name="Content Placeholder 2"/>
          <p:cNvSpPr>
            <a:spLocks noGrp="1"/>
          </p:cNvSpPr>
          <p:nvPr>
            <p:ph idx="1"/>
          </p:nvPr>
        </p:nvSpPr>
        <p:spPr>
          <a:xfrm>
            <a:off x="838200" y="2514600"/>
            <a:ext cx="10515600" cy="4114800"/>
          </a:xfrm>
        </p:spPr>
        <p:txBody>
          <a:bodyPr>
            <a:noAutofit/>
          </a:bodyPr>
          <a:lstStyle/>
          <a:p>
            <a:pPr marL="0" indent="0">
              <a:buNone/>
            </a:pPr>
            <a:r>
              <a:rPr lang="en-US" sz="3600" b="1" dirty="0">
                <a:solidFill>
                  <a:srgbClr val="FFD100"/>
                </a:solidFill>
                <a:effectLst>
                  <a:outerShdw blurRad="101600" dist="101600" dir="2700000" algn="tl" rotWithShape="0">
                    <a:prstClr val="black">
                      <a:alpha val="20000"/>
                    </a:prstClr>
                  </a:outerShdw>
                </a:effectLst>
              </a:rPr>
              <a:t>Systematic withdrawal:</a:t>
            </a:r>
          </a:p>
          <a:p>
            <a:pPr marL="0" indent="0">
              <a:buNone/>
            </a:pPr>
            <a:r>
              <a:rPr lang="en-US" sz="3200" dirty="0">
                <a:solidFill>
                  <a:schemeClr val="bg1"/>
                </a:solidFill>
                <a:effectLst>
                  <a:outerShdw blurRad="101600" dist="101600" dir="2700000" algn="tl" rotWithShape="0">
                    <a:prstClr val="black">
                      <a:alpha val="20000"/>
                    </a:prstClr>
                  </a:outerShdw>
                </a:effectLst>
              </a:rPr>
              <a:t>Accepts the risk of markets and funds retirement income through systematic withdrawals hoping to last for 30 years</a:t>
            </a:r>
          </a:p>
          <a:p>
            <a:pPr marL="0" indent="0">
              <a:buNone/>
            </a:pPr>
            <a:endParaRPr lang="en-US" sz="900" dirty="0">
              <a:solidFill>
                <a:schemeClr val="bg1"/>
              </a:solidFill>
              <a:effectLst>
                <a:outerShdw blurRad="101600" dist="101600" dir="2700000" algn="tl" rotWithShape="0">
                  <a:prstClr val="black">
                    <a:alpha val="20000"/>
                  </a:prstClr>
                </a:outerShdw>
              </a:effectLst>
            </a:endParaRPr>
          </a:p>
          <a:p>
            <a:pPr marL="0" indent="0">
              <a:buNone/>
            </a:pPr>
            <a:r>
              <a:rPr lang="en-US" sz="3600" b="1" dirty="0">
                <a:solidFill>
                  <a:srgbClr val="FFD100"/>
                </a:solidFill>
                <a:effectLst>
                  <a:outerShdw blurRad="101600" dist="101600" dir="2700000" algn="tl" rotWithShape="0">
                    <a:prstClr val="black">
                      <a:alpha val="20000"/>
                    </a:prstClr>
                  </a:outerShdw>
                </a:effectLst>
              </a:rPr>
              <a:t>Safety first:</a:t>
            </a:r>
            <a:endParaRPr lang="en-US" sz="3600" b="1" dirty="0">
              <a:solidFill>
                <a:schemeClr val="bg1"/>
              </a:solidFill>
              <a:effectLst>
                <a:outerShdw blurRad="101600" dist="101600" dir="2700000" algn="tl" rotWithShape="0">
                  <a:prstClr val="black">
                    <a:alpha val="20000"/>
                  </a:prstClr>
                </a:outerShdw>
              </a:effectLst>
            </a:endParaRPr>
          </a:p>
          <a:p>
            <a:pPr marL="0" indent="0">
              <a:buNone/>
            </a:pPr>
            <a:r>
              <a:rPr lang="en-US" sz="3200" dirty="0">
                <a:solidFill>
                  <a:schemeClr val="bg1"/>
                </a:solidFill>
                <a:effectLst>
                  <a:outerShdw blurRad="101600" dist="101600" dir="2700000" algn="tl" rotWithShape="0">
                    <a:prstClr val="black">
                      <a:alpha val="20000"/>
                    </a:prstClr>
                  </a:outerShdw>
                </a:effectLst>
              </a:rPr>
              <a:t>Removes risk of running out of money in retirement by using protected lifetime income to fund basic spending</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28</a:t>
            </a:fld>
            <a:endParaRPr lang="en-US" dirty="0"/>
          </a:p>
        </p:txBody>
      </p:sp>
    </p:spTree>
    <p:extLst>
      <p:ext uri="{BB962C8B-B14F-4D97-AF65-F5344CB8AC3E}">
        <p14:creationId xmlns:p14="http://schemas.microsoft.com/office/powerpoint/2010/main" val="295392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990600" y="0"/>
            <a:ext cx="11201400" cy="6858000"/>
          </a:xfrm>
          <a:prstGeom prst="rect">
            <a:avLst/>
          </a:prstGeom>
        </p:spPr>
      </p:pic>
      <p:sp>
        <p:nvSpPr>
          <p:cNvPr id="6" name="Rectangle 5"/>
          <p:cNvSpPr/>
          <p:nvPr/>
        </p:nvSpPr>
        <p:spPr>
          <a:xfrm>
            <a:off x="-2" y="0"/>
            <a:ext cx="3886200" cy="6858000"/>
          </a:xfrm>
          <a:prstGeom prst="rect">
            <a:avLst/>
          </a:prstGeom>
          <a:solidFill>
            <a:srgbClr val="EC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6126480" cy="6858000"/>
          </a:xfrm>
          <a:prstGeom prst="rect">
            <a:avLst/>
          </a:prstGeom>
          <a:solidFill>
            <a:srgbClr val="FFD1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347472" cy="6858000"/>
          </a:xfrm>
          <a:prstGeom prst="rect">
            <a:avLst/>
          </a:prstGeom>
          <a:solidFill>
            <a:srgbClr val="C89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3D8138E6-F899-42D1-B540-BF0F4C16EA81}" type="slidenum">
              <a:rPr lang="en-US" smtClean="0"/>
              <a:pPr/>
              <a:t>29</a:t>
            </a:fld>
            <a:endParaRPr lang="en-US" dirty="0"/>
          </a:p>
        </p:txBody>
      </p:sp>
      <p:sp>
        <p:nvSpPr>
          <p:cNvPr id="2" name="Title 1"/>
          <p:cNvSpPr>
            <a:spLocks noGrp="1"/>
          </p:cNvSpPr>
          <p:nvPr>
            <p:ph type="title"/>
          </p:nvPr>
        </p:nvSpPr>
        <p:spPr>
          <a:xfrm>
            <a:off x="685800" y="914400"/>
            <a:ext cx="5486400" cy="2057400"/>
          </a:xfrm>
        </p:spPr>
        <p:txBody>
          <a:bodyPr>
            <a:noAutofit/>
          </a:bodyPr>
          <a:lstStyle/>
          <a:p>
            <a:r>
              <a:rPr lang="en-US" sz="4800" b="1" dirty="0">
                <a:solidFill>
                  <a:srgbClr val="2F5597"/>
                </a:solidFill>
              </a:rPr>
              <a:t>Two roads to consider: </a:t>
            </a:r>
            <a:r>
              <a:rPr lang="en-US" sz="4800" dirty="0"/>
              <a:t>Which</a:t>
            </a:r>
            <a:br>
              <a:rPr lang="en-US" sz="4800" dirty="0"/>
            </a:br>
            <a:r>
              <a:rPr lang="en-US" sz="4800" dirty="0"/>
              <a:t>do you take?</a:t>
            </a:r>
          </a:p>
        </p:txBody>
      </p:sp>
      <p:sp>
        <p:nvSpPr>
          <p:cNvPr id="3" name="Content Placeholder 2"/>
          <p:cNvSpPr>
            <a:spLocks noGrp="1"/>
          </p:cNvSpPr>
          <p:nvPr>
            <p:ph idx="1"/>
          </p:nvPr>
        </p:nvSpPr>
        <p:spPr>
          <a:xfrm>
            <a:off x="838200" y="3149600"/>
            <a:ext cx="4719918" cy="3657600"/>
          </a:xfrm>
        </p:spPr>
        <p:txBody>
          <a:bodyPr>
            <a:noAutofit/>
          </a:bodyPr>
          <a:lstStyle/>
          <a:p>
            <a:pPr marL="342900" indent="-342900">
              <a:buClr>
                <a:srgbClr val="2F5597"/>
              </a:buClr>
              <a:buFont typeface="Wingdings" panose="05000000000000000000" pitchFamily="2" charset="2"/>
              <a:buChar char="§"/>
            </a:pPr>
            <a:r>
              <a:rPr lang="en-US" sz="3200" dirty="0"/>
              <a:t>The road of systematic withdrawals</a:t>
            </a:r>
          </a:p>
          <a:p>
            <a:pPr marL="342900" indent="-342900">
              <a:buClr>
                <a:srgbClr val="2F5597"/>
              </a:buClr>
              <a:buFont typeface="Wingdings" panose="05000000000000000000" pitchFamily="2" charset="2"/>
              <a:buChar char="§"/>
            </a:pPr>
            <a:r>
              <a:rPr lang="en-US" sz="3200" dirty="0"/>
              <a:t>The road of safety first </a:t>
            </a:r>
          </a:p>
          <a:p>
            <a:pPr marL="342900" indent="-342900">
              <a:buClr>
                <a:srgbClr val="2F5597"/>
              </a:buClr>
              <a:buFont typeface="Wingdings" panose="05000000000000000000" pitchFamily="2" charset="2"/>
              <a:buChar char="§"/>
            </a:pPr>
            <a:r>
              <a:rPr lang="en-US" sz="3200" dirty="0"/>
              <a:t>Or a combination</a:t>
            </a:r>
            <a:br>
              <a:rPr lang="en-US" sz="3200" dirty="0"/>
            </a:br>
            <a:r>
              <a:rPr lang="en-US" sz="3200" dirty="0"/>
              <a:t>of both?</a:t>
            </a:r>
          </a:p>
        </p:txBody>
      </p:sp>
    </p:spTree>
    <p:extLst>
      <p:ext uri="{BB962C8B-B14F-4D97-AF65-F5344CB8AC3E}">
        <p14:creationId xmlns:p14="http://schemas.microsoft.com/office/powerpoint/2010/main" val="38475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19672" y="0"/>
            <a:ext cx="5574632" cy="6858000"/>
          </a:xfrm>
          <a:prstGeom prst="rect">
            <a:avLst/>
          </a:prstGeom>
          <a:noFill/>
        </p:spPr>
        <p:txBody>
          <a:bodyPr wrap="square" rtlCol="0" anchor="ctr" anchorCtr="0">
            <a:noAutofit/>
          </a:bodyPr>
          <a:lstStyle/>
          <a:p>
            <a:r>
              <a:rPr lang="en-US" sz="4400" b="1" dirty="0">
                <a:solidFill>
                  <a:schemeClr val="bg1"/>
                </a:solidFill>
                <a:effectLst>
                  <a:outerShdw blurRad="101600" dist="101600" dir="2700000" algn="tl" rotWithShape="0">
                    <a:prstClr val="black">
                      <a:alpha val="20000"/>
                    </a:prstClr>
                  </a:outerShdw>
                </a:effectLst>
              </a:rPr>
              <a:t>Kathy</a:t>
            </a:r>
            <a:br>
              <a:rPr lang="en-US" sz="4400" b="1" dirty="0">
                <a:solidFill>
                  <a:schemeClr val="bg1"/>
                </a:solidFill>
                <a:effectLst>
                  <a:outerShdw blurRad="101600" dist="101600" dir="2700000" algn="tl" rotWithShape="0">
                    <a:prstClr val="black">
                      <a:alpha val="20000"/>
                    </a:prstClr>
                  </a:outerShdw>
                </a:effectLst>
              </a:rPr>
            </a:br>
            <a:r>
              <a:rPr lang="en-US" sz="4400" b="1" dirty="0">
                <a:solidFill>
                  <a:schemeClr val="bg1"/>
                </a:solidFill>
                <a:effectLst>
                  <a:outerShdw blurRad="101600" dist="101600" dir="2700000" algn="tl" rotWithShape="0">
                    <a:prstClr val="black">
                      <a:alpha val="20000"/>
                    </a:prstClr>
                  </a:outerShdw>
                </a:effectLst>
              </a:rPr>
              <a:t>Casey-Kirschling </a:t>
            </a:r>
          </a:p>
          <a:p>
            <a:endParaRPr lang="en-US" sz="1200" dirty="0">
              <a:solidFill>
                <a:srgbClr val="FFFF00"/>
              </a:solidFill>
              <a:effectLst>
                <a:outerShdw blurRad="101600" dist="101600" dir="2700000" algn="tl" rotWithShape="0">
                  <a:prstClr val="black">
                    <a:alpha val="20000"/>
                  </a:prstClr>
                </a:outerShdw>
              </a:effectLst>
            </a:endParaRPr>
          </a:p>
          <a:p>
            <a:r>
              <a:rPr lang="en-US" sz="3200" dirty="0">
                <a:solidFill>
                  <a:srgbClr val="FFD100"/>
                </a:solidFill>
                <a:effectLst>
                  <a:outerShdw blurRad="101600" dist="101600" dir="2700000" algn="tl" rotWithShape="0">
                    <a:prstClr val="black">
                      <a:alpha val="20000"/>
                    </a:prstClr>
                  </a:outerShdw>
                </a:effectLst>
              </a:rPr>
              <a:t>First baby boomer eligible</a:t>
            </a:r>
            <a:br>
              <a:rPr lang="en-US" sz="3200" dirty="0">
                <a:solidFill>
                  <a:srgbClr val="FFD100"/>
                </a:solidFill>
                <a:effectLst>
                  <a:outerShdw blurRad="101600" dist="101600" dir="2700000" algn="tl" rotWithShape="0">
                    <a:prstClr val="black">
                      <a:alpha val="20000"/>
                    </a:prstClr>
                  </a:outerShdw>
                </a:effectLst>
              </a:rPr>
            </a:br>
            <a:r>
              <a:rPr lang="en-US" sz="3200" dirty="0">
                <a:solidFill>
                  <a:srgbClr val="FFD100"/>
                </a:solidFill>
                <a:effectLst>
                  <a:outerShdw blurRad="101600" dist="101600" dir="2700000" algn="tl" rotWithShape="0">
                    <a:prstClr val="black">
                      <a:alpha val="20000"/>
                    </a:prstClr>
                  </a:outerShdw>
                </a:effectLst>
              </a:rPr>
              <a:t>for Social Security (2008)</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3</a:t>
            </a:fld>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Tree>
    <p:extLst>
      <p:ext uri="{BB962C8B-B14F-4D97-AF65-F5344CB8AC3E}">
        <p14:creationId xmlns:p14="http://schemas.microsoft.com/office/powerpoint/2010/main" val="3695529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217627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57200"/>
            <a:ext cx="12192000" cy="1325563"/>
          </a:xfrm>
        </p:spPr>
        <p:txBody>
          <a:bodyPr anchor="t" anchorCtr="0">
            <a:noAutofit/>
          </a:bodyPr>
          <a:lstStyle/>
          <a:p>
            <a:pPr algn="ctr"/>
            <a:r>
              <a:rPr lang="en-US" dirty="0">
                <a:solidFill>
                  <a:schemeClr val="bg1"/>
                </a:solidFill>
                <a:effectLst>
                  <a:outerShdw blurRad="101600" dist="101600" dir="2700000" algn="tl" rotWithShape="0">
                    <a:prstClr val="black">
                      <a:alpha val="20000"/>
                    </a:prstClr>
                  </a:outerShdw>
                </a:effectLst>
              </a:rPr>
              <a:t>A </a:t>
            </a:r>
            <a:r>
              <a:rPr lang="en-US" b="1" dirty="0">
                <a:solidFill>
                  <a:srgbClr val="FFD100"/>
                </a:solidFill>
                <a:effectLst>
                  <a:outerShdw blurRad="101600" dist="101600" dir="2700000" algn="tl" rotWithShape="0">
                    <a:prstClr val="black">
                      <a:alpha val="20000"/>
                    </a:prstClr>
                  </a:outerShdw>
                </a:effectLst>
              </a:rPr>
              <a:t>DIVERSIFIED PORTFOLIO</a:t>
            </a:r>
            <a:r>
              <a:rPr lang="en-US" dirty="0">
                <a:solidFill>
                  <a:schemeClr val="bg1"/>
                </a:solidFill>
                <a:effectLst>
                  <a:outerShdw blurRad="101600" dist="101600" dir="2700000" algn="tl" rotWithShape="0">
                    <a:prstClr val="black">
                      <a:alpha val="20000"/>
                    </a:prstClr>
                  </a:outerShdw>
                </a:effectLst>
              </a:rPr>
              <a:t> INCLUDES PROTECTED AND PROBABLE INCOME</a:t>
            </a:r>
          </a:p>
        </p:txBody>
      </p:sp>
      <p:sp>
        <p:nvSpPr>
          <p:cNvPr id="3" name="Content Placeholder 2"/>
          <p:cNvSpPr>
            <a:spLocks noGrp="1"/>
          </p:cNvSpPr>
          <p:nvPr>
            <p:ph idx="1"/>
          </p:nvPr>
        </p:nvSpPr>
        <p:spPr>
          <a:xfrm>
            <a:off x="685800" y="2743200"/>
            <a:ext cx="5486400" cy="3200400"/>
          </a:xfrm>
        </p:spPr>
        <p:txBody>
          <a:bodyPr>
            <a:noAutofit/>
          </a:bodyPr>
          <a:lstStyle/>
          <a:p>
            <a:pPr marL="342900" indent="-2857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Probable income to benefit from market growth </a:t>
            </a:r>
          </a:p>
          <a:p>
            <a:pPr marL="342900" indent="-2857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Protected income</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to cover essential</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expenses, and</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even more</a:t>
            </a:r>
          </a:p>
        </p:txBody>
      </p:sp>
      <p:pic>
        <p:nvPicPr>
          <p:cNvPr id="4" name="Picture 3" descr="A close up of a logo&#10;&#10;Description automatically generated"/>
          <p:cNvPicPr/>
          <p:nvPr/>
        </p:nvPicPr>
        <p:blipFill rotWithShape="1">
          <a:blip r:embed="rId3" cstate="email">
            <a:extLst>
              <a:ext uri="{28A0092B-C50C-407E-A947-70E740481C1C}">
                <a14:useLocalDpi xmlns:a14="http://schemas.microsoft.com/office/drawing/2010/main"/>
              </a:ext>
            </a:extLst>
          </a:blip>
          <a:srcRect l="1279"/>
          <a:stretch/>
        </p:blipFill>
        <p:spPr>
          <a:xfrm>
            <a:off x="4954772" y="2743200"/>
            <a:ext cx="6654209" cy="3628518"/>
          </a:xfrm>
          <a:prstGeom prst="rect">
            <a:avLst/>
          </a:prstGeom>
          <a:effectLst>
            <a:outerShdw blurRad="101600" dist="101600" dir="2700000" algn="tl" rotWithShape="0">
              <a:prstClr val="black">
                <a:alpha val="20000"/>
              </a:prstClr>
            </a:outerShdw>
          </a:effectLst>
        </p:spPr>
      </p:pic>
      <p:sp>
        <p:nvSpPr>
          <p:cNvPr id="11" name="Slide Number Placeholder 10"/>
          <p:cNvSpPr>
            <a:spLocks noGrp="1"/>
          </p:cNvSpPr>
          <p:nvPr>
            <p:ph type="sldNum" sz="quarter" idx="12"/>
          </p:nvPr>
        </p:nvSpPr>
        <p:spPr/>
        <p:txBody>
          <a:bodyPr/>
          <a:lstStyle/>
          <a:p>
            <a:fld id="{3D8138E6-F899-42D1-B540-BF0F4C16EA81}" type="slidenum">
              <a:rPr lang="en-US" smtClean="0"/>
              <a:pPr/>
              <a:t>30</a:t>
            </a:fld>
            <a:endParaRPr lang="en-US" dirty="0"/>
          </a:p>
        </p:txBody>
      </p:sp>
    </p:spTree>
    <p:extLst>
      <p:ext uri="{BB962C8B-B14F-4D97-AF65-F5344CB8AC3E}">
        <p14:creationId xmlns:p14="http://schemas.microsoft.com/office/powerpoint/2010/main" val="305813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577" y="0"/>
            <a:ext cx="5878286" cy="6858000"/>
          </a:xfrm>
          <a:prstGeom prst="rect">
            <a:avLst/>
          </a:prstGeom>
        </p:spPr>
      </p:pic>
      <p:sp>
        <p:nvSpPr>
          <p:cNvPr id="10" name="Title 1"/>
          <p:cNvSpPr txBox="1">
            <a:spLocks/>
          </p:cNvSpPr>
          <p:nvPr/>
        </p:nvSpPr>
        <p:spPr>
          <a:xfrm>
            <a:off x="685800" y="0"/>
            <a:ext cx="5486400" cy="685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4320" indent="-822960"/>
            <a:r>
              <a:rPr lang="en-US" sz="4800" dirty="0">
                <a:solidFill>
                  <a:schemeClr val="bg1"/>
                </a:solidFill>
                <a:effectLst>
                  <a:outerShdw blurRad="101600" dist="101600" dir="2700000" algn="tl" rotWithShape="0">
                    <a:prstClr val="black">
                      <a:alpha val="20000"/>
                    </a:prstClr>
                  </a:outerShdw>
                </a:effectLst>
              </a:rPr>
              <a:t>“How do I know how much </a:t>
            </a:r>
            <a:r>
              <a:rPr lang="en-US" sz="4800" b="1" dirty="0">
                <a:solidFill>
                  <a:srgbClr val="FFD100"/>
                </a:solidFill>
                <a:effectLst>
                  <a:outerShdw blurRad="101600" dist="101600" dir="2700000" algn="tl" rotWithShape="0">
                    <a:prstClr val="black">
                      <a:alpha val="20000"/>
                    </a:prstClr>
                  </a:outerShdw>
                </a:effectLst>
              </a:rPr>
              <a:t>protected income</a:t>
            </a:r>
            <a:r>
              <a:rPr lang="en-US" sz="4800" dirty="0">
                <a:solidFill>
                  <a:schemeClr val="bg1"/>
                </a:solidFill>
                <a:effectLst>
                  <a:outerShdw blurRad="101600" dist="101600" dir="2700000" algn="tl" rotWithShape="0">
                    <a:prstClr val="black">
                      <a:alpha val="20000"/>
                    </a:prstClr>
                  </a:outerShdw>
                </a:effectLst>
              </a:rPr>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I will need?”</a:t>
            </a:r>
          </a:p>
        </p:txBody>
      </p:sp>
      <p:sp>
        <p:nvSpPr>
          <p:cNvPr id="11" name="Title 1"/>
          <p:cNvSpPr txBox="1">
            <a:spLocks/>
          </p:cNvSpPr>
          <p:nvPr/>
        </p:nvSpPr>
        <p:spPr>
          <a:xfrm>
            <a:off x="7772400" y="685800"/>
            <a:ext cx="1828800" cy="365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0" b="1" dirty="0">
                <a:solidFill>
                  <a:schemeClr val="accent5">
                    <a:lumMod val="75000"/>
                  </a:schemeClr>
                </a:solidFill>
                <a:latin typeface="+mn-lt"/>
              </a:rPr>
              <a:t>?</a:t>
            </a:r>
          </a:p>
        </p:txBody>
      </p:sp>
      <p:sp>
        <p:nvSpPr>
          <p:cNvPr id="15" name="Slide Number Placeholder 14"/>
          <p:cNvSpPr>
            <a:spLocks noGrp="1"/>
          </p:cNvSpPr>
          <p:nvPr>
            <p:ph type="sldNum" sz="quarter" idx="12"/>
          </p:nvPr>
        </p:nvSpPr>
        <p:spPr/>
        <p:txBody>
          <a:bodyPr/>
          <a:lstStyle/>
          <a:p>
            <a:fld id="{3D8138E6-F899-42D1-B540-BF0F4C16EA81}" type="slidenum">
              <a:rPr lang="en-US" smtClean="0"/>
              <a:pPr/>
              <a:t>31</a:t>
            </a:fld>
            <a:endParaRPr lang="en-US" dirty="0"/>
          </a:p>
        </p:txBody>
      </p:sp>
    </p:spTree>
    <p:extLst>
      <p:ext uri="{BB962C8B-B14F-4D97-AF65-F5344CB8AC3E}">
        <p14:creationId xmlns:p14="http://schemas.microsoft.com/office/powerpoint/2010/main" val="364365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 y="0"/>
            <a:ext cx="12188388" cy="6858000"/>
          </a:xfrm>
          <a:prstGeom prst="rect">
            <a:avLst/>
          </a:prstGeom>
        </p:spPr>
      </p:pic>
      <p:sp>
        <p:nvSpPr>
          <p:cNvPr id="7" name="Rectangle 6"/>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6126480" cy="6858000"/>
          </a:xfrm>
          <a:prstGeom prst="rect">
            <a:avLst/>
          </a:prstGeom>
          <a:solidFill>
            <a:srgbClr val="FFD1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347472" cy="6858000"/>
          </a:xfrm>
          <a:prstGeom prst="rect">
            <a:avLst/>
          </a:prstGeom>
          <a:solidFill>
            <a:srgbClr val="C89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
          <p:cNvSpPr/>
          <p:nvPr/>
        </p:nvSpPr>
        <p:spPr>
          <a:xfrm>
            <a:off x="0" y="685800"/>
            <a:ext cx="3886200" cy="1371600"/>
          </a:xfrm>
          <a:custGeom>
            <a:avLst/>
            <a:gdLst>
              <a:gd name="connsiteX0" fmla="*/ 0 w 3663148"/>
              <a:gd name="connsiteY0" fmla="*/ 1268839 h 1268839"/>
              <a:gd name="connsiteX1" fmla="*/ 317210 w 3663148"/>
              <a:gd name="connsiteY1" fmla="*/ 0 h 1268839"/>
              <a:gd name="connsiteX2" fmla="*/ 3663148 w 3663148"/>
              <a:gd name="connsiteY2" fmla="*/ 0 h 1268839"/>
              <a:gd name="connsiteX3" fmla="*/ 3345938 w 3663148"/>
              <a:gd name="connsiteY3" fmla="*/ 1268839 h 1268839"/>
              <a:gd name="connsiteX4" fmla="*/ 0 w 3663148"/>
              <a:gd name="connsiteY4" fmla="*/ 1268839 h 1268839"/>
              <a:gd name="connsiteX0" fmla="*/ 2830 w 3665978"/>
              <a:gd name="connsiteY0" fmla="*/ 1268839 h 1268839"/>
              <a:gd name="connsiteX1" fmla="*/ 0 w 3665978"/>
              <a:gd name="connsiteY1" fmla="*/ 0 h 1268839"/>
              <a:gd name="connsiteX2" fmla="*/ 3665978 w 3665978"/>
              <a:gd name="connsiteY2" fmla="*/ 0 h 1268839"/>
              <a:gd name="connsiteX3" fmla="*/ 3348768 w 3665978"/>
              <a:gd name="connsiteY3" fmla="*/ 1268839 h 1268839"/>
              <a:gd name="connsiteX4" fmla="*/ 2830 w 3665978"/>
              <a:gd name="connsiteY4" fmla="*/ 1268839 h 126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78" h="1268839">
                <a:moveTo>
                  <a:pt x="2830" y="1268839"/>
                </a:moveTo>
                <a:cubicBezTo>
                  <a:pt x="1887" y="845893"/>
                  <a:pt x="943" y="422946"/>
                  <a:pt x="0" y="0"/>
                </a:cubicBezTo>
                <a:lnTo>
                  <a:pt x="3665978" y="0"/>
                </a:lnTo>
                <a:lnTo>
                  <a:pt x="3348768" y="1268839"/>
                </a:lnTo>
                <a:lnTo>
                  <a:pt x="2830" y="1268839"/>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685800" y="914400"/>
            <a:ext cx="5029200" cy="5029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rPr>
              <a:t>Key #3</a:t>
            </a:r>
            <a:r>
              <a:rPr lang="en-US" dirty="0">
                <a:solidFill>
                  <a:schemeClr val="bg1"/>
                </a:solidFill>
              </a:rPr>
              <a:t/>
            </a:r>
            <a:br>
              <a:rPr lang="en-US" dirty="0">
                <a:solidFill>
                  <a:schemeClr val="bg1"/>
                </a:solidFill>
              </a:rPr>
            </a:br>
            <a:r>
              <a:rPr lang="en-US" sz="3600" dirty="0">
                <a:solidFill>
                  <a:schemeClr val="bg1"/>
                </a:solidFill>
                <a:latin typeface="+mn-lt"/>
              </a:rPr>
              <a:t/>
            </a:r>
            <a:br>
              <a:rPr lang="en-US" sz="3600" dirty="0">
                <a:solidFill>
                  <a:schemeClr val="bg1"/>
                </a:solidFill>
                <a:latin typeface="+mn-lt"/>
              </a:rPr>
            </a:br>
            <a:r>
              <a:rPr lang="en-US" sz="3600" dirty="0">
                <a:latin typeface="+mn-lt"/>
              </a:rPr>
              <a:t>Using a</a:t>
            </a:r>
            <a:r>
              <a:rPr lang="en-US" sz="3600" dirty="0"/>
              <a:t>n “Income Hierarchy Analysis” helps you understand how your income will be applied to covering your needs, wants, and wishes in retirement.</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32</a:t>
            </a:fld>
            <a:endParaRPr lang="en-US" dirty="0"/>
          </a:p>
        </p:txBody>
      </p:sp>
    </p:spTree>
    <p:extLst>
      <p:ext uri="{BB962C8B-B14F-4D97-AF65-F5344CB8AC3E}">
        <p14:creationId xmlns:p14="http://schemas.microsoft.com/office/powerpoint/2010/main" val="224997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5486400" cy="2286000"/>
          </a:xfrm>
        </p:spPr>
        <p:txBody>
          <a:bodyPr anchor="t" anchorCtr="0">
            <a:normAutofit/>
          </a:bodyPr>
          <a:lstStyle/>
          <a:p>
            <a:r>
              <a:rPr lang="en-US" sz="4800" dirty="0">
                <a:solidFill>
                  <a:schemeClr val="bg1"/>
                </a:solidFill>
                <a:effectLst>
                  <a:outerShdw blurRad="101600" dist="101600" dir="2700000" algn="tl" rotWithShape="0">
                    <a:prstClr val="black">
                      <a:alpha val="20000"/>
                    </a:prstClr>
                  </a:outerShdw>
                </a:effectLst>
              </a:rPr>
              <a:t>Maslow’s Hierarchy of </a:t>
            </a:r>
            <a:r>
              <a:rPr lang="en-US" sz="4800" b="1" dirty="0">
                <a:solidFill>
                  <a:srgbClr val="FFD100"/>
                </a:solidFill>
                <a:effectLst>
                  <a:outerShdw blurRad="101600" dist="101600" dir="2700000" algn="tl" rotWithShape="0">
                    <a:prstClr val="black">
                      <a:alpha val="20000"/>
                    </a:prstClr>
                  </a:outerShdw>
                </a:effectLst>
              </a:rPr>
              <a:t>Needs</a:t>
            </a:r>
          </a:p>
        </p:txBody>
      </p:sp>
      <p:sp>
        <p:nvSpPr>
          <p:cNvPr id="3" name="Content Placeholder 2"/>
          <p:cNvSpPr>
            <a:spLocks noGrp="1"/>
          </p:cNvSpPr>
          <p:nvPr>
            <p:ph idx="1"/>
          </p:nvPr>
        </p:nvSpPr>
        <p:spPr>
          <a:xfrm>
            <a:off x="685800" y="2514600"/>
            <a:ext cx="4572000" cy="2743200"/>
          </a:xfrm>
        </p:spPr>
        <p:txBody>
          <a:bodyPr>
            <a:normAutofit/>
          </a:bodyPr>
          <a:lstStyle/>
          <a:p>
            <a:pPr marL="0" indent="0">
              <a:buNone/>
            </a:pPr>
            <a:r>
              <a:rPr lang="en-US" sz="3200" dirty="0">
                <a:solidFill>
                  <a:schemeClr val="bg1"/>
                </a:solidFill>
                <a:effectLst>
                  <a:outerShdw blurRad="101600" dist="101600" dir="2700000" algn="tl" rotWithShape="0">
                    <a:prstClr val="black">
                      <a:alpha val="20000"/>
                    </a:prstClr>
                  </a:outerShdw>
                </a:effectLst>
              </a:rPr>
              <a:t>Always need to address the bottom before</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moving up to the</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next step. </a:t>
            </a:r>
          </a:p>
        </p:txBody>
      </p:sp>
      <p:grpSp>
        <p:nvGrpSpPr>
          <p:cNvPr id="10" name="Group 9"/>
          <p:cNvGrpSpPr/>
          <p:nvPr/>
        </p:nvGrpSpPr>
        <p:grpSpPr>
          <a:xfrm>
            <a:off x="2273356" y="857251"/>
            <a:ext cx="9918644" cy="6000749"/>
            <a:chOff x="1456701" y="956744"/>
            <a:chExt cx="6230597" cy="3769492"/>
          </a:xfrm>
          <a:effectLst>
            <a:outerShdw blurRad="101600" dist="101600" dir="2700000" algn="tl" rotWithShape="0">
              <a:prstClr val="black">
                <a:alpha val="20000"/>
              </a:prstClr>
            </a:outerShdw>
          </a:effectLst>
        </p:grpSpPr>
        <p:grpSp>
          <p:nvGrpSpPr>
            <p:cNvPr id="11" name="Group 10"/>
            <p:cNvGrpSpPr/>
            <p:nvPr/>
          </p:nvGrpSpPr>
          <p:grpSpPr>
            <a:xfrm>
              <a:off x="1456701" y="956744"/>
              <a:ext cx="6230597" cy="3769492"/>
              <a:chOff x="1835235" y="1229891"/>
              <a:chExt cx="5243688" cy="3172415"/>
            </a:xfrm>
          </p:grpSpPr>
          <p:sp>
            <p:nvSpPr>
              <p:cNvPr id="18" name="Trapezoid 17">
                <a:extLst>
                  <a:ext uri="{FF2B5EF4-FFF2-40B4-BE49-F238E27FC236}">
                    <a16:creationId xmlns:a16="http://schemas.microsoft.com/office/drawing/2014/main" xmlns="" id="{423BBA19-9067-1047-BF2F-944C48C8EF3A}"/>
                  </a:ext>
                </a:extLst>
              </p:cNvPr>
              <p:cNvSpPr/>
              <p:nvPr/>
            </p:nvSpPr>
            <p:spPr>
              <a:xfrm>
                <a:off x="1835235" y="3906786"/>
                <a:ext cx="5243688" cy="495520"/>
              </a:xfrm>
              <a:prstGeom prst="trapezoid">
                <a:avLst>
                  <a:gd name="adj" fmla="val 84860"/>
                </a:avLst>
              </a:prstGeom>
              <a:solidFill>
                <a:srgbClr val="D59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apezoid 18">
                <a:extLst>
                  <a:ext uri="{FF2B5EF4-FFF2-40B4-BE49-F238E27FC236}">
                    <a16:creationId xmlns:a16="http://schemas.microsoft.com/office/drawing/2014/main" xmlns="" id="{537A0948-5596-8A43-89D0-829FB9994A83}"/>
                  </a:ext>
                </a:extLst>
              </p:cNvPr>
              <p:cNvSpPr/>
              <p:nvPr/>
            </p:nvSpPr>
            <p:spPr>
              <a:xfrm>
                <a:off x="2354317" y="3319570"/>
                <a:ext cx="4267200" cy="495520"/>
              </a:xfrm>
              <a:prstGeom prst="trapezoid">
                <a:avLst>
                  <a:gd name="adj" fmla="val 8486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a:extLst>
                  <a:ext uri="{FF2B5EF4-FFF2-40B4-BE49-F238E27FC236}">
                    <a16:creationId xmlns:a16="http://schemas.microsoft.com/office/drawing/2014/main" xmlns="" id="{C408397E-6B7B-DB43-AAA6-C2A83BD92B4D}"/>
                  </a:ext>
                </a:extLst>
              </p:cNvPr>
              <p:cNvSpPr/>
              <p:nvPr/>
            </p:nvSpPr>
            <p:spPr>
              <a:xfrm>
                <a:off x="2860381" y="2732353"/>
                <a:ext cx="3267149" cy="495520"/>
              </a:xfrm>
              <a:prstGeom prst="trapezoid">
                <a:avLst>
                  <a:gd name="adj" fmla="val 84860"/>
                </a:avLst>
              </a:prstGeom>
              <a:solidFill>
                <a:srgbClr val="D59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a:extLst>
                  <a:ext uri="{FF2B5EF4-FFF2-40B4-BE49-F238E27FC236}">
                    <a16:creationId xmlns:a16="http://schemas.microsoft.com/office/drawing/2014/main" xmlns="" id="{06755DB9-0FF9-A34F-AC70-BC23A2D8D034}"/>
                  </a:ext>
                </a:extLst>
              </p:cNvPr>
              <p:cNvSpPr/>
              <p:nvPr/>
            </p:nvSpPr>
            <p:spPr>
              <a:xfrm>
                <a:off x="3368772" y="2140833"/>
                <a:ext cx="2254261" cy="495520"/>
              </a:xfrm>
              <a:prstGeom prst="trapezoid">
                <a:avLst>
                  <a:gd name="adj" fmla="val 8486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5">
                <a:extLst>
                  <a:ext uri="{FF2B5EF4-FFF2-40B4-BE49-F238E27FC236}">
                    <a16:creationId xmlns:a16="http://schemas.microsoft.com/office/drawing/2014/main" xmlns="" id="{82E6D897-31FE-D243-B106-1E70126581A3}"/>
                  </a:ext>
                </a:extLst>
              </p:cNvPr>
              <p:cNvSpPr/>
              <p:nvPr/>
            </p:nvSpPr>
            <p:spPr>
              <a:xfrm>
                <a:off x="3836275" y="1229891"/>
                <a:ext cx="1313793" cy="814942"/>
              </a:xfrm>
              <a:prstGeom prst="triangle">
                <a:avLst>
                  <a:gd name="adj" fmla="val 49200"/>
                </a:avLst>
              </a:prstGeom>
              <a:solidFill>
                <a:srgbClr val="D59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704268" y="1518687"/>
              <a:ext cx="1773278" cy="3047689"/>
              <a:chOff x="3704268" y="1518687"/>
              <a:chExt cx="1773278" cy="3047689"/>
            </a:xfrm>
          </p:grpSpPr>
          <p:sp>
            <p:nvSpPr>
              <p:cNvPr id="13" name="Rectangle 12">
                <a:extLst>
                  <a:ext uri="{FF2B5EF4-FFF2-40B4-BE49-F238E27FC236}">
                    <a16:creationId xmlns:a16="http://schemas.microsoft.com/office/drawing/2014/main" xmlns="" id="{B5C8DCCC-744F-EF46-82B7-D50EDA129612}"/>
                  </a:ext>
                </a:extLst>
              </p:cNvPr>
              <p:cNvSpPr/>
              <p:nvPr/>
            </p:nvSpPr>
            <p:spPr>
              <a:xfrm>
                <a:off x="3704268" y="4334373"/>
                <a:ext cx="1751303" cy="232003"/>
              </a:xfrm>
              <a:prstGeom prst="rect">
                <a:avLst/>
              </a:prstGeom>
            </p:spPr>
            <p:txBody>
              <a:bodyPr wrap="none">
                <a:spAutoFit/>
              </a:bodyPr>
              <a:lstStyle/>
              <a:p>
                <a:pPr algn="ctr"/>
                <a:r>
                  <a:rPr lang="en-US" b="1" dirty="0"/>
                  <a:t>Physical survival needs</a:t>
                </a:r>
                <a:endParaRPr lang="en-US" dirty="0"/>
              </a:p>
            </p:txBody>
          </p:sp>
          <p:sp>
            <p:nvSpPr>
              <p:cNvPr id="14" name="Rectangle 13">
                <a:extLst>
                  <a:ext uri="{FF2B5EF4-FFF2-40B4-BE49-F238E27FC236}">
                    <a16:creationId xmlns:a16="http://schemas.microsoft.com/office/drawing/2014/main" xmlns="" id="{0B77B601-A724-E546-9A3E-364D6C8D23EF}"/>
                  </a:ext>
                </a:extLst>
              </p:cNvPr>
              <p:cNvSpPr/>
              <p:nvPr/>
            </p:nvSpPr>
            <p:spPr>
              <a:xfrm>
                <a:off x="3718188" y="3623415"/>
                <a:ext cx="1759358" cy="232003"/>
              </a:xfrm>
              <a:prstGeom prst="rect">
                <a:avLst/>
              </a:prstGeom>
            </p:spPr>
            <p:txBody>
              <a:bodyPr wrap="none">
                <a:spAutoFit/>
              </a:bodyPr>
              <a:lstStyle/>
              <a:p>
                <a:pPr algn="ctr"/>
                <a:r>
                  <a:rPr lang="en-US" b="1" dirty="0"/>
                  <a:t>Need for safety/security</a:t>
                </a:r>
                <a:endParaRPr lang="en-US" dirty="0"/>
              </a:p>
            </p:txBody>
          </p:sp>
          <p:sp>
            <p:nvSpPr>
              <p:cNvPr id="15" name="Rectangle 14">
                <a:extLst>
                  <a:ext uri="{FF2B5EF4-FFF2-40B4-BE49-F238E27FC236}">
                    <a16:creationId xmlns:a16="http://schemas.microsoft.com/office/drawing/2014/main" xmlns="" id="{9E6AAD66-75F1-844B-93E5-6E69AF9CFF9A}"/>
                  </a:ext>
                </a:extLst>
              </p:cNvPr>
              <p:cNvSpPr/>
              <p:nvPr/>
            </p:nvSpPr>
            <p:spPr>
              <a:xfrm>
                <a:off x="3730269" y="2932063"/>
                <a:ext cx="1735192" cy="232003"/>
              </a:xfrm>
              <a:prstGeom prst="rect">
                <a:avLst/>
              </a:prstGeom>
            </p:spPr>
            <p:txBody>
              <a:bodyPr wrap="none">
                <a:spAutoFit/>
              </a:bodyPr>
              <a:lstStyle/>
              <a:p>
                <a:pPr algn="ctr"/>
                <a:r>
                  <a:rPr lang="en-US" b="1" dirty="0"/>
                  <a:t>Social needs/belonging</a:t>
                </a:r>
                <a:endParaRPr lang="en-US" dirty="0"/>
              </a:p>
            </p:txBody>
          </p:sp>
          <p:sp>
            <p:nvSpPr>
              <p:cNvPr id="16" name="Rectangle 15">
                <a:extLst>
                  <a:ext uri="{FF2B5EF4-FFF2-40B4-BE49-F238E27FC236}">
                    <a16:creationId xmlns:a16="http://schemas.microsoft.com/office/drawing/2014/main" xmlns="" id="{7DC1732B-284E-B64D-8A6B-3F885149ABB3}"/>
                  </a:ext>
                </a:extLst>
              </p:cNvPr>
              <p:cNvSpPr/>
              <p:nvPr/>
            </p:nvSpPr>
            <p:spPr>
              <a:xfrm>
                <a:off x="3814972" y="2236507"/>
                <a:ext cx="1541856" cy="232003"/>
              </a:xfrm>
              <a:prstGeom prst="rect">
                <a:avLst/>
              </a:prstGeom>
            </p:spPr>
            <p:txBody>
              <a:bodyPr wrap="none">
                <a:spAutoFit/>
              </a:bodyPr>
              <a:lstStyle/>
              <a:p>
                <a:pPr algn="ctr"/>
                <a:r>
                  <a:rPr lang="en-US" b="1" dirty="0"/>
                  <a:t>Need for self-esteem</a:t>
                </a:r>
                <a:endParaRPr lang="en-US" dirty="0"/>
              </a:p>
            </p:txBody>
          </p:sp>
          <p:sp>
            <p:nvSpPr>
              <p:cNvPr id="17" name="Rectangle 16">
                <a:extLst>
                  <a:ext uri="{FF2B5EF4-FFF2-40B4-BE49-F238E27FC236}">
                    <a16:creationId xmlns:a16="http://schemas.microsoft.com/office/drawing/2014/main" xmlns="" id="{C5F9C422-05F7-3445-855B-5BBCFBD40518}"/>
                  </a:ext>
                </a:extLst>
              </p:cNvPr>
              <p:cNvSpPr/>
              <p:nvPr/>
            </p:nvSpPr>
            <p:spPr>
              <a:xfrm>
                <a:off x="4009802" y="1518687"/>
                <a:ext cx="1176128" cy="348005"/>
              </a:xfrm>
              <a:prstGeom prst="rect">
                <a:avLst/>
              </a:prstGeom>
            </p:spPr>
            <p:txBody>
              <a:bodyPr wrap="none" lIns="0" tIns="0" rIns="0" bIns="0">
                <a:spAutoFit/>
              </a:bodyPr>
              <a:lstStyle/>
              <a:p>
                <a:pPr algn="ctr"/>
                <a:r>
                  <a:rPr lang="en-US" b="1" dirty="0"/>
                  <a:t>Need for </a:t>
                </a:r>
                <a:br>
                  <a:rPr lang="en-US" b="1" dirty="0"/>
                </a:br>
                <a:r>
                  <a:rPr lang="en-US" b="1" dirty="0"/>
                  <a:t>self-actualization</a:t>
                </a:r>
                <a:endParaRPr lang="en-US" dirty="0"/>
              </a:p>
            </p:txBody>
          </p:sp>
        </p:grpSp>
      </p:grpSp>
      <p:sp>
        <p:nvSpPr>
          <p:cNvPr id="23" name="Slide Number Placeholder 22"/>
          <p:cNvSpPr>
            <a:spLocks noGrp="1"/>
          </p:cNvSpPr>
          <p:nvPr>
            <p:ph type="sldNum" sz="quarter" idx="12"/>
          </p:nvPr>
        </p:nvSpPr>
        <p:spPr/>
        <p:txBody>
          <a:bodyPr/>
          <a:lstStyle/>
          <a:p>
            <a:fld id="{3D8138E6-F899-42D1-B540-BF0F4C16EA81}" type="slidenum">
              <a:rPr lang="en-US" smtClean="0"/>
              <a:pPr/>
              <a:t>33</a:t>
            </a:fld>
            <a:endParaRPr lang="en-US" dirty="0"/>
          </a:p>
        </p:txBody>
      </p:sp>
    </p:spTree>
    <p:extLst>
      <p:ext uri="{BB962C8B-B14F-4D97-AF65-F5344CB8AC3E}">
        <p14:creationId xmlns:p14="http://schemas.microsoft.com/office/powerpoint/2010/main" val="2258917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472" y="1009778"/>
            <a:ext cx="7165436" cy="22860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An income hierarchy includes </a:t>
            </a:r>
            <a:r>
              <a:rPr lang="en-US" sz="4800" b="1" dirty="0">
                <a:solidFill>
                  <a:srgbClr val="FFD100"/>
                </a:solidFill>
                <a:effectLst>
                  <a:outerShdw blurRad="101600" dist="101600" dir="2700000" algn="tl" rotWithShape="0">
                    <a:prstClr val="black">
                      <a:alpha val="20000"/>
                    </a:prstClr>
                  </a:outerShdw>
                </a:effectLst>
              </a:rPr>
              <a:t>needs</a:t>
            </a:r>
            <a:r>
              <a:rPr lang="en-US" sz="4800" dirty="0">
                <a:solidFill>
                  <a:schemeClr val="bg1"/>
                </a:solidFill>
                <a:effectLst>
                  <a:outerShdw blurRad="101600" dist="101600" dir="2700000" algn="tl" rotWithShape="0">
                    <a:prstClr val="black">
                      <a:alpha val="20000"/>
                    </a:prstClr>
                  </a:outerShdw>
                </a:effectLst>
              </a:rPr>
              <a:t>, </a:t>
            </a:r>
            <a:r>
              <a:rPr lang="en-US" sz="4800" b="1" dirty="0">
                <a:solidFill>
                  <a:srgbClr val="FFD100"/>
                </a:solidFill>
                <a:effectLst>
                  <a:outerShdw blurRad="101600" dist="101600" dir="2700000" algn="tl" rotWithShape="0">
                    <a:prstClr val="black">
                      <a:alpha val="20000"/>
                    </a:prstClr>
                  </a:outerShdw>
                </a:effectLst>
              </a:rPr>
              <a:t>wants</a:t>
            </a:r>
            <a:r>
              <a:rPr lang="en-US" sz="4800" dirty="0">
                <a:solidFill>
                  <a:schemeClr val="bg1"/>
                </a:solidFill>
                <a:effectLst>
                  <a:outerShdw blurRad="101600" dist="101600" dir="2700000" algn="tl" rotWithShape="0">
                    <a:prstClr val="black">
                      <a:alpha val="20000"/>
                    </a:prstClr>
                  </a:outerShdw>
                </a:effectLst>
              </a:rPr>
              <a:t>, and </a:t>
            </a:r>
            <a:r>
              <a:rPr lang="en-US" sz="4800" b="1" dirty="0">
                <a:solidFill>
                  <a:srgbClr val="FFD100"/>
                </a:solidFill>
                <a:effectLst>
                  <a:outerShdw blurRad="101600" dist="101600" dir="2700000" algn="tl" rotWithShape="0">
                    <a:prstClr val="black">
                      <a:alpha val="20000"/>
                    </a:prstClr>
                  </a:outerShdw>
                </a:effectLst>
              </a:rPr>
              <a:t>wishes</a:t>
            </a:r>
          </a:p>
        </p:txBody>
      </p:sp>
      <p:sp>
        <p:nvSpPr>
          <p:cNvPr id="3" name="Content Placeholder 2"/>
          <p:cNvSpPr>
            <a:spLocks noGrp="1"/>
          </p:cNvSpPr>
          <p:nvPr>
            <p:ph idx="1"/>
          </p:nvPr>
        </p:nvSpPr>
        <p:spPr>
          <a:xfrm>
            <a:off x="685800" y="3200400"/>
            <a:ext cx="5486400" cy="2743200"/>
          </a:xfrm>
        </p:spPr>
        <p:txBody>
          <a:bodyPr>
            <a:normAutofit/>
          </a:bodyPr>
          <a:lstStyle/>
          <a:p>
            <a:pPr marL="342900" indent="-342900">
              <a:buClr>
                <a:srgbClr val="FFD100"/>
              </a:buClr>
              <a:buFont typeface="Wingdings" panose="05000000000000000000" pitchFamily="2" charset="2"/>
              <a:buChar char="§"/>
            </a:pPr>
            <a:r>
              <a:rPr lang="en-US" sz="3000" b="1" dirty="0">
                <a:solidFill>
                  <a:schemeClr val="bg1"/>
                </a:solidFill>
                <a:effectLst>
                  <a:outerShdw blurRad="101600" dist="101600" dir="2700000" algn="tl" rotWithShape="0">
                    <a:prstClr val="black">
                      <a:alpha val="20000"/>
                    </a:prstClr>
                  </a:outerShdw>
                </a:effectLst>
              </a:rPr>
              <a:t>Needs:</a:t>
            </a:r>
            <a:r>
              <a:rPr lang="en-US" sz="3000" dirty="0">
                <a:solidFill>
                  <a:schemeClr val="bg1"/>
                </a:solidFill>
                <a:effectLst>
                  <a:outerShdw blurRad="101600" dist="101600" dir="2700000" algn="tl" rotWithShape="0">
                    <a:prstClr val="black">
                      <a:alpha val="20000"/>
                    </a:prstClr>
                  </a:outerShdw>
                </a:effectLst>
              </a:rPr>
              <a:t> Essential expenses </a:t>
            </a:r>
          </a:p>
          <a:p>
            <a:pPr marL="342900" indent="-342900">
              <a:buClr>
                <a:srgbClr val="FFD100"/>
              </a:buClr>
              <a:buFont typeface="Wingdings" panose="05000000000000000000" pitchFamily="2" charset="2"/>
              <a:buChar char="§"/>
            </a:pPr>
            <a:r>
              <a:rPr lang="en-US" sz="3000" b="1" dirty="0">
                <a:solidFill>
                  <a:schemeClr val="bg1"/>
                </a:solidFill>
                <a:effectLst>
                  <a:outerShdw blurRad="101600" dist="101600" dir="2700000" algn="tl" rotWithShape="0">
                    <a:prstClr val="black">
                      <a:alpha val="20000"/>
                    </a:prstClr>
                  </a:outerShdw>
                </a:effectLst>
              </a:rPr>
              <a:t>Wants:</a:t>
            </a:r>
            <a:r>
              <a:rPr lang="en-US" sz="3000" dirty="0">
                <a:solidFill>
                  <a:schemeClr val="bg1"/>
                </a:solidFill>
                <a:effectLst>
                  <a:outerShdw blurRad="101600" dist="101600" dir="2700000" algn="tl" rotWithShape="0">
                    <a:prstClr val="black">
                      <a:alpha val="20000"/>
                    </a:prstClr>
                  </a:outerShdw>
                </a:effectLst>
              </a:rPr>
              <a:t> Lifestyle expense</a:t>
            </a:r>
          </a:p>
          <a:p>
            <a:pPr marL="342900" indent="-342900">
              <a:buClr>
                <a:srgbClr val="FFD100"/>
              </a:buClr>
              <a:buFont typeface="Wingdings" panose="05000000000000000000" pitchFamily="2" charset="2"/>
              <a:buChar char="§"/>
            </a:pPr>
            <a:r>
              <a:rPr lang="en-US" sz="3000" b="1" dirty="0">
                <a:solidFill>
                  <a:schemeClr val="bg1"/>
                </a:solidFill>
                <a:effectLst>
                  <a:outerShdw blurRad="101600" dist="101600" dir="2700000" algn="tl" rotWithShape="0">
                    <a:prstClr val="black">
                      <a:alpha val="20000"/>
                    </a:prstClr>
                  </a:outerShdw>
                </a:effectLst>
              </a:rPr>
              <a:t>Wishes:</a:t>
            </a:r>
            <a:r>
              <a:rPr lang="en-US" sz="3000" dirty="0">
                <a:solidFill>
                  <a:schemeClr val="bg1"/>
                </a:solidFill>
                <a:effectLst>
                  <a:outerShdw blurRad="101600" dist="101600" dir="2700000" algn="tl" rotWithShape="0">
                    <a:prstClr val="black">
                      <a:alpha val="20000"/>
                    </a:prstClr>
                  </a:outerShdw>
                </a:effectLst>
              </a:rPr>
              <a:t> Trips, legacy,</a:t>
            </a:r>
            <a:br>
              <a:rPr lang="en-US" sz="3000" dirty="0">
                <a:solidFill>
                  <a:schemeClr val="bg1"/>
                </a:solidFill>
                <a:effectLst>
                  <a:outerShdw blurRad="101600" dist="101600" dir="2700000" algn="tl" rotWithShape="0">
                    <a:prstClr val="black">
                      <a:alpha val="20000"/>
                    </a:prstClr>
                  </a:outerShdw>
                </a:effectLst>
              </a:rPr>
            </a:br>
            <a:r>
              <a:rPr lang="en-US" sz="3000" dirty="0">
                <a:solidFill>
                  <a:schemeClr val="bg1"/>
                </a:solidFill>
                <a:effectLst>
                  <a:outerShdw blurRad="101600" dist="101600" dir="2700000" algn="tl" rotWithShape="0">
                    <a:prstClr val="black">
                      <a:alpha val="20000"/>
                    </a:prstClr>
                  </a:outerShdw>
                </a:effectLst>
              </a:rPr>
              <a:t>once in a lifetime events</a:t>
            </a:r>
          </a:p>
        </p:txBody>
      </p:sp>
      <p:grpSp>
        <p:nvGrpSpPr>
          <p:cNvPr id="5" name="Group 4"/>
          <p:cNvGrpSpPr/>
          <p:nvPr/>
        </p:nvGrpSpPr>
        <p:grpSpPr>
          <a:xfrm>
            <a:off x="4381855" y="857251"/>
            <a:ext cx="7810145" cy="6000750"/>
            <a:chOff x="0" y="0"/>
            <a:chExt cx="3869636" cy="3349856"/>
          </a:xfrm>
          <a:effectLst>
            <a:outerShdw blurRad="101600" dist="101600" dir="2700000" algn="tl" rotWithShape="0">
              <a:prstClr val="black">
                <a:alpha val="20000"/>
              </a:prstClr>
            </a:outerShdw>
          </a:effectLst>
        </p:grpSpPr>
        <p:grpSp>
          <p:nvGrpSpPr>
            <p:cNvPr id="7" name="Group 6"/>
            <p:cNvGrpSpPr/>
            <p:nvPr/>
          </p:nvGrpSpPr>
          <p:grpSpPr>
            <a:xfrm>
              <a:off x="0" y="0"/>
              <a:ext cx="3869636" cy="3349856"/>
              <a:chOff x="0" y="0"/>
              <a:chExt cx="4867333" cy="4213538"/>
            </a:xfrm>
          </p:grpSpPr>
          <p:pic>
            <p:nvPicPr>
              <p:cNvPr id="13" name="Picture 12"/>
              <p:cNvPicPr>
                <a:picLocks noChangeAspect="1"/>
              </p:cNvPicPr>
              <p:nvPr/>
            </p:nvPicPr>
            <p:blipFill>
              <a:blip r:embed="rId3" cstate="screen">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2870939"/>
                <a:ext cx="4867333" cy="1342599"/>
              </a:xfrm>
              <a:prstGeom prst="rect">
                <a:avLst/>
              </a:prstGeom>
              <a:noFill/>
            </p:spPr>
          </p:pic>
          <p:pic>
            <p:nvPicPr>
              <p:cNvPr id="14" name="Picture 13"/>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1661351" y="0"/>
                <a:ext cx="1544632" cy="1339334"/>
              </a:xfrm>
              <a:prstGeom prst="rect">
                <a:avLst/>
              </a:prstGeom>
            </p:spPr>
          </p:pic>
          <p:pic>
            <p:nvPicPr>
              <p:cNvPr id="15" name="Picture 14"/>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29733" y="1443603"/>
                <a:ext cx="3207867" cy="1341233"/>
              </a:xfrm>
              <a:prstGeom prst="rect">
                <a:avLst/>
              </a:prstGeom>
            </p:spPr>
          </p:pic>
        </p:grpSp>
        <p:grpSp>
          <p:nvGrpSpPr>
            <p:cNvPr id="8" name="Group 7"/>
            <p:cNvGrpSpPr/>
            <p:nvPr/>
          </p:nvGrpSpPr>
          <p:grpSpPr>
            <a:xfrm>
              <a:off x="581083" y="2738210"/>
              <a:ext cx="2750820" cy="525673"/>
              <a:chOff x="581083" y="2738210"/>
              <a:chExt cx="2750820" cy="525673"/>
            </a:xfrm>
          </p:grpSpPr>
          <p:sp>
            <p:nvSpPr>
              <p:cNvPr id="9" name="Rectangle 8"/>
              <p:cNvSpPr/>
              <p:nvPr/>
            </p:nvSpPr>
            <p:spPr>
              <a:xfrm>
                <a:off x="581083" y="2738210"/>
                <a:ext cx="2750820" cy="525673"/>
              </a:xfrm>
              <a:custGeom>
                <a:avLst/>
                <a:gdLst>
                  <a:gd name="connsiteX0" fmla="*/ 0 w 5044192"/>
                  <a:gd name="connsiteY0" fmla="*/ 0 h 932137"/>
                  <a:gd name="connsiteX1" fmla="*/ 5044192 w 5044192"/>
                  <a:gd name="connsiteY1" fmla="*/ 0 h 932137"/>
                  <a:gd name="connsiteX2" fmla="*/ 5044192 w 5044192"/>
                  <a:gd name="connsiteY2" fmla="*/ 932137 h 932137"/>
                  <a:gd name="connsiteX3" fmla="*/ 0 w 5044192"/>
                  <a:gd name="connsiteY3" fmla="*/ 932137 h 932137"/>
                  <a:gd name="connsiteX4" fmla="*/ 0 w 5044192"/>
                  <a:gd name="connsiteY4" fmla="*/ 0 h 932137"/>
                  <a:gd name="connsiteX0" fmla="*/ 0 w 5044192"/>
                  <a:gd name="connsiteY0" fmla="*/ 9525 h 941662"/>
                  <a:gd name="connsiteX1" fmla="*/ 4596517 w 5044192"/>
                  <a:gd name="connsiteY1" fmla="*/ 0 h 941662"/>
                  <a:gd name="connsiteX2" fmla="*/ 5044192 w 5044192"/>
                  <a:gd name="connsiteY2" fmla="*/ 941662 h 941662"/>
                  <a:gd name="connsiteX3" fmla="*/ 0 w 5044192"/>
                  <a:gd name="connsiteY3" fmla="*/ 941662 h 941662"/>
                  <a:gd name="connsiteX4" fmla="*/ 0 w 5044192"/>
                  <a:gd name="connsiteY4" fmla="*/ 9525 h 941662"/>
                  <a:gd name="connsiteX0" fmla="*/ 381000 w 5044192"/>
                  <a:gd name="connsiteY0" fmla="*/ 0 h 941662"/>
                  <a:gd name="connsiteX1" fmla="*/ 4596517 w 5044192"/>
                  <a:gd name="connsiteY1" fmla="*/ 0 h 941662"/>
                  <a:gd name="connsiteX2" fmla="*/ 5044192 w 5044192"/>
                  <a:gd name="connsiteY2" fmla="*/ 941662 h 941662"/>
                  <a:gd name="connsiteX3" fmla="*/ 0 w 5044192"/>
                  <a:gd name="connsiteY3" fmla="*/ 941662 h 941662"/>
                  <a:gd name="connsiteX4" fmla="*/ 381000 w 5044192"/>
                  <a:gd name="connsiteY4" fmla="*/ 0 h 94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4192" h="941662">
                    <a:moveTo>
                      <a:pt x="381000" y="0"/>
                    </a:moveTo>
                    <a:lnTo>
                      <a:pt x="4596517" y="0"/>
                    </a:lnTo>
                    <a:lnTo>
                      <a:pt x="5044192" y="941662"/>
                    </a:lnTo>
                    <a:lnTo>
                      <a:pt x="0" y="941662"/>
                    </a:lnTo>
                    <a:lnTo>
                      <a:pt x="381000" y="0"/>
                    </a:lnTo>
                    <a:close/>
                  </a:path>
                </a:pathLst>
              </a:custGeom>
              <a:solidFill>
                <a:srgbClr val="D59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18029" y="2793607"/>
                <a:ext cx="437301" cy="437301"/>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739" y="2793607"/>
                <a:ext cx="437301" cy="437301"/>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82384" y="2793607"/>
                <a:ext cx="437301" cy="437301"/>
              </a:xfrm>
              <a:prstGeom prst="rect">
                <a:avLst/>
              </a:prstGeom>
            </p:spPr>
          </p:pic>
        </p:grpSp>
      </p:grpSp>
      <p:sp>
        <p:nvSpPr>
          <p:cNvPr id="20" name="Slide Number Placeholder 19"/>
          <p:cNvSpPr>
            <a:spLocks noGrp="1"/>
          </p:cNvSpPr>
          <p:nvPr>
            <p:ph type="sldNum" sz="quarter" idx="12"/>
          </p:nvPr>
        </p:nvSpPr>
        <p:spPr/>
        <p:txBody>
          <a:bodyPr/>
          <a:lstStyle/>
          <a:p>
            <a:fld id="{3D8138E6-F899-42D1-B540-BF0F4C16EA81}" type="slidenum">
              <a:rPr lang="en-US" smtClean="0"/>
              <a:pPr/>
              <a:t>34</a:t>
            </a:fld>
            <a:endParaRPr lang="en-US" dirty="0"/>
          </a:p>
        </p:txBody>
      </p:sp>
    </p:spTree>
    <p:extLst>
      <p:ext uri="{BB962C8B-B14F-4D97-AF65-F5344CB8AC3E}">
        <p14:creationId xmlns:p14="http://schemas.microsoft.com/office/powerpoint/2010/main" val="2477507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9400" y="914399"/>
            <a:ext cx="5486400" cy="1600200"/>
          </a:xfrm>
        </p:spPr>
        <p:txBody>
          <a:bodyPr anchor="t" anchorCtr="0">
            <a:noAutofit/>
          </a:bodyPr>
          <a:lstStyle/>
          <a:p>
            <a:r>
              <a:rPr lang="en-US" sz="4800" b="1" dirty="0">
                <a:solidFill>
                  <a:srgbClr val="FFD100"/>
                </a:solidFill>
                <a:effectLst>
                  <a:outerShdw blurRad="101600" dist="101600" dir="2700000" algn="tl" rotWithShape="0">
                    <a:prstClr val="black">
                      <a:alpha val="20000"/>
                    </a:prstClr>
                  </a:outerShdw>
                </a:effectLst>
              </a:rPr>
              <a:t>Calculating</a:t>
            </a:r>
            <a:r>
              <a:rPr lang="en-US" sz="4800" dirty="0">
                <a:solidFill>
                  <a:schemeClr val="bg1"/>
                </a:solidFill>
                <a:effectLst>
                  <a:outerShdw blurRad="101600" dist="101600" dir="2700000" algn="tl" rotWithShape="0">
                    <a:prstClr val="black">
                      <a:alpha val="20000"/>
                    </a:prstClr>
                  </a:outerShdw>
                </a:effectLst>
              </a:rPr>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your expenses</a:t>
            </a:r>
          </a:p>
        </p:txBody>
      </p:sp>
      <p:sp>
        <p:nvSpPr>
          <p:cNvPr id="3" name="Content Placeholder 2"/>
          <p:cNvSpPr>
            <a:spLocks noGrp="1"/>
          </p:cNvSpPr>
          <p:nvPr>
            <p:ph idx="1"/>
          </p:nvPr>
        </p:nvSpPr>
        <p:spPr>
          <a:xfrm>
            <a:off x="6629400" y="2578291"/>
            <a:ext cx="4572000" cy="4114800"/>
          </a:xfrm>
        </p:spPr>
        <p:txBody>
          <a:bodyPr>
            <a:noAutofit/>
          </a:bodyPr>
          <a:lstStyle/>
          <a:p>
            <a:pPr>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Add up essential</a:t>
            </a:r>
            <a:br>
              <a:rPr lang="en-US" dirty="0">
                <a:solidFill>
                  <a:schemeClr val="bg1"/>
                </a:solidFill>
                <a:effectLst>
                  <a:outerShdw blurRad="101600" dist="101600" dir="2700000" algn="tl" rotWithShape="0">
                    <a:prstClr val="black">
                      <a:alpha val="20000"/>
                    </a:prstClr>
                  </a:outerShdw>
                </a:effectLst>
              </a:rPr>
            </a:br>
            <a:r>
              <a:rPr lang="en-US" dirty="0">
                <a:solidFill>
                  <a:schemeClr val="bg1"/>
                </a:solidFill>
                <a:effectLst>
                  <a:outerShdw blurRad="101600" dist="101600" dir="2700000" algn="tl" rotWithShape="0">
                    <a:prstClr val="black">
                      <a:alpha val="20000"/>
                    </a:prstClr>
                  </a:outerShdw>
                </a:effectLst>
              </a:rPr>
              <a:t>monthly expenses </a:t>
            </a:r>
          </a:p>
          <a:p>
            <a:pPr>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Create income plan</a:t>
            </a:r>
            <a:br>
              <a:rPr lang="en-US" dirty="0">
                <a:solidFill>
                  <a:schemeClr val="bg1"/>
                </a:solidFill>
                <a:effectLst>
                  <a:outerShdw blurRad="101600" dist="101600" dir="2700000" algn="tl" rotWithShape="0">
                    <a:prstClr val="black">
                      <a:alpha val="20000"/>
                    </a:prstClr>
                  </a:outerShdw>
                </a:effectLst>
              </a:rPr>
            </a:br>
            <a:r>
              <a:rPr lang="en-US" dirty="0">
                <a:solidFill>
                  <a:schemeClr val="bg1"/>
                </a:solidFill>
                <a:effectLst>
                  <a:outerShdw blurRad="101600" dist="101600" dir="2700000" algn="tl" rotWithShape="0">
                    <a:prstClr val="black">
                      <a:alpha val="20000"/>
                    </a:prstClr>
                  </a:outerShdw>
                </a:effectLst>
              </a:rPr>
              <a:t>that covers your basics</a:t>
            </a:r>
          </a:p>
          <a:p>
            <a:pPr>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Focus on pursuing</a:t>
            </a:r>
            <a:br>
              <a:rPr lang="en-US" dirty="0">
                <a:solidFill>
                  <a:schemeClr val="bg1"/>
                </a:solidFill>
                <a:effectLst>
                  <a:outerShdw blurRad="101600" dist="101600" dir="2700000" algn="tl" rotWithShape="0">
                    <a:prstClr val="black">
                      <a:alpha val="20000"/>
                    </a:prstClr>
                  </a:outerShdw>
                </a:effectLst>
              </a:rPr>
            </a:br>
            <a:r>
              <a:rPr lang="en-US" dirty="0">
                <a:solidFill>
                  <a:schemeClr val="bg1"/>
                </a:solidFill>
                <a:effectLst>
                  <a:outerShdw blurRad="101600" dist="101600" dir="2700000" algn="tl" rotWithShape="0">
                    <a:prstClr val="black">
                      <a:alpha val="20000"/>
                    </a:prstClr>
                  </a:outerShdw>
                </a:effectLst>
              </a:rPr>
              <a:t>your passions</a:t>
            </a:r>
          </a:p>
          <a:p>
            <a:pPr marL="0" indent="0">
              <a:buNone/>
            </a:pPr>
            <a:endParaRPr lang="en-US" sz="900" dirty="0">
              <a:solidFill>
                <a:schemeClr val="bg1"/>
              </a:solidFill>
              <a:effectLst>
                <a:outerShdw blurRad="101600" dist="101600" dir="2700000" algn="tl" rotWithShape="0">
                  <a:prstClr val="black">
                    <a:alpha val="20000"/>
                  </a:prstClr>
                </a:outerShdw>
              </a:effectLst>
            </a:endParaRPr>
          </a:p>
          <a:p>
            <a:pPr marL="0" indent="0">
              <a:buNone/>
            </a:pPr>
            <a:r>
              <a:rPr lang="en-US" b="1" dirty="0">
                <a:solidFill>
                  <a:srgbClr val="FFD100"/>
                </a:solidFill>
                <a:effectLst>
                  <a:outerShdw blurRad="101600" dist="101600" dir="2700000" algn="tl" rotWithShape="0">
                    <a:prstClr val="black">
                      <a:alpha val="20000"/>
                    </a:prstClr>
                  </a:outerShdw>
                </a:effectLst>
              </a:rPr>
              <a:t>Goal:</a:t>
            </a:r>
            <a:r>
              <a:rPr lang="en-US" b="1" dirty="0">
                <a:solidFill>
                  <a:schemeClr val="bg1"/>
                </a:solidFill>
                <a:effectLst>
                  <a:outerShdw blurRad="101600" dist="101600" dir="2700000" algn="tl" rotWithShape="0">
                    <a:prstClr val="black">
                      <a:alpha val="20000"/>
                    </a:prstClr>
                  </a:outerShdw>
                </a:effectLst>
              </a:rPr>
              <a:t> </a:t>
            </a:r>
            <a:r>
              <a:rPr lang="en-US" dirty="0">
                <a:solidFill>
                  <a:schemeClr val="bg1"/>
                </a:solidFill>
                <a:effectLst>
                  <a:outerShdw blurRad="101600" dist="101600" dir="2700000" algn="tl" rotWithShape="0">
                    <a:prstClr val="black">
                      <a:alpha val="20000"/>
                    </a:prstClr>
                  </a:outerShdw>
                </a:effectLst>
              </a:rPr>
              <a:t>Feel secure knowing that your basics are covered</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35</a:t>
            </a:fld>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Tree>
    <p:extLst>
      <p:ext uri="{BB962C8B-B14F-4D97-AF65-F5344CB8AC3E}">
        <p14:creationId xmlns:p14="http://schemas.microsoft.com/office/powerpoint/2010/main" val="135471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5520" y="0"/>
            <a:ext cx="6126480" cy="6858000"/>
          </a:xfrm>
          <a:prstGeom prst="rect">
            <a:avLst/>
          </a:prstGeom>
        </p:spPr>
      </p:pic>
      <p:sp>
        <p:nvSpPr>
          <p:cNvPr id="8" name="Rectangle 7"/>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399"/>
            <a:ext cx="5486400" cy="1828800"/>
          </a:xfrm>
        </p:spPr>
        <p:txBody>
          <a:bodyPr anchor="t" anchorCtr="0">
            <a:normAutofit/>
          </a:bodyPr>
          <a:lstStyle/>
          <a:p>
            <a:r>
              <a:rPr lang="en-US" sz="4800" dirty="0">
                <a:solidFill>
                  <a:schemeClr val="bg1"/>
                </a:solidFill>
                <a:effectLst>
                  <a:outerShdw blurRad="101600" dist="101600" dir="2700000" algn="tl" rotWithShape="0">
                    <a:prstClr val="black">
                      <a:alpha val="20000"/>
                    </a:prstClr>
                  </a:outerShdw>
                </a:effectLst>
              </a:rPr>
              <a:t>Is there an income security </a:t>
            </a:r>
            <a:r>
              <a:rPr lang="en-US" sz="4800" b="1" dirty="0">
                <a:solidFill>
                  <a:srgbClr val="FFD100"/>
                </a:solidFill>
                <a:effectLst>
                  <a:outerShdw blurRad="101600" dist="101600" dir="2700000" algn="tl" rotWithShape="0">
                    <a:prstClr val="black">
                      <a:alpha val="20000"/>
                    </a:prstClr>
                  </a:outerShdw>
                </a:effectLst>
              </a:rPr>
              <a:t>gap?</a:t>
            </a:r>
          </a:p>
        </p:txBody>
      </p:sp>
      <p:sp>
        <p:nvSpPr>
          <p:cNvPr id="3" name="Content Placeholder 2"/>
          <p:cNvSpPr>
            <a:spLocks noGrp="1"/>
          </p:cNvSpPr>
          <p:nvPr>
            <p:ph idx="1"/>
          </p:nvPr>
        </p:nvSpPr>
        <p:spPr>
          <a:xfrm>
            <a:off x="685800" y="2743200"/>
            <a:ext cx="5486400" cy="2743200"/>
          </a:xfrm>
        </p:spPr>
        <p:txBody>
          <a:bodyPr>
            <a:normAutofit/>
          </a:bodyPr>
          <a:lstStyle/>
          <a:p>
            <a:pPr marL="342900" indent="-34290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How much</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income needed?</a:t>
            </a:r>
          </a:p>
          <a:p>
            <a:pPr marL="342900" indent="-34290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How to fill the gap?</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36</a:t>
            </a:fld>
            <a:endParaRPr lang="en-US" dirty="0"/>
          </a:p>
        </p:txBody>
      </p:sp>
      <p:sp>
        <p:nvSpPr>
          <p:cNvPr id="9" name="Rectangle 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233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399"/>
            <a:ext cx="11430000" cy="9144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Comfort creep and </a:t>
            </a:r>
            <a:r>
              <a:rPr lang="en-US" sz="4800" b="1" dirty="0">
                <a:solidFill>
                  <a:srgbClr val="FFD100"/>
                </a:solidFill>
                <a:effectLst>
                  <a:outerShdw blurRad="101600" dist="101600" dir="2700000" algn="tl" rotWithShape="0">
                    <a:prstClr val="black">
                      <a:alpha val="20000"/>
                    </a:prstClr>
                  </a:outerShdw>
                </a:effectLst>
              </a:rPr>
              <a:t>funding your wants </a:t>
            </a:r>
          </a:p>
        </p:txBody>
      </p:sp>
      <p:sp>
        <p:nvSpPr>
          <p:cNvPr id="3" name="Content Placeholder 2"/>
          <p:cNvSpPr>
            <a:spLocks noGrp="1"/>
          </p:cNvSpPr>
          <p:nvPr>
            <p:ph idx="1"/>
          </p:nvPr>
        </p:nvSpPr>
        <p:spPr>
          <a:xfrm>
            <a:off x="685800" y="2057400"/>
            <a:ext cx="8229600" cy="2743200"/>
          </a:xfrm>
        </p:spPr>
        <p:txBody>
          <a:bodyPr>
            <a:normAutofit/>
          </a:bodyPr>
          <a:lstStyle/>
          <a:p>
            <a:pPr marL="339725" indent="-339725">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Protected lifetime income covers “wants,” too</a:t>
            </a:r>
          </a:p>
          <a:p>
            <a:pPr marL="339725" indent="-339725">
              <a:buClr>
                <a:srgbClr val="FFD100"/>
              </a:buClr>
              <a:buFont typeface="Wingdings" panose="05000000000000000000" pitchFamily="2" charset="2"/>
              <a:buChar char="§"/>
            </a:pPr>
            <a:r>
              <a:rPr lang="en-US" dirty="0">
                <a:solidFill>
                  <a:schemeClr val="bg1"/>
                </a:solidFill>
                <a:effectLst>
                  <a:outerShdw blurRad="101600" dist="101600" dir="2700000" algn="tl" rotWithShape="0">
                    <a:prstClr val="black">
                      <a:alpha val="20000"/>
                    </a:prstClr>
                  </a:outerShdw>
                </a:effectLst>
              </a:rPr>
              <a:t>Comfort creep: not really</a:t>
            </a:r>
            <a:br>
              <a:rPr lang="en-US" dirty="0">
                <a:solidFill>
                  <a:schemeClr val="bg1"/>
                </a:solidFill>
                <a:effectLst>
                  <a:outerShdw blurRad="101600" dist="101600" dir="2700000" algn="tl" rotWithShape="0">
                    <a:prstClr val="black">
                      <a:alpha val="20000"/>
                    </a:prstClr>
                  </a:outerShdw>
                </a:effectLst>
              </a:rPr>
            </a:br>
            <a:r>
              <a:rPr lang="en-US" dirty="0">
                <a:solidFill>
                  <a:schemeClr val="bg1"/>
                </a:solidFill>
                <a:effectLst>
                  <a:outerShdw blurRad="101600" dist="101600" dir="2700000" algn="tl" rotWithShape="0">
                    <a:prstClr val="black">
                      <a:alpha val="20000"/>
                    </a:prstClr>
                  </a:outerShdw>
                </a:effectLst>
              </a:rPr>
              <a:t>“needs” but still important</a:t>
            </a:r>
          </a:p>
          <a:p>
            <a:pPr marL="339725" indent="-339725">
              <a:buClr>
                <a:srgbClr val="FFD100"/>
              </a:buClr>
              <a:buFont typeface="Wingdings" panose="05000000000000000000" pitchFamily="2" charset="2"/>
              <a:buChar char="§"/>
            </a:pPr>
            <a:r>
              <a:rPr lang="en-US" b="1" dirty="0">
                <a:solidFill>
                  <a:schemeClr val="bg1"/>
                </a:solidFill>
                <a:effectLst>
                  <a:outerShdw blurRad="101600" dist="101600" dir="2700000" algn="tl" rotWithShape="0">
                    <a:prstClr val="black">
                      <a:alpha val="20000"/>
                    </a:prstClr>
                  </a:outerShdw>
                </a:effectLst>
              </a:rPr>
              <a:t>Examples:</a:t>
            </a:r>
            <a:r>
              <a:rPr lang="en-US" dirty="0">
                <a:solidFill>
                  <a:schemeClr val="bg1"/>
                </a:solidFill>
                <a:effectLst>
                  <a:outerShdw blurRad="101600" dist="101600" dir="2700000" algn="tl" rotWithShape="0">
                    <a:prstClr val="black">
                      <a:alpha val="20000"/>
                    </a:prstClr>
                  </a:outerShdw>
                </a:effectLst>
              </a:rPr>
              <a:t> lake property,</a:t>
            </a:r>
            <a:br>
              <a:rPr lang="en-US" dirty="0">
                <a:solidFill>
                  <a:schemeClr val="bg1"/>
                </a:solidFill>
                <a:effectLst>
                  <a:outerShdw blurRad="101600" dist="101600" dir="2700000" algn="tl" rotWithShape="0">
                    <a:prstClr val="black">
                      <a:alpha val="20000"/>
                    </a:prstClr>
                  </a:outerShdw>
                </a:effectLst>
              </a:rPr>
            </a:br>
            <a:r>
              <a:rPr lang="en-US" dirty="0">
                <a:solidFill>
                  <a:schemeClr val="bg1"/>
                </a:solidFill>
                <a:effectLst>
                  <a:outerShdw blurRad="101600" dist="101600" dir="2700000" algn="tl" rotWithShape="0">
                    <a:prstClr val="black">
                      <a:alpha val="20000"/>
                    </a:prstClr>
                  </a:outerShdw>
                </a:effectLst>
              </a:rPr>
              <a:t>boats, golf club,</a:t>
            </a:r>
            <a:br>
              <a:rPr lang="en-US" dirty="0">
                <a:solidFill>
                  <a:schemeClr val="bg1"/>
                </a:solidFill>
                <a:effectLst>
                  <a:outerShdw blurRad="101600" dist="101600" dir="2700000" algn="tl" rotWithShape="0">
                    <a:prstClr val="black">
                      <a:alpha val="20000"/>
                    </a:prstClr>
                  </a:outerShdw>
                </a:effectLst>
              </a:rPr>
            </a:br>
            <a:r>
              <a:rPr lang="en-US" dirty="0">
                <a:solidFill>
                  <a:schemeClr val="bg1"/>
                </a:solidFill>
                <a:effectLst>
                  <a:outerShdw blurRad="101600" dist="101600" dir="2700000" algn="tl" rotWithShape="0">
                    <a:prstClr val="black">
                      <a:alpha val="20000"/>
                    </a:prstClr>
                  </a:outerShdw>
                </a:effectLst>
              </a:rPr>
              <a:t>collector cars, etc.</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37</a:t>
            </a:fld>
            <a:endParaRPr lang="en-US" dirty="0"/>
          </a:p>
        </p:txBody>
      </p:sp>
      <p:sp>
        <p:nvSpPr>
          <p:cNvPr id="4" name="Trapezoid 3"/>
          <p:cNvSpPr/>
          <p:nvPr/>
        </p:nvSpPr>
        <p:spPr>
          <a:xfrm>
            <a:off x="3700472" y="2945218"/>
            <a:ext cx="8491528" cy="3912781"/>
          </a:xfrm>
          <a:custGeom>
            <a:avLst/>
            <a:gdLst>
              <a:gd name="connsiteX0" fmla="*/ 0 w 9172575"/>
              <a:gd name="connsiteY0" fmla="*/ 4215966 h 4215966"/>
              <a:gd name="connsiteX1" fmla="*/ 1053992 w 9172575"/>
              <a:gd name="connsiteY1" fmla="*/ 0 h 4215966"/>
              <a:gd name="connsiteX2" fmla="*/ 8118584 w 9172575"/>
              <a:gd name="connsiteY2" fmla="*/ 0 h 4215966"/>
              <a:gd name="connsiteX3" fmla="*/ 9172575 w 9172575"/>
              <a:gd name="connsiteY3" fmla="*/ 4215966 h 4215966"/>
              <a:gd name="connsiteX4" fmla="*/ 0 w 9172575"/>
              <a:gd name="connsiteY4" fmla="*/ 4215966 h 4215966"/>
              <a:gd name="connsiteX0" fmla="*/ 0 w 9172575"/>
              <a:gd name="connsiteY0" fmla="*/ 4226598 h 4226598"/>
              <a:gd name="connsiteX1" fmla="*/ 2531917 w 9172575"/>
              <a:gd name="connsiteY1" fmla="*/ 0 h 4226598"/>
              <a:gd name="connsiteX2" fmla="*/ 8118584 w 9172575"/>
              <a:gd name="connsiteY2" fmla="*/ 10632 h 4226598"/>
              <a:gd name="connsiteX3" fmla="*/ 9172575 w 9172575"/>
              <a:gd name="connsiteY3" fmla="*/ 4226598 h 4226598"/>
              <a:gd name="connsiteX4" fmla="*/ 0 w 9172575"/>
              <a:gd name="connsiteY4" fmla="*/ 4226598 h 4226598"/>
              <a:gd name="connsiteX0" fmla="*/ 0 w 9172575"/>
              <a:gd name="connsiteY0" fmla="*/ 4226598 h 4226598"/>
              <a:gd name="connsiteX1" fmla="*/ 2531917 w 9172575"/>
              <a:gd name="connsiteY1" fmla="*/ 0 h 4226598"/>
              <a:gd name="connsiteX2" fmla="*/ 6672556 w 9172575"/>
              <a:gd name="connsiteY2" fmla="*/ 10632 h 4226598"/>
              <a:gd name="connsiteX3" fmla="*/ 9172575 w 9172575"/>
              <a:gd name="connsiteY3" fmla="*/ 4226598 h 4226598"/>
              <a:gd name="connsiteX4" fmla="*/ 0 w 9172575"/>
              <a:gd name="connsiteY4" fmla="*/ 4226598 h 4226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4226598">
                <a:moveTo>
                  <a:pt x="0" y="4226598"/>
                </a:moveTo>
                <a:lnTo>
                  <a:pt x="2531917" y="0"/>
                </a:lnTo>
                <a:lnTo>
                  <a:pt x="6672556" y="10632"/>
                </a:lnTo>
                <a:lnTo>
                  <a:pt x="9172575" y="4226598"/>
                </a:lnTo>
                <a:lnTo>
                  <a:pt x="0" y="4226598"/>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outerShdw blurRad="1016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849132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17" name="Rectangle 16"/>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7" name="Google Shape;257;p22"/>
          <p:cNvPicPr preferRelativeResize="0">
            <a:picLocks noGrp="1"/>
          </p:cNvPicPr>
          <p:nvPr>
            <p:ph type="pic" idx="2"/>
          </p:nvPr>
        </p:nvPicPr>
        <p:blipFill rotWithShape="1">
          <a:blip r:embed="rId3" cstate="email">
            <a:extLst>
              <a:ext uri="{28A0092B-C50C-407E-A947-70E740481C1C}">
                <a14:useLocalDpi xmlns:a14="http://schemas.microsoft.com/office/drawing/2010/main"/>
              </a:ext>
            </a:extLst>
          </a:blip>
          <a:srcRect/>
          <a:stretch/>
        </p:blipFill>
        <p:spPr>
          <a:xfrm>
            <a:off x="6011964" y="-14817"/>
            <a:ext cx="6180036" cy="6858000"/>
          </a:xfrm>
          <a:prstGeom prst="rect">
            <a:avLst/>
          </a:prstGeom>
        </p:spPr>
      </p:pic>
      <p:sp>
        <p:nvSpPr>
          <p:cNvPr id="20" name="Parallelogram 2"/>
          <p:cNvSpPr/>
          <p:nvPr/>
        </p:nvSpPr>
        <p:spPr>
          <a:xfrm>
            <a:off x="0" y="2176272"/>
            <a:ext cx="6580982" cy="1217724"/>
          </a:xfrm>
          <a:custGeom>
            <a:avLst/>
            <a:gdLst>
              <a:gd name="connsiteX0" fmla="*/ 0 w 3663148"/>
              <a:gd name="connsiteY0" fmla="*/ 1268839 h 1268839"/>
              <a:gd name="connsiteX1" fmla="*/ 317210 w 3663148"/>
              <a:gd name="connsiteY1" fmla="*/ 0 h 1268839"/>
              <a:gd name="connsiteX2" fmla="*/ 3663148 w 3663148"/>
              <a:gd name="connsiteY2" fmla="*/ 0 h 1268839"/>
              <a:gd name="connsiteX3" fmla="*/ 3345938 w 3663148"/>
              <a:gd name="connsiteY3" fmla="*/ 1268839 h 1268839"/>
              <a:gd name="connsiteX4" fmla="*/ 0 w 3663148"/>
              <a:gd name="connsiteY4" fmla="*/ 1268839 h 1268839"/>
              <a:gd name="connsiteX0" fmla="*/ 2830 w 3665978"/>
              <a:gd name="connsiteY0" fmla="*/ 1268839 h 1268839"/>
              <a:gd name="connsiteX1" fmla="*/ 0 w 3665978"/>
              <a:gd name="connsiteY1" fmla="*/ 0 h 1268839"/>
              <a:gd name="connsiteX2" fmla="*/ 3665978 w 3665978"/>
              <a:gd name="connsiteY2" fmla="*/ 0 h 1268839"/>
              <a:gd name="connsiteX3" fmla="*/ 3348768 w 3665978"/>
              <a:gd name="connsiteY3" fmla="*/ 1268839 h 1268839"/>
              <a:gd name="connsiteX4" fmla="*/ 2830 w 3665978"/>
              <a:gd name="connsiteY4" fmla="*/ 1268839 h 126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78" h="1268839">
                <a:moveTo>
                  <a:pt x="2830" y="1268839"/>
                </a:moveTo>
                <a:cubicBezTo>
                  <a:pt x="1887" y="845893"/>
                  <a:pt x="943" y="422946"/>
                  <a:pt x="0" y="0"/>
                </a:cubicBezTo>
                <a:lnTo>
                  <a:pt x="3665978" y="0"/>
                </a:lnTo>
                <a:lnTo>
                  <a:pt x="3348768" y="1268839"/>
                </a:lnTo>
                <a:lnTo>
                  <a:pt x="2830" y="12688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p22"/>
          <p:cNvSpPr txBox="1">
            <a:spLocks noGrp="1"/>
          </p:cNvSpPr>
          <p:nvPr>
            <p:ph type="body" idx="4"/>
          </p:nvPr>
        </p:nvSpPr>
        <p:spPr>
          <a:xfrm>
            <a:off x="685800" y="3547872"/>
            <a:ext cx="5486400" cy="2743200"/>
          </a:xfrm>
        </p:spPr>
        <p:txBody>
          <a:bodyPr tIns="0" anchor="t" anchorCtr="0"/>
          <a:lstStyle/>
          <a:p>
            <a:pPr marL="233363" lvl="0" indent="-222250">
              <a:lnSpc>
                <a:spcPts val="2200"/>
              </a:lnSpc>
              <a:buClr>
                <a:srgbClr val="FFD100"/>
              </a:buClr>
              <a:buFont typeface="Wingdings" panose="05000000000000000000" pitchFamily="2" charset="2"/>
              <a:buChar char="§"/>
            </a:pPr>
            <a:r>
              <a:rPr lang="en-US" dirty="0">
                <a:solidFill>
                  <a:schemeClr val="bg1"/>
                </a:solidFill>
              </a:rPr>
              <a:t>Mortgage: </a:t>
            </a:r>
            <a:r>
              <a:rPr lang="en-US" b="1" dirty="0">
                <a:solidFill>
                  <a:schemeClr val="bg1"/>
                </a:solidFill>
              </a:rPr>
              <a:t>$12,000 ($1,000/mo)</a:t>
            </a:r>
          </a:p>
          <a:p>
            <a:pPr marL="233363" lvl="0" indent="-222250">
              <a:lnSpc>
                <a:spcPts val="2200"/>
              </a:lnSpc>
              <a:buClr>
                <a:srgbClr val="FFD100"/>
              </a:buClr>
              <a:buFont typeface="Wingdings" panose="05000000000000000000" pitchFamily="2" charset="2"/>
              <a:buChar char="§"/>
            </a:pPr>
            <a:r>
              <a:rPr lang="en-US" dirty="0">
                <a:solidFill>
                  <a:schemeClr val="bg1"/>
                </a:solidFill>
              </a:rPr>
              <a:t>Utilities and Home Maintenance Cost: </a:t>
            </a:r>
            <a:r>
              <a:rPr lang="en-US" b="1" dirty="0">
                <a:solidFill>
                  <a:schemeClr val="bg1"/>
                </a:solidFill>
              </a:rPr>
              <a:t>$13,800 ($1,150/mo)</a:t>
            </a:r>
          </a:p>
          <a:p>
            <a:pPr marL="233363" lvl="0" indent="-222250">
              <a:lnSpc>
                <a:spcPts val="2200"/>
              </a:lnSpc>
              <a:buClr>
                <a:srgbClr val="FFD100"/>
              </a:buClr>
              <a:buFont typeface="Wingdings" panose="05000000000000000000" pitchFamily="2" charset="2"/>
              <a:buChar char="§"/>
            </a:pPr>
            <a:r>
              <a:rPr lang="en-US" dirty="0">
                <a:solidFill>
                  <a:schemeClr val="bg1"/>
                </a:solidFill>
              </a:rPr>
              <a:t>Average Annual Groceries Cost: </a:t>
            </a:r>
            <a:r>
              <a:rPr lang="en-US" b="1" dirty="0">
                <a:solidFill>
                  <a:schemeClr val="bg1"/>
                </a:solidFill>
              </a:rPr>
              <a:t>$5,604 ($467/mo)</a:t>
            </a:r>
          </a:p>
          <a:p>
            <a:pPr marL="233363" lvl="0" indent="-222250">
              <a:lnSpc>
                <a:spcPts val="2200"/>
              </a:lnSpc>
              <a:buClr>
                <a:srgbClr val="FFD100"/>
              </a:buClr>
              <a:buFont typeface="Wingdings" panose="05000000000000000000" pitchFamily="2" charset="2"/>
              <a:buChar char="§"/>
            </a:pPr>
            <a:r>
              <a:rPr lang="en-US" dirty="0">
                <a:solidFill>
                  <a:schemeClr val="bg1"/>
                </a:solidFill>
              </a:rPr>
              <a:t>Average Health Insurance Cost: </a:t>
            </a:r>
            <a:r>
              <a:rPr lang="en-US" b="1" dirty="0">
                <a:solidFill>
                  <a:schemeClr val="bg1"/>
                </a:solidFill>
              </a:rPr>
              <a:t>$6,096 ($508/mo)</a:t>
            </a:r>
          </a:p>
          <a:p>
            <a:pPr marL="233363" lvl="0" indent="-222250">
              <a:lnSpc>
                <a:spcPts val="2200"/>
              </a:lnSpc>
              <a:buClr>
                <a:srgbClr val="FFD100"/>
              </a:buClr>
              <a:buFont typeface="Wingdings" panose="05000000000000000000" pitchFamily="2" charset="2"/>
              <a:buChar char="§"/>
            </a:pPr>
            <a:r>
              <a:rPr lang="en-US" dirty="0">
                <a:solidFill>
                  <a:schemeClr val="bg1"/>
                </a:solidFill>
              </a:rPr>
              <a:t>Average Transportation Spending </a:t>
            </a:r>
            <a:r>
              <a:rPr lang="en-US" b="1" dirty="0">
                <a:solidFill>
                  <a:schemeClr val="bg1"/>
                </a:solidFill>
              </a:rPr>
              <a:t>$5,400 ($450/mo)</a:t>
            </a:r>
          </a:p>
          <a:p>
            <a:pPr marL="233363" lvl="0" indent="-222250">
              <a:lnSpc>
                <a:spcPts val="2200"/>
              </a:lnSpc>
              <a:buClr>
                <a:srgbClr val="FFD100"/>
              </a:buClr>
              <a:buFont typeface="Wingdings" panose="05000000000000000000" pitchFamily="2" charset="2"/>
              <a:buChar char="§"/>
            </a:pPr>
            <a:r>
              <a:rPr lang="en-US" dirty="0">
                <a:solidFill>
                  <a:schemeClr val="bg1"/>
                </a:solidFill>
              </a:rPr>
              <a:t>Owners of Two Horses: </a:t>
            </a:r>
            <a:r>
              <a:rPr lang="en-US" b="1" dirty="0">
                <a:solidFill>
                  <a:schemeClr val="bg1"/>
                </a:solidFill>
              </a:rPr>
              <a:t>$7,752 ($646/mo)</a:t>
            </a:r>
          </a:p>
          <a:p>
            <a:pPr marL="233363" lvl="0" indent="-222250">
              <a:lnSpc>
                <a:spcPts val="3600"/>
              </a:lnSpc>
              <a:buClr>
                <a:srgbClr val="FFD100"/>
              </a:buClr>
              <a:buFont typeface="Wingdings" panose="05000000000000000000" pitchFamily="2" charset="2"/>
              <a:buChar char="§"/>
            </a:pPr>
            <a:r>
              <a:rPr lang="en-US" b="1" dirty="0">
                <a:solidFill>
                  <a:schemeClr val="bg1"/>
                </a:solidFill>
              </a:rPr>
              <a:t>TOTAL BASICS: $50,652 ($4,221/mo)</a:t>
            </a:r>
          </a:p>
          <a:p>
            <a:pPr marL="233363" lvl="0" indent="-222250">
              <a:lnSpc>
                <a:spcPts val="2200"/>
              </a:lnSpc>
              <a:buClr>
                <a:srgbClr val="FFD100"/>
              </a:buClr>
              <a:buFont typeface="Wingdings" panose="05000000000000000000" pitchFamily="2" charset="2"/>
              <a:buChar char="§"/>
            </a:pPr>
            <a:r>
              <a:rPr lang="en-US" b="1" dirty="0">
                <a:solidFill>
                  <a:schemeClr val="bg1"/>
                </a:solidFill>
              </a:rPr>
              <a:t>Joint Social Security: $40,800 ($3,400/mo)</a:t>
            </a:r>
          </a:p>
          <a:p>
            <a:pPr marL="233363" lvl="0" indent="-222250">
              <a:lnSpc>
                <a:spcPts val="2200"/>
              </a:lnSpc>
              <a:buClr>
                <a:srgbClr val="FFD100"/>
              </a:buClr>
              <a:buFont typeface="Wingdings" panose="05000000000000000000" pitchFamily="2" charset="2"/>
              <a:buChar char="§"/>
            </a:pPr>
            <a:r>
              <a:rPr lang="en-US" b="1" dirty="0">
                <a:solidFill>
                  <a:schemeClr val="bg1"/>
                </a:solidFill>
              </a:rPr>
              <a:t>BASICS SHORTFALL: $9,852 ($821/mo)</a:t>
            </a:r>
          </a:p>
        </p:txBody>
      </p:sp>
      <p:sp>
        <p:nvSpPr>
          <p:cNvPr id="4" name="TextBox 3"/>
          <p:cNvSpPr txBox="1"/>
          <p:nvPr/>
        </p:nvSpPr>
        <p:spPr>
          <a:xfrm>
            <a:off x="685800" y="2681208"/>
            <a:ext cx="5486400" cy="564257"/>
          </a:xfrm>
          <a:prstGeom prst="rect">
            <a:avLst/>
          </a:prstGeom>
          <a:noFill/>
        </p:spPr>
        <p:txBody>
          <a:bodyPr wrap="square" lIns="0" tIns="0" rIns="0" bIns="0" numCol="2" rtlCol="0">
            <a:spAutoFit/>
          </a:bodyPr>
          <a:lstStyle/>
          <a:p>
            <a:pPr marL="228600" indent="-203200">
              <a:lnSpc>
                <a:spcPts val="2200"/>
              </a:lnSpc>
              <a:buClr>
                <a:srgbClr val="FFD100"/>
              </a:buClr>
              <a:buFont typeface="Wingdings" panose="05000000000000000000" pitchFamily="2" charset="2"/>
              <a:buChar char="§"/>
            </a:pPr>
            <a:r>
              <a:rPr lang="en-US" sz="1400" b="1" dirty="0">
                <a:solidFill>
                  <a:srgbClr val="F3F3F2"/>
                </a:solidFill>
              </a:rPr>
              <a:t>Lives in Texas</a:t>
            </a:r>
          </a:p>
          <a:p>
            <a:pPr marL="228600" indent="-203200">
              <a:lnSpc>
                <a:spcPts val="2200"/>
              </a:lnSpc>
              <a:buClr>
                <a:srgbClr val="FFD100"/>
              </a:buClr>
              <a:buFont typeface="Wingdings" panose="05000000000000000000" pitchFamily="2" charset="2"/>
              <a:buChar char="§"/>
            </a:pPr>
            <a:r>
              <a:rPr lang="en-US" sz="1400" b="1" dirty="0">
                <a:solidFill>
                  <a:srgbClr val="F3F3F2"/>
                </a:solidFill>
              </a:rPr>
              <a:t>65 years old </a:t>
            </a:r>
          </a:p>
          <a:p>
            <a:pPr marL="228600" indent="-203200">
              <a:lnSpc>
                <a:spcPts val="2200"/>
              </a:lnSpc>
              <a:buClr>
                <a:srgbClr val="FFD100"/>
              </a:buClr>
              <a:buFont typeface="Wingdings" panose="05000000000000000000" pitchFamily="2" charset="2"/>
              <a:buChar char="§"/>
            </a:pPr>
            <a:r>
              <a:rPr lang="en-US" sz="1400" b="1" dirty="0">
                <a:solidFill>
                  <a:srgbClr val="F3F3F2"/>
                </a:solidFill>
              </a:rPr>
              <a:t>$600,000 in assets</a:t>
            </a:r>
          </a:p>
          <a:p>
            <a:pPr marL="228600" indent="-203200">
              <a:lnSpc>
                <a:spcPts val="2200"/>
              </a:lnSpc>
              <a:buClr>
                <a:srgbClr val="FFD100"/>
              </a:buClr>
              <a:buFont typeface="Wingdings" panose="05000000000000000000" pitchFamily="2" charset="2"/>
              <a:buChar char="§"/>
            </a:pPr>
            <a:r>
              <a:rPr lang="en-US" sz="1400" b="1" dirty="0">
                <a:solidFill>
                  <a:srgbClr val="F3F3F2"/>
                </a:solidFill>
              </a:rPr>
              <a:t>Ready to retire</a:t>
            </a:r>
          </a:p>
        </p:txBody>
      </p:sp>
      <p:sp>
        <p:nvSpPr>
          <p:cNvPr id="5" name="TextBox 4">
            <a:extLst>
              <a:ext uri="{FF2B5EF4-FFF2-40B4-BE49-F238E27FC236}">
                <a16:creationId xmlns:a16="http://schemas.microsoft.com/office/drawing/2014/main" xmlns="" id="{70E92F0F-8EBB-4746-A22A-C1BD7EC2D724}"/>
              </a:ext>
            </a:extLst>
          </p:cNvPr>
          <p:cNvSpPr txBox="1"/>
          <p:nvPr/>
        </p:nvSpPr>
        <p:spPr>
          <a:xfrm>
            <a:off x="685799" y="6400800"/>
            <a:ext cx="3657600" cy="228600"/>
          </a:xfrm>
          <a:prstGeom prst="rect">
            <a:avLst/>
          </a:prstGeom>
          <a:noFill/>
        </p:spPr>
        <p:txBody>
          <a:bodyPr wrap="square" lIns="0" tIns="0" rIns="0" bIns="0" rtlCol="0" anchor="t" anchorCtr="0">
            <a:spAutoFit/>
          </a:bodyPr>
          <a:lstStyle/>
          <a:p>
            <a:pPr lvl="0"/>
            <a:r>
              <a:rPr lang="en-US" sz="1000" dirty="0">
                <a:solidFill>
                  <a:schemeClr val="bg1"/>
                </a:solidFill>
              </a:rPr>
              <a:t>Expenses Based on Texas Averages and Assumptions</a:t>
            </a:r>
          </a:p>
        </p:txBody>
      </p:sp>
      <p:sp>
        <p:nvSpPr>
          <p:cNvPr id="14" name="Rectangle 13"/>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9"/>
          <p:cNvSpPr txBox="1">
            <a:spLocks/>
          </p:cNvSpPr>
          <p:nvPr/>
        </p:nvSpPr>
        <p:spPr>
          <a:xfrm>
            <a:off x="11615928" y="128016"/>
            <a:ext cx="5760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38</a:t>
            </a:r>
          </a:p>
        </p:txBody>
      </p:sp>
      <p:sp>
        <p:nvSpPr>
          <p:cNvPr id="16" name="Parallelogram 2"/>
          <p:cNvSpPr/>
          <p:nvPr/>
        </p:nvSpPr>
        <p:spPr>
          <a:xfrm>
            <a:off x="0" y="804672"/>
            <a:ext cx="7205472" cy="1371600"/>
          </a:xfrm>
          <a:custGeom>
            <a:avLst/>
            <a:gdLst>
              <a:gd name="connsiteX0" fmla="*/ 0 w 3663148"/>
              <a:gd name="connsiteY0" fmla="*/ 1268839 h 1268839"/>
              <a:gd name="connsiteX1" fmla="*/ 317210 w 3663148"/>
              <a:gd name="connsiteY1" fmla="*/ 0 h 1268839"/>
              <a:gd name="connsiteX2" fmla="*/ 3663148 w 3663148"/>
              <a:gd name="connsiteY2" fmla="*/ 0 h 1268839"/>
              <a:gd name="connsiteX3" fmla="*/ 3345938 w 3663148"/>
              <a:gd name="connsiteY3" fmla="*/ 1268839 h 1268839"/>
              <a:gd name="connsiteX4" fmla="*/ 0 w 3663148"/>
              <a:gd name="connsiteY4" fmla="*/ 1268839 h 1268839"/>
              <a:gd name="connsiteX0" fmla="*/ 2830 w 3665978"/>
              <a:gd name="connsiteY0" fmla="*/ 1268839 h 1268839"/>
              <a:gd name="connsiteX1" fmla="*/ 0 w 3665978"/>
              <a:gd name="connsiteY1" fmla="*/ 0 h 1268839"/>
              <a:gd name="connsiteX2" fmla="*/ 3665978 w 3665978"/>
              <a:gd name="connsiteY2" fmla="*/ 0 h 1268839"/>
              <a:gd name="connsiteX3" fmla="*/ 3348768 w 3665978"/>
              <a:gd name="connsiteY3" fmla="*/ 1268839 h 1268839"/>
              <a:gd name="connsiteX4" fmla="*/ 2830 w 3665978"/>
              <a:gd name="connsiteY4" fmla="*/ 1268839 h 126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78" h="1268839">
                <a:moveTo>
                  <a:pt x="2830" y="1268839"/>
                </a:moveTo>
                <a:cubicBezTo>
                  <a:pt x="1887" y="845893"/>
                  <a:pt x="943" y="422946"/>
                  <a:pt x="0" y="0"/>
                </a:cubicBezTo>
                <a:lnTo>
                  <a:pt x="3665978" y="0"/>
                </a:lnTo>
                <a:lnTo>
                  <a:pt x="3348768" y="1268839"/>
                </a:lnTo>
                <a:lnTo>
                  <a:pt x="2830" y="1268839"/>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Google Shape;260;p22"/>
          <p:cNvSpPr txBox="1">
            <a:spLocks noGrp="1"/>
          </p:cNvSpPr>
          <p:nvPr>
            <p:ph type="body" idx="3"/>
          </p:nvPr>
        </p:nvSpPr>
        <p:spPr>
          <a:xfrm>
            <a:off x="685800" y="914400"/>
            <a:ext cx="5969001" cy="1107996"/>
          </a:xfrm>
        </p:spPr>
        <p:txBody>
          <a:bodyPr/>
          <a:lstStyle/>
          <a:p>
            <a:pPr marL="0" lvl="0"/>
            <a:r>
              <a:rPr lang="en-US" sz="3600" b="0" dirty="0">
                <a:solidFill>
                  <a:schemeClr val="tx1"/>
                </a:solidFill>
                <a:latin typeface="+mj-lt"/>
              </a:rPr>
              <a:t>Cover your needs, example: </a:t>
            </a:r>
          </a:p>
          <a:p>
            <a:pPr marL="0" lvl="0"/>
            <a:r>
              <a:rPr lang="en-US" sz="3600" dirty="0">
                <a:solidFill>
                  <a:schemeClr val="tx1"/>
                </a:solidFill>
                <a:latin typeface="+mj-lt"/>
              </a:rPr>
              <a:t>A married couple in Texas</a:t>
            </a:r>
          </a:p>
        </p:txBody>
      </p:sp>
      <p:sp>
        <p:nvSpPr>
          <p:cNvPr id="3" name="TextBox 2"/>
          <p:cNvSpPr txBox="1"/>
          <p:nvPr/>
        </p:nvSpPr>
        <p:spPr>
          <a:xfrm>
            <a:off x="550400" y="2286000"/>
            <a:ext cx="5715000" cy="400110"/>
          </a:xfrm>
          <a:prstGeom prst="rect">
            <a:avLst/>
          </a:prstGeom>
          <a:noFill/>
        </p:spPr>
        <p:txBody>
          <a:bodyPr wrap="square" rtlCol="0">
            <a:spAutoFit/>
          </a:bodyPr>
          <a:lstStyle/>
          <a:p>
            <a:r>
              <a:rPr lang="en-US" sz="2000" b="1" dirty="0">
                <a:solidFill>
                  <a:srgbClr val="FFD100"/>
                </a:solidFill>
              </a:rPr>
              <a:t>CASE STUDY:</a:t>
            </a:r>
            <a:r>
              <a:rPr lang="en-US" sz="2000" dirty="0">
                <a:solidFill>
                  <a:srgbClr val="F3F3F2"/>
                </a:solidFill>
              </a:rPr>
              <a:t> MARRIED WORKING COUPLE</a:t>
            </a:r>
          </a:p>
        </p:txBody>
      </p:sp>
    </p:spTree>
    <p:extLst>
      <p:ext uri="{BB962C8B-B14F-4D97-AF65-F5344CB8AC3E}">
        <p14:creationId xmlns:p14="http://schemas.microsoft.com/office/powerpoint/2010/main" val="1437484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17" name="Rectangle 16"/>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2"/>
          <p:cNvSpPr/>
          <p:nvPr/>
        </p:nvSpPr>
        <p:spPr>
          <a:xfrm>
            <a:off x="0" y="2176272"/>
            <a:ext cx="6265400" cy="1261872"/>
          </a:xfrm>
          <a:custGeom>
            <a:avLst/>
            <a:gdLst>
              <a:gd name="connsiteX0" fmla="*/ 0 w 3663148"/>
              <a:gd name="connsiteY0" fmla="*/ 1268839 h 1268839"/>
              <a:gd name="connsiteX1" fmla="*/ 317210 w 3663148"/>
              <a:gd name="connsiteY1" fmla="*/ 0 h 1268839"/>
              <a:gd name="connsiteX2" fmla="*/ 3663148 w 3663148"/>
              <a:gd name="connsiteY2" fmla="*/ 0 h 1268839"/>
              <a:gd name="connsiteX3" fmla="*/ 3345938 w 3663148"/>
              <a:gd name="connsiteY3" fmla="*/ 1268839 h 1268839"/>
              <a:gd name="connsiteX4" fmla="*/ 0 w 3663148"/>
              <a:gd name="connsiteY4" fmla="*/ 1268839 h 1268839"/>
              <a:gd name="connsiteX0" fmla="*/ 2830 w 3665978"/>
              <a:gd name="connsiteY0" fmla="*/ 1268839 h 1268839"/>
              <a:gd name="connsiteX1" fmla="*/ 0 w 3665978"/>
              <a:gd name="connsiteY1" fmla="*/ 0 h 1268839"/>
              <a:gd name="connsiteX2" fmla="*/ 3665978 w 3665978"/>
              <a:gd name="connsiteY2" fmla="*/ 0 h 1268839"/>
              <a:gd name="connsiteX3" fmla="*/ 3348768 w 3665978"/>
              <a:gd name="connsiteY3" fmla="*/ 1268839 h 1268839"/>
              <a:gd name="connsiteX4" fmla="*/ 2830 w 3665978"/>
              <a:gd name="connsiteY4" fmla="*/ 1268839 h 126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78" h="1268839">
                <a:moveTo>
                  <a:pt x="2830" y="1268839"/>
                </a:moveTo>
                <a:cubicBezTo>
                  <a:pt x="1887" y="845893"/>
                  <a:pt x="943" y="422946"/>
                  <a:pt x="0" y="0"/>
                </a:cubicBezTo>
                <a:lnTo>
                  <a:pt x="3665978" y="0"/>
                </a:lnTo>
                <a:lnTo>
                  <a:pt x="3348768" y="1268839"/>
                </a:lnTo>
                <a:lnTo>
                  <a:pt x="2830" y="12688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p22"/>
          <p:cNvSpPr txBox="1">
            <a:spLocks noGrp="1"/>
          </p:cNvSpPr>
          <p:nvPr>
            <p:ph type="body" idx="4"/>
          </p:nvPr>
        </p:nvSpPr>
        <p:spPr>
          <a:xfrm>
            <a:off x="685800" y="3547872"/>
            <a:ext cx="5486400" cy="2743200"/>
          </a:xfrm>
        </p:spPr>
        <p:txBody>
          <a:bodyPr tIns="0" anchor="t" anchorCtr="0"/>
          <a:lstStyle/>
          <a:p>
            <a:pPr marL="233363" lvl="0" indent="-222250">
              <a:lnSpc>
                <a:spcPts val="2200"/>
              </a:lnSpc>
              <a:buClr>
                <a:srgbClr val="FFD100"/>
              </a:buClr>
              <a:buFont typeface="Wingdings" panose="05000000000000000000" pitchFamily="2" charset="2"/>
              <a:buChar char="§"/>
            </a:pPr>
            <a:r>
              <a:rPr lang="en-US" dirty="0">
                <a:solidFill>
                  <a:schemeClr val="bg1"/>
                </a:solidFill>
              </a:rPr>
              <a:t>Mortgage: </a:t>
            </a:r>
            <a:r>
              <a:rPr lang="en-US" b="1" dirty="0">
                <a:solidFill>
                  <a:schemeClr val="bg1"/>
                </a:solidFill>
              </a:rPr>
              <a:t>$12,000 ($1,000/mo)</a:t>
            </a:r>
          </a:p>
          <a:p>
            <a:pPr marL="233363" lvl="0" indent="-222250">
              <a:lnSpc>
                <a:spcPts val="2200"/>
              </a:lnSpc>
              <a:buClr>
                <a:srgbClr val="FFD100"/>
              </a:buClr>
              <a:buFont typeface="Wingdings" panose="05000000000000000000" pitchFamily="2" charset="2"/>
              <a:buChar char="§"/>
            </a:pPr>
            <a:r>
              <a:rPr lang="en-US" dirty="0">
                <a:solidFill>
                  <a:schemeClr val="bg1"/>
                </a:solidFill>
              </a:rPr>
              <a:t>Utilities and Home Maintenance Cost: </a:t>
            </a:r>
            <a:r>
              <a:rPr lang="en-US" b="1" dirty="0">
                <a:solidFill>
                  <a:schemeClr val="bg1"/>
                </a:solidFill>
              </a:rPr>
              <a:t>$13,800 ($1,150/mo)</a:t>
            </a:r>
          </a:p>
          <a:p>
            <a:pPr marL="233363" lvl="0" indent="-222250">
              <a:lnSpc>
                <a:spcPts val="2200"/>
              </a:lnSpc>
              <a:buClr>
                <a:srgbClr val="FFD100"/>
              </a:buClr>
              <a:buFont typeface="Wingdings" panose="05000000000000000000" pitchFamily="2" charset="2"/>
              <a:buChar char="§"/>
            </a:pPr>
            <a:r>
              <a:rPr lang="en-US" dirty="0">
                <a:solidFill>
                  <a:schemeClr val="bg1"/>
                </a:solidFill>
              </a:rPr>
              <a:t>Average Annual Groceries Cost: </a:t>
            </a:r>
            <a:r>
              <a:rPr lang="en-US" b="1" dirty="0">
                <a:solidFill>
                  <a:schemeClr val="bg1"/>
                </a:solidFill>
              </a:rPr>
              <a:t>$5,604 ($467/mo)</a:t>
            </a:r>
          </a:p>
          <a:p>
            <a:pPr marL="233363" lvl="0" indent="-222250">
              <a:lnSpc>
                <a:spcPts val="2200"/>
              </a:lnSpc>
              <a:buClr>
                <a:srgbClr val="FFD100"/>
              </a:buClr>
              <a:buFont typeface="Wingdings" panose="05000000000000000000" pitchFamily="2" charset="2"/>
              <a:buChar char="§"/>
            </a:pPr>
            <a:r>
              <a:rPr lang="en-US" dirty="0">
                <a:solidFill>
                  <a:schemeClr val="bg1"/>
                </a:solidFill>
              </a:rPr>
              <a:t>Average Health Insurance Cost: </a:t>
            </a:r>
            <a:r>
              <a:rPr lang="en-US" b="1" dirty="0">
                <a:solidFill>
                  <a:schemeClr val="bg1"/>
                </a:solidFill>
              </a:rPr>
              <a:t>$6,096 ($508/mo)</a:t>
            </a:r>
          </a:p>
          <a:p>
            <a:pPr marL="233363" lvl="0" indent="-222250">
              <a:lnSpc>
                <a:spcPts val="2200"/>
              </a:lnSpc>
              <a:buClr>
                <a:srgbClr val="FFD100"/>
              </a:buClr>
              <a:buFont typeface="Wingdings" panose="05000000000000000000" pitchFamily="2" charset="2"/>
              <a:buChar char="§"/>
            </a:pPr>
            <a:r>
              <a:rPr lang="en-US" dirty="0">
                <a:solidFill>
                  <a:schemeClr val="bg1"/>
                </a:solidFill>
              </a:rPr>
              <a:t>Average Transportation Spending </a:t>
            </a:r>
            <a:r>
              <a:rPr lang="en-US" b="1" dirty="0">
                <a:solidFill>
                  <a:schemeClr val="bg1"/>
                </a:solidFill>
              </a:rPr>
              <a:t>$5,400 ($450/mo)</a:t>
            </a:r>
          </a:p>
          <a:p>
            <a:pPr marL="233363" lvl="0" indent="-222250">
              <a:lnSpc>
                <a:spcPts val="2200"/>
              </a:lnSpc>
              <a:buClr>
                <a:srgbClr val="FFD100"/>
              </a:buClr>
              <a:buFont typeface="Wingdings" panose="05000000000000000000" pitchFamily="2" charset="2"/>
              <a:buChar char="§"/>
            </a:pPr>
            <a:r>
              <a:rPr lang="en-US" dirty="0">
                <a:solidFill>
                  <a:schemeClr val="bg1"/>
                </a:solidFill>
              </a:rPr>
              <a:t>Owners of Two Horses: </a:t>
            </a:r>
            <a:r>
              <a:rPr lang="en-US" b="1" dirty="0">
                <a:solidFill>
                  <a:schemeClr val="bg1"/>
                </a:solidFill>
              </a:rPr>
              <a:t>$7,752 ($646/mo)</a:t>
            </a:r>
          </a:p>
          <a:p>
            <a:pPr marL="233363" lvl="0" indent="-222250">
              <a:lnSpc>
                <a:spcPts val="3600"/>
              </a:lnSpc>
              <a:buClr>
                <a:srgbClr val="FFD100"/>
              </a:buClr>
              <a:buFont typeface="Wingdings" panose="05000000000000000000" pitchFamily="2" charset="2"/>
              <a:buChar char="§"/>
            </a:pPr>
            <a:r>
              <a:rPr lang="en-US" b="1" dirty="0">
                <a:solidFill>
                  <a:schemeClr val="bg1"/>
                </a:solidFill>
              </a:rPr>
              <a:t>TOTAL BASICS: $50,652 ($4,221/mo)</a:t>
            </a:r>
          </a:p>
          <a:p>
            <a:pPr marL="233363" lvl="0" indent="-222250">
              <a:lnSpc>
                <a:spcPts val="2200"/>
              </a:lnSpc>
              <a:buClr>
                <a:srgbClr val="FFD100"/>
              </a:buClr>
              <a:buFont typeface="Wingdings" panose="05000000000000000000" pitchFamily="2" charset="2"/>
              <a:buChar char="§"/>
            </a:pPr>
            <a:r>
              <a:rPr lang="en-US" b="1" dirty="0">
                <a:solidFill>
                  <a:schemeClr val="bg1"/>
                </a:solidFill>
              </a:rPr>
              <a:t>Joint Social Security: $40,800 ($3,400/mo)</a:t>
            </a:r>
          </a:p>
          <a:p>
            <a:pPr marL="233363" lvl="0" indent="-222250">
              <a:lnSpc>
                <a:spcPts val="2200"/>
              </a:lnSpc>
              <a:buClr>
                <a:srgbClr val="FFD100"/>
              </a:buClr>
              <a:buFont typeface="Wingdings" panose="05000000000000000000" pitchFamily="2" charset="2"/>
              <a:buChar char="§"/>
            </a:pPr>
            <a:r>
              <a:rPr lang="en-US" b="1" dirty="0">
                <a:solidFill>
                  <a:schemeClr val="bg1"/>
                </a:solidFill>
              </a:rPr>
              <a:t>BASICS SHORTFALL: $9,852 ($821/mo)</a:t>
            </a:r>
          </a:p>
        </p:txBody>
      </p:sp>
      <p:sp>
        <p:nvSpPr>
          <p:cNvPr id="4" name="TextBox 3"/>
          <p:cNvSpPr txBox="1"/>
          <p:nvPr/>
        </p:nvSpPr>
        <p:spPr>
          <a:xfrm>
            <a:off x="409781" y="2678457"/>
            <a:ext cx="5486400" cy="564257"/>
          </a:xfrm>
          <a:prstGeom prst="rect">
            <a:avLst/>
          </a:prstGeom>
          <a:noFill/>
        </p:spPr>
        <p:txBody>
          <a:bodyPr wrap="square" lIns="0" tIns="0" rIns="0" bIns="0" numCol="2" rtlCol="0">
            <a:spAutoFit/>
          </a:bodyPr>
          <a:lstStyle/>
          <a:p>
            <a:pPr marL="228600" indent="-203200">
              <a:lnSpc>
                <a:spcPts val="2200"/>
              </a:lnSpc>
              <a:buClr>
                <a:srgbClr val="FFD100"/>
              </a:buClr>
              <a:buFont typeface="Wingdings" panose="05000000000000000000" pitchFamily="2" charset="2"/>
              <a:buChar char="§"/>
            </a:pPr>
            <a:r>
              <a:rPr lang="en-US" sz="1400" b="1" dirty="0">
                <a:solidFill>
                  <a:srgbClr val="F3F3F2"/>
                </a:solidFill>
              </a:rPr>
              <a:t>Lives in Texas</a:t>
            </a:r>
          </a:p>
          <a:p>
            <a:pPr marL="228600" indent="-203200">
              <a:lnSpc>
                <a:spcPts val="2200"/>
              </a:lnSpc>
              <a:buClr>
                <a:srgbClr val="FFD100"/>
              </a:buClr>
              <a:buFont typeface="Wingdings" panose="05000000000000000000" pitchFamily="2" charset="2"/>
              <a:buChar char="§"/>
            </a:pPr>
            <a:r>
              <a:rPr lang="en-US" sz="1400" b="1" dirty="0">
                <a:solidFill>
                  <a:srgbClr val="F3F3F2"/>
                </a:solidFill>
              </a:rPr>
              <a:t>65 years old </a:t>
            </a:r>
          </a:p>
          <a:p>
            <a:pPr marL="228600" indent="-203200">
              <a:lnSpc>
                <a:spcPts val="2200"/>
              </a:lnSpc>
              <a:buClr>
                <a:srgbClr val="FFD100"/>
              </a:buClr>
              <a:buFont typeface="Wingdings" panose="05000000000000000000" pitchFamily="2" charset="2"/>
              <a:buChar char="§"/>
            </a:pPr>
            <a:r>
              <a:rPr lang="en-US" sz="1400" b="1" dirty="0">
                <a:solidFill>
                  <a:srgbClr val="F3F3F2"/>
                </a:solidFill>
              </a:rPr>
              <a:t>$600,000 in assets</a:t>
            </a:r>
          </a:p>
          <a:p>
            <a:pPr marL="228600" indent="-203200">
              <a:lnSpc>
                <a:spcPts val="2200"/>
              </a:lnSpc>
              <a:buClr>
                <a:srgbClr val="FFD100"/>
              </a:buClr>
              <a:buFont typeface="Wingdings" panose="05000000000000000000" pitchFamily="2" charset="2"/>
              <a:buChar char="§"/>
            </a:pPr>
            <a:r>
              <a:rPr lang="en-US" sz="1400" b="1" dirty="0">
                <a:solidFill>
                  <a:srgbClr val="F3F3F2"/>
                </a:solidFill>
              </a:rPr>
              <a:t>Ready to retire</a:t>
            </a:r>
          </a:p>
        </p:txBody>
      </p:sp>
      <p:sp>
        <p:nvSpPr>
          <p:cNvPr id="5" name="TextBox 4">
            <a:extLst>
              <a:ext uri="{FF2B5EF4-FFF2-40B4-BE49-F238E27FC236}">
                <a16:creationId xmlns:a16="http://schemas.microsoft.com/office/drawing/2014/main" xmlns="" id="{70E92F0F-8EBB-4746-A22A-C1BD7EC2D724}"/>
              </a:ext>
            </a:extLst>
          </p:cNvPr>
          <p:cNvSpPr txBox="1"/>
          <p:nvPr/>
        </p:nvSpPr>
        <p:spPr>
          <a:xfrm>
            <a:off x="685799" y="6400800"/>
            <a:ext cx="3657600" cy="228600"/>
          </a:xfrm>
          <a:prstGeom prst="rect">
            <a:avLst/>
          </a:prstGeom>
          <a:noFill/>
        </p:spPr>
        <p:txBody>
          <a:bodyPr wrap="square" lIns="0" tIns="0" rIns="0" bIns="0" rtlCol="0" anchor="t" anchorCtr="0">
            <a:spAutoFit/>
          </a:bodyPr>
          <a:lstStyle/>
          <a:p>
            <a:pPr lvl="0"/>
            <a:r>
              <a:rPr lang="en-US" sz="1000" dirty="0">
                <a:solidFill>
                  <a:schemeClr val="bg1"/>
                </a:solidFill>
              </a:rPr>
              <a:t>Expenses Based on Texas Averages and Assumptions</a:t>
            </a:r>
          </a:p>
        </p:txBody>
      </p:sp>
      <p:sp>
        <p:nvSpPr>
          <p:cNvPr id="14" name="Rectangle 13"/>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9"/>
          <p:cNvSpPr txBox="1">
            <a:spLocks/>
          </p:cNvSpPr>
          <p:nvPr/>
        </p:nvSpPr>
        <p:spPr>
          <a:xfrm>
            <a:off x="11615928" y="128016"/>
            <a:ext cx="5760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39</a:t>
            </a:r>
          </a:p>
        </p:txBody>
      </p:sp>
      <p:sp>
        <p:nvSpPr>
          <p:cNvPr id="16" name="Parallelogram 2"/>
          <p:cNvSpPr/>
          <p:nvPr/>
        </p:nvSpPr>
        <p:spPr>
          <a:xfrm>
            <a:off x="0" y="804672"/>
            <a:ext cx="6265400" cy="1324425"/>
          </a:xfrm>
          <a:custGeom>
            <a:avLst/>
            <a:gdLst>
              <a:gd name="connsiteX0" fmla="*/ 0 w 3663148"/>
              <a:gd name="connsiteY0" fmla="*/ 1268839 h 1268839"/>
              <a:gd name="connsiteX1" fmla="*/ 317210 w 3663148"/>
              <a:gd name="connsiteY1" fmla="*/ 0 h 1268839"/>
              <a:gd name="connsiteX2" fmla="*/ 3663148 w 3663148"/>
              <a:gd name="connsiteY2" fmla="*/ 0 h 1268839"/>
              <a:gd name="connsiteX3" fmla="*/ 3345938 w 3663148"/>
              <a:gd name="connsiteY3" fmla="*/ 1268839 h 1268839"/>
              <a:gd name="connsiteX4" fmla="*/ 0 w 3663148"/>
              <a:gd name="connsiteY4" fmla="*/ 1268839 h 1268839"/>
              <a:gd name="connsiteX0" fmla="*/ 2830 w 3665978"/>
              <a:gd name="connsiteY0" fmla="*/ 1268839 h 1268839"/>
              <a:gd name="connsiteX1" fmla="*/ 0 w 3665978"/>
              <a:gd name="connsiteY1" fmla="*/ 0 h 1268839"/>
              <a:gd name="connsiteX2" fmla="*/ 3665978 w 3665978"/>
              <a:gd name="connsiteY2" fmla="*/ 0 h 1268839"/>
              <a:gd name="connsiteX3" fmla="*/ 3348768 w 3665978"/>
              <a:gd name="connsiteY3" fmla="*/ 1268839 h 1268839"/>
              <a:gd name="connsiteX4" fmla="*/ 2830 w 3665978"/>
              <a:gd name="connsiteY4" fmla="*/ 1268839 h 126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5978" h="1268839">
                <a:moveTo>
                  <a:pt x="2830" y="1268839"/>
                </a:moveTo>
                <a:cubicBezTo>
                  <a:pt x="1887" y="845893"/>
                  <a:pt x="943" y="422946"/>
                  <a:pt x="0" y="0"/>
                </a:cubicBezTo>
                <a:lnTo>
                  <a:pt x="3665978" y="0"/>
                </a:lnTo>
                <a:lnTo>
                  <a:pt x="3348768" y="1268839"/>
                </a:lnTo>
                <a:lnTo>
                  <a:pt x="2830" y="1268839"/>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Google Shape;260;p22"/>
          <p:cNvSpPr txBox="1">
            <a:spLocks noGrp="1"/>
          </p:cNvSpPr>
          <p:nvPr>
            <p:ph type="body" idx="3"/>
          </p:nvPr>
        </p:nvSpPr>
        <p:spPr>
          <a:xfrm>
            <a:off x="333591" y="938475"/>
            <a:ext cx="5895182" cy="861774"/>
          </a:xfrm>
        </p:spPr>
        <p:txBody>
          <a:bodyPr/>
          <a:lstStyle/>
          <a:p>
            <a:pPr marL="0" lvl="0"/>
            <a:r>
              <a:rPr lang="en-US" sz="2800" b="0" dirty="0">
                <a:solidFill>
                  <a:schemeClr val="tx1"/>
                </a:solidFill>
                <a:latin typeface="+mj-lt"/>
              </a:rPr>
              <a:t>Cover your needs, example: </a:t>
            </a:r>
          </a:p>
          <a:p>
            <a:pPr marL="0" lvl="0"/>
            <a:r>
              <a:rPr lang="en-US" sz="2800" dirty="0">
                <a:solidFill>
                  <a:schemeClr val="tx1"/>
                </a:solidFill>
                <a:latin typeface="+mj-lt"/>
              </a:rPr>
              <a:t>A married couple in Texas</a:t>
            </a:r>
          </a:p>
        </p:txBody>
      </p:sp>
      <p:sp>
        <p:nvSpPr>
          <p:cNvPr id="3" name="TextBox 2"/>
          <p:cNvSpPr txBox="1"/>
          <p:nvPr/>
        </p:nvSpPr>
        <p:spPr>
          <a:xfrm>
            <a:off x="275200" y="2226234"/>
            <a:ext cx="5715000" cy="400110"/>
          </a:xfrm>
          <a:prstGeom prst="rect">
            <a:avLst/>
          </a:prstGeom>
          <a:noFill/>
        </p:spPr>
        <p:txBody>
          <a:bodyPr wrap="square" rtlCol="0">
            <a:spAutoFit/>
          </a:bodyPr>
          <a:lstStyle/>
          <a:p>
            <a:r>
              <a:rPr lang="en-US" sz="2000" b="1" dirty="0">
                <a:solidFill>
                  <a:srgbClr val="FFD100"/>
                </a:solidFill>
              </a:rPr>
              <a:t>CASE STUDY:</a:t>
            </a:r>
            <a:r>
              <a:rPr lang="en-US" sz="2000" dirty="0">
                <a:solidFill>
                  <a:srgbClr val="F3F3F2"/>
                </a:solidFill>
              </a:rPr>
              <a:t> MARRIED WORKING COUPLE</a:t>
            </a:r>
          </a:p>
        </p:txBody>
      </p:sp>
      <p:pic>
        <p:nvPicPr>
          <p:cNvPr id="18" name="Picture Placeholder 17" descr="A close up of a map&#10;&#10;Description automatically generated">
            <a:extLst>
              <a:ext uri="{FF2B5EF4-FFF2-40B4-BE49-F238E27FC236}">
                <a16:creationId xmlns:a16="http://schemas.microsoft.com/office/drawing/2014/main" xmlns="" id="{660BB797-5DAB-7D4B-9611-CEC4BAF50CA5}"/>
              </a:ext>
            </a:extLst>
          </p:cNvPr>
          <p:cNvPicPr>
            <a:picLocks noGrp="1"/>
          </p:cNvPicPr>
          <p:nvPr>
            <p:ph type="pic" idx="2"/>
          </p:nvPr>
        </p:nvPicPr>
        <p:blipFill rotWithShape="1">
          <a:blip r:embed="rId3" cstate="email">
            <a:extLst>
              <a:ext uri="{28A0092B-C50C-407E-A947-70E740481C1C}">
                <a14:useLocalDpi xmlns:a14="http://schemas.microsoft.com/office/drawing/2010/main"/>
              </a:ext>
            </a:extLst>
          </a:blip>
          <a:srcRect l="5546" r="5546"/>
          <a:stretch/>
        </p:blipFill>
        <p:spPr>
          <a:xfrm>
            <a:off x="6705599" y="621157"/>
            <a:ext cx="5486401" cy="6236843"/>
          </a:xfrm>
          <a:prstGeom prst="rect">
            <a:avLst/>
          </a:prstGeom>
          <a:effectLst>
            <a:outerShdw blurRad="101600" dist="101600" dir="2700000" algn="tl" rotWithShape="0">
              <a:prstClr val="black">
                <a:alpha val="20000"/>
              </a:prstClr>
            </a:outerShdw>
          </a:effectLst>
        </p:spPr>
      </p:pic>
      <p:sp>
        <p:nvSpPr>
          <p:cNvPr id="19" name="Rectangle 18">
            <a:extLst>
              <a:ext uri="{FF2B5EF4-FFF2-40B4-BE49-F238E27FC236}">
                <a16:creationId xmlns:a16="http://schemas.microsoft.com/office/drawing/2014/main" xmlns="" id="{080FC461-A4B9-DB4E-A7FA-BBA68F43D4C7}"/>
              </a:ext>
            </a:extLst>
          </p:cNvPr>
          <p:cNvSpPr/>
          <p:nvPr/>
        </p:nvSpPr>
        <p:spPr>
          <a:xfrm>
            <a:off x="8430860" y="4413062"/>
            <a:ext cx="1528367" cy="400110"/>
          </a:xfrm>
          <a:prstGeom prst="rect">
            <a:avLst/>
          </a:prstGeom>
        </p:spPr>
        <p:txBody>
          <a:bodyPr wrap="none">
            <a:spAutoFit/>
          </a:bodyPr>
          <a:lstStyle/>
          <a:p>
            <a:r>
              <a:rPr lang="en-US" sz="2000" dirty="0">
                <a:latin typeface="Helvetica Neue" panose="02000503000000020004" pitchFamily="2" charset="0"/>
              </a:rPr>
              <a:t>Two Horses</a:t>
            </a:r>
            <a:endParaRPr lang="en-US" sz="2000" dirty="0">
              <a:effectLst/>
              <a:latin typeface="Helvetica Neue" panose="02000503000000020004" pitchFamily="2" charset="0"/>
            </a:endParaRPr>
          </a:p>
        </p:txBody>
      </p:sp>
      <p:sp>
        <p:nvSpPr>
          <p:cNvPr id="21" name="Rectangle 20">
            <a:extLst>
              <a:ext uri="{FF2B5EF4-FFF2-40B4-BE49-F238E27FC236}">
                <a16:creationId xmlns:a16="http://schemas.microsoft.com/office/drawing/2014/main" xmlns="" id="{0773ADB5-D783-0C4B-A82F-673B33AFE3EA}"/>
              </a:ext>
            </a:extLst>
          </p:cNvPr>
          <p:cNvSpPr/>
          <p:nvPr/>
        </p:nvSpPr>
        <p:spPr>
          <a:xfrm>
            <a:off x="7785395" y="5334071"/>
            <a:ext cx="1290931" cy="400110"/>
          </a:xfrm>
          <a:prstGeom prst="rect">
            <a:avLst/>
          </a:prstGeom>
        </p:spPr>
        <p:txBody>
          <a:bodyPr wrap="none">
            <a:spAutoFit/>
          </a:bodyPr>
          <a:lstStyle/>
          <a:p>
            <a:r>
              <a:rPr lang="en-US" sz="2000" dirty="0">
                <a:latin typeface="Helvetica Neue" panose="02000503000000020004" pitchFamily="2" charset="0"/>
              </a:rPr>
              <a:t>Groceries</a:t>
            </a:r>
            <a:endParaRPr lang="en-US" sz="2000" dirty="0">
              <a:effectLst/>
              <a:latin typeface="Helvetica Neue" panose="02000503000000020004" pitchFamily="2" charset="0"/>
            </a:endParaRPr>
          </a:p>
        </p:txBody>
      </p:sp>
      <p:sp>
        <p:nvSpPr>
          <p:cNvPr id="22" name="Rectangle 21">
            <a:extLst>
              <a:ext uri="{FF2B5EF4-FFF2-40B4-BE49-F238E27FC236}">
                <a16:creationId xmlns:a16="http://schemas.microsoft.com/office/drawing/2014/main" xmlns="" id="{15A9DE51-5329-6543-9799-BD948B210FC8}"/>
              </a:ext>
            </a:extLst>
          </p:cNvPr>
          <p:cNvSpPr/>
          <p:nvPr/>
        </p:nvSpPr>
        <p:spPr>
          <a:xfrm>
            <a:off x="9392874" y="5334071"/>
            <a:ext cx="1833002" cy="400110"/>
          </a:xfrm>
          <a:prstGeom prst="rect">
            <a:avLst/>
          </a:prstGeom>
        </p:spPr>
        <p:txBody>
          <a:bodyPr wrap="none">
            <a:spAutoFit/>
          </a:bodyPr>
          <a:lstStyle/>
          <a:p>
            <a:r>
              <a:rPr lang="en-US" sz="2000" dirty="0">
                <a:latin typeface="Helvetica Neue" panose="02000503000000020004" pitchFamily="2" charset="0"/>
              </a:rPr>
              <a:t>Transportation</a:t>
            </a:r>
            <a:endParaRPr lang="en-US" sz="2000" dirty="0">
              <a:effectLst/>
              <a:latin typeface="Helvetica Neue" panose="02000503000000020004" pitchFamily="2" charset="0"/>
            </a:endParaRPr>
          </a:p>
        </p:txBody>
      </p:sp>
      <p:sp>
        <p:nvSpPr>
          <p:cNvPr id="23" name="Rectangle 22">
            <a:extLst>
              <a:ext uri="{FF2B5EF4-FFF2-40B4-BE49-F238E27FC236}">
                <a16:creationId xmlns:a16="http://schemas.microsoft.com/office/drawing/2014/main" xmlns="" id="{01451E21-A35A-D845-9071-D756D21C1188}"/>
              </a:ext>
            </a:extLst>
          </p:cNvPr>
          <p:cNvSpPr/>
          <p:nvPr/>
        </p:nvSpPr>
        <p:spPr>
          <a:xfrm>
            <a:off x="7462210" y="5798766"/>
            <a:ext cx="2808782" cy="400110"/>
          </a:xfrm>
          <a:prstGeom prst="rect">
            <a:avLst/>
          </a:prstGeom>
        </p:spPr>
        <p:txBody>
          <a:bodyPr wrap="none">
            <a:spAutoFit/>
          </a:bodyPr>
          <a:lstStyle/>
          <a:p>
            <a:r>
              <a:rPr lang="en-US" sz="2000" dirty="0">
                <a:latin typeface="Helvetica Neue" panose="02000503000000020004" pitchFamily="2" charset="0"/>
              </a:rPr>
              <a:t>Utilities &amp; Maintenance</a:t>
            </a:r>
            <a:endParaRPr lang="en-US" sz="2000" dirty="0">
              <a:effectLst/>
              <a:latin typeface="Helvetica Neue" panose="02000503000000020004" pitchFamily="2" charset="0"/>
            </a:endParaRPr>
          </a:p>
        </p:txBody>
      </p:sp>
      <p:sp>
        <p:nvSpPr>
          <p:cNvPr id="24" name="Rectangle 23">
            <a:extLst>
              <a:ext uri="{FF2B5EF4-FFF2-40B4-BE49-F238E27FC236}">
                <a16:creationId xmlns:a16="http://schemas.microsoft.com/office/drawing/2014/main" xmlns="" id="{6AD7AE1A-E2FE-D043-9361-0B2BD1C387F8}"/>
              </a:ext>
            </a:extLst>
          </p:cNvPr>
          <p:cNvSpPr/>
          <p:nvPr/>
        </p:nvSpPr>
        <p:spPr>
          <a:xfrm>
            <a:off x="7314239" y="6315045"/>
            <a:ext cx="1290738" cy="400110"/>
          </a:xfrm>
          <a:prstGeom prst="rect">
            <a:avLst/>
          </a:prstGeom>
        </p:spPr>
        <p:txBody>
          <a:bodyPr wrap="none">
            <a:spAutoFit/>
          </a:bodyPr>
          <a:lstStyle/>
          <a:p>
            <a:r>
              <a:rPr lang="en-US" sz="2000" dirty="0">
                <a:latin typeface="Helvetica Neue" panose="02000503000000020004" pitchFamily="2" charset="0"/>
              </a:rPr>
              <a:t>Mortgage</a:t>
            </a:r>
            <a:endParaRPr lang="en-US" sz="2000" dirty="0">
              <a:effectLst/>
              <a:latin typeface="Helvetica Neue" panose="02000503000000020004" pitchFamily="2" charset="0"/>
            </a:endParaRPr>
          </a:p>
        </p:txBody>
      </p:sp>
      <p:sp>
        <p:nvSpPr>
          <p:cNvPr id="25" name="Rectangle 24">
            <a:extLst>
              <a:ext uri="{FF2B5EF4-FFF2-40B4-BE49-F238E27FC236}">
                <a16:creationId xmlns:a16="http://schemas.microsoft.com/office/drawing/2014/main" xmlns="" id="{6A51FF49-C53A-7849-80C3-32370691831B}"/>
              </a:ext>
            </a:extLst>
          </p:cNvPr>
          <p:cNvSpPr/>
          <p:nvPr/>
        </p:nvSpPr>
        <p:spPr>
          <a:xfrm>
            <a:off x="9786077" y="6292115"/>
            <a:ext cx="2117887" cy="400110"/>
          </a:xfrm>
          <a:prstGeom prst="rect">
            <a:avLst/>
          </a:prstGeom>
        </p:spPr>
        <p:txBody>
          <a:bodyPr wrap="none">
            <a:spAutoFit/>
          </a:bodyPr>
          <a:lstStyle/>
          <a:p>
            <a:r>
              <a:rPr lang="en-US" sz="2000" dirty="0">
                <a:latin typeface="Helvetica Neue" panose="02000503000000020004" pitchFamily="2" charset="0"/>
              </a:rPr>
              <a:t>Health Insurance</a:t>
            </a:r>
            <a:endParaRPr lang="en-US" sz="2000" dirty="0">
              <a:effectLst/>
              <a:latin typeface="Helvetica Neue" panose="02000503000000020004" pitchFamily="2" charset="0"/>
            </a:endParaRPr>
          </a:p>
        </p:txBody>
      </p:sp>
    </p:spTree>
    <p:extLst>
      <p:ext uri="{BB962C8B-B14F-4D97-AF65-F5344CB8AC3E}">
        <p14:creationId xmlns:p14="http://schemas.microsoft.com/office/powerpoint/2010/main" val="132550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0"/>
            <a:ext cx="12188952" cy="6858000"/>
          </a:xfrm>
          <a:prstGeom prst="rect">
            <a:avLst/>
          </a:prstGeom>
        </p:spPr>
      </p:pic>
      <p:sp>
        <p:nvSpPr>
          <p:cNvPr id="10" name="Rectangle 9"/>
          <p:cNvSpPr/>
          <p:nvPr/>
        </p:nvSpPr>
        <p:spPr>
          <a:xfrm>
            <a:off x="0" y="4343400"/>
            <a:ext cx="12192000" cy="2514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4343400"/>
            <a:ext cx="11201400" cy="2514600"/>
          </a:xfrm>
        </p:spPr>
        <p:txBody>
          <a:bodyPr anchor="ctr">
            <a:noAutofit/>
          </a:bodyPr>
          <a:lstStyle/>
          <a:p>
            <a:pPr algn="l"/>
            <a:r>
              <a:rPr lang="en-US" sz="5400" dirty="0">
                <a:solidFill>
                  <a:schemeClr val="bg1"/>
                </a:solidFill>
                <a:effectLst>
                  <a:outerShdw blurRad="101600" dist="101600" dir="2700000" algn="tl" rotWithShape="0">
                    <a:prstClr val="black">
                      <a:alpha val="20000"/>
                    </a:prstClr>
                  </a:outerShdw>
                </a:effectLst>
                <a:latin typeface="+mn-lt"/>
              </a:rPr>
              <a:t>3 Keys to Income Planning</a:t>
            </a:r>
            <a:br>
              <a:rPr lang="en-US" sz="5400" dirty="0">
                <a:solidFill>
                  <a:schemeClr val="bg1"/>
                </a:solidFill>
                <a:effectLst>
                  <a:outerShdw blurRad="101600" dist="101600" dir="2700000" algn="tl" rotWithShape="0">
                    <a:prstClr val="black">
                      <a:alpha val="20000"/>
                    </a:prstClr>
                  </a:outerShdw>
                </a:effectLst>
                <a:latin typeface="+mn-lt"/>
              </a:rPr>
            </a:br>
            <a:r>
              <a:rPr lang="en-US" sz="5400" dirty="0">
                <a:solidFill>
                  <a:schemeClr val="bg1"/>
                </a:solidFill>
                <a:effectLst>
                  <a:outerShdw blurRad="101600" dist="101600" dir="2700000" algn="tl" rotWithShape="0">
                    <a:prstClr val="black">
                      <a:alpha val="20000"/>
                    </a:prstClr>
                  </a:outerShdw>
                </a:effectLst>
                <a:latin typeface="+mn-lt"/>
              </a:rPr>
              <a:t>and Answering, </a:t>
            </a:r>
            <a:r>
              <a:rPr lang="en-US" sz="5400" b="1" dirty="0">
                <a:solidFill>
                  <a:srgbClr val="FFD100"/>
                </a:solidFill>
                <a:effectLst>
                  <a:outerShdw blurRad="101600" dist="101600" dir="2700000" algn="tl" rotWithShape="0">
                    <a:prstClr val="black">
                      <a:alpha val="20000"/>
                    </a:prstClr>
                  </a:outerShdw>
                </a:effectLst>
                <a:latin typeface="+mn-lt"/>
              </a:rPr>
              <a:t>“What’s Next?”</a:t>
            </a:r>
          </a:p>
        </p:txBody>
      </p:sp>
      <p:sp>
        <p:nvSpPr>
          <p:cNvPr id="3" name="Subtitle 2"/>
          <p:cNvSpPr>
            <a:spLocks noGrp="1"/>
          </p:cNvSpPr>
          <p:nvPr>
            <p:ph type="subTitle" idx="1"/>
          </p:nvPr>
        </p:nvSpPr>
        <p:spPr>
          <a:xfrm>
            <a:off x="662698" y="473242"/>
            <a:ext cx="3886200" cy="1828800"/>
          </a:xfrm>
        </p:spPr>
        <p:txBody>
          <a:bodyPr>
            <a:normAutofit/>
          </a:bodyPr>
          <a:lstStyle/>
          <a:p>
            <a:pPr algn="l"/>
            <a:r>
              <a:rPr lang="en-US" sz="1800" dirty="0">
                <a:solidFill>
                  <a:schemeClr val="bg1"/>
                </a:solidFill>
                <a:effectLst>
                  <a:outerShdw blurRad="101600" dist="101600" dir="2700000" algn="tl" rotWithShape="0">
                    <a:prstClr val="black">
                      <a:alpha val="20000"/>
                    </a:prstClr>
                  </a:outerShdw>
                </a:effectLst>
              </a:rPr>
              <a:t>Advisor Name</a:t>
            </a:r>
          </a:p>
          <a:p>
            <a:pPr algn="l"/>
            <a:r>
              <a:rPr lang="en-US" sz="1800" dirty="0">
                <a:solidFill>
                  <a:schemeClr val="bg1"/>
                </a:solidFill>
                <a:effectLst>
                  <a:outerShdw blurRad="101600" dist="101600" dir="2700000" algn="tl" rotWithShape="0">
                    <a:prstClr val="black">
                      <a:alpha val="20000"/>
                    </a:prstClr>
                  </a:outerShdw>
                </a:effectLst>
              </a:rPr>
              <a:t>Firm</a:t>
            </a:r>
          </a:p>
          <a:p>
            <a:pPr algn="l"/>
            <a:r>
              <a:rPr lang="en-US" sz="1800" dirty="0">
                <a:solidFill>
                  <a:schemeClr val="bg1"/>
                </a:solidFill>
                <a:effectLst>
                  <a:outerShdw blurRad="101600" dist="101600" dir="2700000" algn="tl" rotWithShape="0">
                    <a:prstClr val="black">
                      <a:alpha val="20000"/>
                    </a:prstClr>
                  </a:outerShdw>
                </a:effectLst>
              </a:rPr>
              <a:t>Location</a:t>
            </a:r>
          </a:p>
          <a:p>
            <a:pPr algn="l"/>
            <a:r>
              <a:rPr lang="en-US" sz="1800" dirty="0">
                <a:solidFill>
                  <a:schemeClr val="bg1"/>
                </a:solidFill>
                <a:effectLst>
                  <a:outerShdw blurRad="101600" dist="101600" dir="2700000" algn="tl" rotWithShape="0">
                    <a:prstClr val="black">
                      <a:alpha val="20000"/>
                    </a:prstClr>
                  </a:outerShdw>
                </a:effectLst>
              </a:rPr>
              <a:t>Disclosures</a:t>
            </a:r>
          </a:p>
        </p:txBody>
      </p:sp>
      <p:sp>
        <p:nvSpPr>
          <p:cNvPr id="13" name="Rectangle 12"/>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9"/>
          <p:cNvSpPr>
            <a:spLocks noGrp="1"/>
          </p:cNvSpPr>
          <p:nvPr>
            <p:ph type="sldNum" sz="quarter" idx="12"/>
          </p:nvPr>
        </p:nvSpPr>
        <p:spPr>
          <a:xfrm>
            <a:off x="11615928" y="128016"/>
            <a:ext cx="573024" cy="365125"/>
          </a:xfrm>
        </p:spPr>
        <p:txBody>
          <a:bodyPr/>
          <a:lstStyle/>
          <a:p>
            <a:r>
              <a:rPr lang="en-US" dirty="0"/>
              <a:t>4</a:t>
            </a:r>
          </a:p>
        </p:txBody>
      </p:sp>
      <p:cxnSp>
        <p:nvCxnSpPr>
          <p:cNvPr id="9" name="Straight Connector 8"/>
          <p:cNvCxnSpPr/>
          <p:nvPr/>
        </p:nvCxnSpPr>
        <p:spPr>
          <a:xfrm>
            <a:off x="577514" y="493141"/>
            <a:ext cx="0" cy="1396619"/>
          </a:xfrm>
          <a:prstGeom prst="line">
            <a:avLst/>
          </a:prstGeom>
          <a:ln w="25400">
            <a:solidFill>
              <a:srgbClr val="FFD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772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577" y="0"/>
            <a:ext cx="5878286" cy="6858000"/>
          </a:xfrm>
          <a:prstGeom prst="rect">
            <a:avLst/>
          </a:prstGeom>
        </p:spPr>
      </p:pic>
      <p:sp>
        <p:nvSpPr>
          <p:cNvPr id="12" name="Title 1"/>
          <p:cNvSpPr txBox="1">
            <a:spLocks/>
          </p:cNvSpPr>
          <p:nvPr/>
        </p:nvSpPr>
        <p:spPr>
          <a:xfrm>
            <a:off x="7772400" y="685800"/>
            <a:ext cx="1828800" cy="365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0" b="1" dirty="0">
                <a:solidFill>
                  <a:schemeClr val="accent5">
                    <a:lumMod val="75000"/>
                  </a:schemeClr>
                </a:solidFill>
                <a:latin typeface="+mn-lt"/>
              </a:rPr>
              <a:t>?</a:t>
            </a:r>
          </a:p>
        </p:txBody>
      </p:sp>
      <p:sp>
        <p:nvSpPr>
          <p:cNvPr id="2" name="Title 1"/>
          <p:cNvSpPr>
            <a:spLocks noGrp="1"/>
          </p:cNvSpPr>
          <p:nvPr>
            <p:ph type="title"/>
          </p:nvPr>
        </p:nvSpPr>
        <p:spPr>
          <a:xfrm>
            <a:off x="685800" y="0"/>
            <a:ext cx="6172200" cy="6858000"/>
          </a:xfrm>
        </p:spPr>
        <p:txBody>
          <a:bodyPr>
            <a:noAutofit/>
          </a:bodyPr>
          <a:lstStyle/>
          <a:p>
            <a:pPr marL="274320" indent="-457200"/>
            <a:r>
              <a:rPr lang="en-US" sz="4800" dirty="0">
                <a:solidFill>
                  <a:schemeClr val="bg1"/>
                </a:solidFill>
                <a:effectLst>
                  <a:outerShdw blurRad="101600" dist="101600" dir="2700000" algn="tl" rotWithShape="0">
                    <a:prstClr val="black">
                      <a:alpha val="20000"/>
                    </a:prstClr>
                  </a:outerShdw>
                </a:effectLst>
              </a:rPr>
              <a:t>“Okay, I get it.</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I see the</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importance of</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the income</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hierarchy and income planning. </a:t>
            </a:r>
            <a:r>
              <a:rPr lang="en-US" sz="4800" b="1" dirty="0">
                <a:solidFill>
                  <a:srgbClr val="FFD100"/>
                </a:solidFill>
                <a:effectLst>
                  <a:outerShdw blurRad="101600" dist="101600" dir="2700000" algn="tl" rotWithShape="0">
                    <a:prstClr val="black">
                      <a:alpha val="20000"/>
                    </a:prstClr>
                  </a:outerShdw>
                </a:effectLst>
              </a:rPr>
              <a:t>What’s next?</a:t>
            </a:r>
            <a:r>
              <a:rPr lang="en-US" sz="4800" dirty="0">
                <a:solidFill>
                  <a:schemeClr val="bg1"/>
                </a:solidFill>
                <a:effectLst>
                  <a:outerShdw blurRad="101600" dist="101600" dir="2700000" algn="tl" rotWithShape="0">
                    <a:prstClr val="black">
                      <a:alpha val="20000"/>
                    </a:prstClr>
                  </a:outerShdw>
                </a:effectLst>
              </a:rPr>
              <a:t>”</a:t>
            </a:r>
          </a:p>
        </p:txBody>
      </p:sp>
      <p:sp>
        <p:nvSpPr>
          <p:cNvPr id="17" name="Slide Number Placeholder 16"/>
          <p:cNvSpPr>
            <a:spLocks noGrp="1"/>
          </p:cNvSpPr>
          <p:nvPr>
            <p:ph type="sldNum" sz="quarter" idx="12"/>
          </p:nvPr>
        </p:nvSpPr>
        <p:spPr/>
        <p:txBody>
          <a:bodyPr/>
          <a:lstStyle/>
          <a:p>
            <a:fld id="{3D8138E6-F899-42D1-B540-BF0F4C16EA81}" type="slidenum">
              <a:rPr lang="en-US" smtClean="0"/>
              <a:pPr/>
              <a:t>40</a:t>
            </a:fld>
            <a:endParaRPr lang="en-US" dirty="0"/>
          </a:p>
        </p:txBody>
      </p:sp>
    </p:spTree>
    <p:extLst>
      <p:ext uri="{BB962C8B-B14F-4D97-AF65-F5344CB8AC3E}">
        <p14:creationId xmlns:p14="http://schemas.microsoft.com/office/powerpoint/2010/main" val="2647493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88952" cy="6858000"/>
          </a:xfrm>
          <a:prstGeom prst="rect">
            <a:avLst/>
          </a:prstGeom>
        </p:spPr>
      </p:pic>
      <p:sp>
        <p:nvSpPr>
          <p:cNvPr id="7" name="Rectangle 6"/>
          <p:cNvSpPr/>
          <p:nvPr/>
        </p:nvSpPr>
        <p:spPr>
          <a:xfrm>
            <a:off x="0" y="0"/>
            <a:ext cx="66294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399"/>
            <a:ext cx="5943600" cy="1828800"/>
          </a:xfrm>
        </p:spPr>
        <p:txBody>
          <a:bodyPr anchor="t" anchorCtr="0">
            <a:normAutofit/>
          </a:bodyPr>
          <a:lstStyle/>
          <a:p>
            <a:r>
              <a:rPr lang="en-US" sz="4800" dirty="0">
                <a:solidFill>
                  <a:schemeClr val="bg1"/>
                </a:solidFill>
                <a:effectLst>
                  <a:outerShdw blurRad="101600" dist="101600" dir="2700000" algn="tl" rotWithShape="0">
                    <a:prstClr val="black">
                      <a:alpha val="20000"/>
                    </a:prstClr>
                  </a:outerShdw>
                </a:effectLst>
              </a:rPr>
              <a:t>Common </a:t>
            </a:r>
            <a:r>
              <a:rPr lang="en-US" sz="4800" b="1" dirty="0">
                <a:solidFill>
                  <a:srgbClr val="FFD100"/>
                </a:solidFill>
                <a:effectLst>
                  <a:outerShdw blurRad="101600" dist="101600" dir="2700000" algn="tl" rotWithShape="0">
                    <a:prstClr val="black">
                      <a:alpha val="20000"/>
                    </a:prstClr>
                  </a:outerShdw>
                </a:effectLst>
              </a:rPr>
              <a:t>income planning</a:t>
            </a:r>
            <a:r>
              <a:rPr lang="en-US" sz="4800" dirty="0">
                <a:solidFill>
                  <a:schemeClr val="bg1"/>
                </a:solidFill>
                <a:effectLst>
                  <a:outerShdw blurRad="101600" dist="101600" dir="2700000" algn="tl" rotWithShape="0">
                    <a:prstClr val="black">
                      <a:alpha val="20000"/>
                    </a:prstClr>
                  </a:outerShdw>
                </a:effectLst>
              </a:rPr>
              <a:t> questions</a:t>
            </a:r>
          </a:p>
        </p:txBody>
      </p:sp>
      <p:sp>
        <p:nvSpPr>
          <p:cNvPr id="3" name="Content Placeholder 2"/>
          <p:cNvSpPr>
            <a:spLocks noGrp="1"/>
          </p:cNvSpPr>
          <p:nvPr>
            <p:ph idx="1"/>
          </p:nvPr>
        </p:nvSpPr>
        <p:spPr>
          <a:xfrm>
            <a:off x="685800" y="2514600"/>
            <a:ext cx="5943600" cy="4351338"/>
          </a:xfrm>
        </p:spPr>
        <p:txBody>
          <a:bodyPr>
            <a:normAutofit/>
          </a:bodyPr>
          <a:lstStyle/>
          <a:p>
            <a:pPr marL="336550" indent="-336550">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How do I really know I’ve anticipated everything?</a:t>
            </a:r>
          </a:p>
          <a:p>
            <a:pPr marL="336550" indent="-336550">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What steps are needed to creating steady income? </a:t>
            </a:r>
          </a:p>
          <a:p>
            <a:pPr marL="336550" indent="-336550">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How do we know that we’ll actually have enough?</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41</a:t>
            </a:fld>
            <a:endParaRPr lang="en-US" dirty="0"/>
          </a:p>
        </p:txBody>
      </p:sp>
    </p:spTree>
    <p:extLst>
      <p:ext uri="{BB962C8B-B14F-4D97-AF65-F5344CB8AC3E}">
        <p14:creationId xmlns:p14="http://schemas.microsoft.com/office/powerpoint/2010/main" val="3892511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399"/>
            <a:ext cx="5486400" cy="2743200"/>
          </a:xfrm>
          <a:effectLst>
            <a:outerShdw blurRad="101600" dist="101600" dir="2700000" algn="tl" rotWithShape="0">
              <a:prstClr val="black">
                <a:alpha val="20000"/>
              </a:prstClr>
            </a:outerShdw>
          </a:effectLst>
        </p:spPr>
        <p:txBody>
          <a:bodyPr anchor="t" anchorCtr="0">
            <a:noAutofit/>
          </a:bodyPr>
          <a:lstStyle/>
          <a:p>
            <a:r>
              <a:rPr lang="en-US" sz="4800" b="1" dirty="0">
                <a:solidFill>
                  <a:srgbClr val="FFD100"/>
                </a:solidFill>
              </a:rPr>
              <a:t>Next steps:</a:t>
            </a:r>
            <a:br>
              <a:rPr lang="en-US" sz="4800" b="1" dirty="0">
                <a:solidFill>
                  <a:srgbClr val="FFD100"/>
                </a:solidFill>
              </a:rPr>
            </a:br>
            <a:r>
              <a:rPr lang="en-US" sz="4800" dirty="0">
                <a:solidFill>
                  <a:schemeClr val="bg1"/>
                </a:solidFill>
              </a:rPr>
              <a:t>Create your own</a:t>
            </a:r>
            <a:br>
              <a:rPr lang="en-US" sz="4800" dirty="0">
                <a:solidFill>
                  <a:schemeClr val="bg1"/>
                </a:solidFill>
              </a:rPr>
            </a:br>
            <a:r>
              <a:rPr lang="en-US" sz="4800" dirty="0">
                <a:solidFill>
                  <a:schemeClr val="bg1"/>
                </a:solidFill>
              </a:rPr>
              <a:t>personal income</a:t>
            </a:r>
            <a:br>
              <a:rPr lang="en-US" sz="4800" dirty="0">
                <a:solidFill>
                  <a:schemeClr val="bg1"/>
                </a:solidFill>
              </a:rPr>
            </a:br>
            <a:r>
              <a:rPr lang="en-US" sz="4800" dirty="0">
                <a:solidFill>
                  <a:schemeClr val="bg1"/>
                </a:solidFill>
              </a:rPr>
              <a:t>hierarchy</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42</a:t>
            </a:fld>
            <a:endParaRPr lang="en-US" dirty="0"/>
          </a:p>
        </p:txBody>
      </p:sp>
      <p:sp>
        <p:nvSpPr>
          <p:cNvPr id="3" name="Content Placeholder 2"/>
          <p:cNvSpPr>
            <a:spLocks noGrp="1"/>
          </p:cNvSpPr>
          <p:nvPr>
            <p:ph idx="1"/>
          </p:nvPr>
        </p:nvSpPr>
        <p:spPr>
          <a:xfrm>
            <a:off x="685800" y="3886199"/>
            <a:ext cx="5486400" cy="2743200"/>
          </a:xfrm>
          <a:effectLst>
            <a:outerShdw blurRad="101600" dist="101600" dir="2700000" algn="tl" rotWithShape="0">
              <a:prstClr val="black">
                <a:alpha val="20000"/>
              </a:prstClr>
            </a:outerShdw>
          </a:effectLst>
        </p:spPr>
        <p:txBody>
          <a:bodyPr>
            <a:normAutofit/>
          </a:bodyPr>
          <a:lstStyle/>
          <a:p>
            <a:pPr>
              <a:buClr>
                <a:srgbClr val="FFD100"/>
              </a:buClr>
              <a:buFont typeface="Wingdings" panose="05000000000000000000" pitchFamily="2" charset="2"/>
              <a:buChar char="§"/>
            </a:pPr>
            <a:r>
              <a:rPr lang="en-US" sz="2600" dirty="0">
                <a:solidFill>
                  <a:schemeClr val="bg1"/>
                </a:solidFill>
              </a:rPr>
              <a:t>Identify needs, wants and wishes</a:t>
            </a:r>
          </a:p>
          <a:p>
            <a:pPr>
              <a:buClr>
                <a:srgbClr val="FFD100"/>
              </a:buClr>
              <a:buFont typeface="Wingdings" panose="05000000000000000000" pitchFamily="2" charset="2"/>
              <a:buChar char="§"/>
            </a:pPr>
            <a:r>
              <a:rPr lang="en-US" sz="2600" dirty="0">
                <a:solidFill>
                  <a:schemeClr val="bg1"/>
                </a:solidFill>
              </a:rPr>
              <a:t>Understand the costs </a:t>
            </a:r>
          </a:p>
          <a:p>
            <a:pPr>
              <a:buClr>
                <a:srgbClr val="FFD100"/>
              </a:buClr>
              <a:buFont typeface="Wingdings" panose="05000000000000000000" pitchFamily="2" charset="2"/>
              <a:buChar char="§"/>
            </a:pPr>
            <a:r>
              <a:rPr lang="en-US" sz="2600" dirty="0">
                <a:solidFill>
                  <a:schemeClr val="bg1"/>
                </a:solidFill>
              </a:rPr>
              <a:t>Identify income sources</a:t>
            </a:r>
          </a:p>
          <a:p>
            <a:pPr>
              <a:buClr>
                <a:srgbClr val="FFD100"/>
              </a:buClr>
              <a:buFont typeface="Wingdings" panose="05000000000000000000" pitchFamily="2" charset="2"/>
              <a:buChar char="§"/>
            </a:pPr>
            <a:r>
              <a:rPr lang="en-US" sz="2600" dirty="0">
                <a:solidFill>
                  <a:schemeClr val="bg1"/>
                </a:solidFill>
              </a:rPr>
              <a:t>Calculate income security gap</a:t>
            </a:r>
          </a:p>
          <a:p>
            <a:pPr>
              <a:buClr>
                <a:srgbClr val="FFD100"/>
              </a:buClr>
              <a:buFont typeface="Wingdings" panose="05000000000000000000" pitchFamily="2" charset="2"/>
              <a:buChar char="§"/>
            </a:pPr>
            <a:r>
              <a:rPr lang="en-US" sz="2600" dirty="0">
                <a:solidFill>
                  <a:schemeClr val="bg1"/>
                </a:solidFill>
              </a:rPr>
              <a:t>Develop a full income plan</a:t>
            </a:r>
          </a:p>
        </p:txBody>
      </p:sp>
      <p:pic>
        <p:nvPicPr>
          <p:cNvPr id="6" name="Picture 5" descr="A screenshot of a cell phone&#10;&#10;Description automatically generated">
            <a:extLst>
              <a:ext uri="{FF2B5EF4-FFF2-40B4-BE49-F238E27FC236}">
                <a16:creationId xmlns:a16="http://schemas.microsoft.com/office/drawing/2014/main" xmlns="" id="{F53C2291-3A76-A648-9762-99ED8D78F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577849"/>
            <a:ext cx="5486400" cy="6159500"/>
          </a:xfrm>
          <a:prstGeom prst="rect">
            <a:avLst/>
          </a:prstGeom>
        </p:spPr>
      </p:pic>
    </p:spTree>
    <p:extLst>
      <p:ext uri="{BB962C8B-B14F-4D97-AF65-F5344CB8AC3E}">
        <p14:creationId xmlns:p14="http://schemas.microsoft.com/office/powerpoint/2010/main" val="3460978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399"/>
            <a:ext cx="5486400" cy="1828800"/>
          </a:xfrm>
        </p:spPr>
        <p:txBody>
          <a:bodyPr anchor="t" anchorCtr="0">
            <a:normAutofit/>
          </a:bodyPr>
          <a:lstStyle/>
          <a:p>
            <a:r>
              <a:rPr lang="en-US" sz="4800" b="1" dirty="0">
                <a:solidFill>
                  <a:srgbClr val="FFD100"/>
                </a:solidFill>
                <a:effectLst>
                  <a:outerShdw blurRad="101600" dist="101600" dir="2700000" algn="tl" rotWithShape="0">
                    <a:prstClr val="black">
                      <a:alpha val="20000"/>
                    </a:prstClr>
                  </a:outerShdw>
                </a:effectLst>
              </a:rPr>
              <a:t>3 steps</a:t>
            </a:r>
            <a:r>
              <a:rPr lang="en-US" sz="4800" dirty="0">
                <a:solidFill>
                  <a:schemeClr val="bg1"/>
                </a:solidFill>
                <a:effectLst>
                  <a:outerShdw blurRad="101600" dist="101600" dir="2700000" algn="tl" rotWithShape="0">
                    <a:prstClr val="black">
                      <a:alpha val="20000"/>
                    </a:prstClr>
                  </a:outerShdw>
                </a:effectLst>
              </a:rPr>
              <a:t> to a better income plan</a:t>
            </a:r>
          </a:p>
        </p:txBody>
      </p:sp>
      <p:sp>
        <p:nvSpPr>
          <p:cNvPr id="3" name="Content Placeholder 2"/>
          <p:cNvSpPr>
            <a:spLocks noGrp="1"/>
          </p:cNvSpPr>
          <p:nvPr>
            <p:ph idx="1"/>
          </p:nvPr>
        </p:nvSpPr>
        <p:spPr>
          <a:xfrm>
            <a:off x="685800" y="2743200"/>
            <a:ext cx="5029200" cy="2743200"/>
          </a:xfrm>
        </p:spPr>
        <p:txBody>
          <a:bodyPr>
            <a:normAutofit/>
          </a:bodyPr>
          <a:lstStyle/>
          <a:p>
            <a:pPr marL="339725" indent="-339725">
              <a:buClr>
                <a:srgbClr val="FFC0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How will you spend</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your money?</a:t>
            </a:r>
          </a:p>
          <a:p>
            <a:pPr marL="339725" indent="-339725">
              <a:buClr>
                <a:srgbClr val="FFC0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How will you prioritize your expenses?</a:t>
            </a:r>
          </a:p>
          <a:p>
            <a:pPr marL="339725" indent="-339725">
              <a:buClr>
                <a:srgbClr val="FFC0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How will you fund them?</a:t>
            </a:r>
          </a:p>
        </p:txBody>
      </p:sp>
      <p:pic>
        <p:nvPicPr>
          <p:cNvPr id="4" name="Picture 3" descr="3 Steps to Retirement Income Plan"/>
          <p:cNvPicPr/>
          <p:nvPr/>
        </p:nvPicPr>
        <p:blipFill rotWithShape="1">
          <a:blip r:embed="rId3" cstate="email">
            <a:extLst>
              <a:ext uri="{28A0092B-C50C-407E-A947-70E740481C1C}">
                <a14:useLocalDpi xmlns:a14="http://schemas.microsoft.com/office/drawing/2010/main"/>
              </a:ext>
            </a:extLst>
          </a:blip>
          <a:srcRect/>
          <a:stretch/>
        </p:blipFill>
        <p:spPr>
          <a:xfrm>
            <a:off x="6400800" y="914400"/>
            <a:ext cx="5486400" cy="5943600"/>
          </a:xfrm>
          <a:prstGeom prst="rect">
            <a:avLst/>
          </a:prstGeom>
          <a:effectLst>
            <a:outerShdw blurRad="101600" dist="101600" dir="2700000" algn="tl" rotWithShape="0">
              <a:prstClr val="black">
                <a:alpha val="20000"/>
              </a:prstClr>
            </a:outerShdw>
          </a:effectLst>
        </p:spPr>
      </p:pic>
      <p:sp>
        <p:nvSpPr>
          <p:cNvPr id="11" name="Slide Number Placeholder 10"/>
          <p:cNvSpPr>
            <a:spLocks noGrp="1"/>
          </p:cNvSpPr>
          <p:nvPr>
            <p:ph type="sldNum" sz="quarter" idx="12"/>
          </p:nvPr>
        </p:nvSpPr>
        <p:spPr/>
        <p:txBody>
          <a:bodyPr/>
          <a:lstStyle/>
          <a:p>
            <a:fld id="{3D8138E6-F899-42D1-B540-BF0F4C16EA81}" type="slidenum">
              <a:rPr lang="en-US" smtClean="0"/>
              <a:pPr/>
              <a:t>43</a:t>
            </a:fld>
            <a:endParaRPr lang="en-US" dirty="0"/>
          </a:p>
        </p:txBody>
      </p:sp>
    </p:spTree>
    <p:extLst>
      <p:ext uri="{BB962C8B-B14F-4D97-AF65-F5344CB8AC3E}">
        <p14:creationId xmlns:p14="http://schemas.microsoft.com/office/powerpoint/2010/main" val="2929613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9400" y="685800"/>
            <a:ext cx="5486400" cy="27432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Key income planning steps: </a:t>
            </a:r>
            <a:r>
              <a:rPr lang="en-US" sz="4800" b="1" dirty="0">
                <a:solidFill>
                  <a:srgbClr val="FFD100"/>
                </a:solidFill>
                <a:effectLst>
                  <a:outerShdw blurRad="101600" dist="101600" dir="2700000" algn="tl" rotWithShape="0">
                    <a:prstClr val="black">
                      <a:alpha val="20000"/>
                    </a:prstClr>
                  </a:outerShdw>
                </a:effectLst>
              </a:rPr>
              <a:t>select</a:t>
            </a:r>
            <a:r>
              <a:rPr lang="en-US" sz="4800" dirty="0">
                <a:solidFill>
                  <a:schemeClr val="bg1"/>
                </a:solidFill>
                <a:effectLst>
                  <a:outerShdw blurRad="101600" dist="101600" dir="2700000" algn="tl" rotWithShape="0">
                    <a:prstClr val="black">
                      <a:alpha val="20000"/>
                    </a:prstClr>
                  </a:outerShdw>
                </a:effectLst>
              </a:rPr>
              <a:t>, </a:t>
            </a:r>
            <a:r>
              <a:rPr lang="en-US" sz="4800" b="1" dirty="0">
                <a:solidFill>
                  <a:srgbClr val="FFD100"/>
                </a:solidFill>
                <a:effectLst>
                  <a:outerShdw blurRad="101600" dist="101600" dir="2700000" algn="tl" rotWithShape="0">
                    <a:prstClr val="black">
                      <a:alpha val="20000"/>
                    </a:prstClr>
                  </a:outerShdw>
                </a:effectLst>
              </a:rPr>
              <a:t>sort</a:t>
            </a:r>
            <a:r>
              <a:rPr lang="en-US" sz="4800" dirty="0">
                <a:solidFill>
                  <a:schemeClr val="bg1"/>
                </a:solidFill>
                <a:effectLst>
                  <a:outerShdw blurRad="101600" dist="101600" dir="2700000" algn="tl" rotWithShape="0">
                    <a:prstClr val="black">
                      <a:alpha val="20000"/>
                    </a:prstClr>
                  </a:outerShdw>
                </a:effectLst>
              </a:rPr>
              <a:t>, </a:t>
            </a:r>
            <a:r>
              <a:rPr lang="en-US" sz="4800" b="1" dirty="0">
                <a:solidFill>
                  <a:srgbClr val="FFD100"/>
                </a:solidFill>
                <a:effectLst>
                  <a:outerShdw blurRad="101600" dist="101600" dir="2700000" algn="tl" rotWithShape="0">
                    <a:prstClr val="black">
                      <a:alpha val="20000"/>
                    </a:prstClr>
                  </a:outerShdw>
                </a:effectLst>
              </a:rPr>
              <a:t>sync</a:t>
            </a:r>
          </a:p>
        </p:txBody>
      </p:sp>
      <p:sp>
        <p:nvSpPr>
          <p:cNvPr id="3" name="Content Placeholder 2"/>
          <p:cNvSpPr>
            <a:spLocks noGrp="1"/>
          </p:cNvSpPr>
          <p:nvPr>
            <p:ph idx="1"/>
          </p:nvPr>
        </p:nvSpPr>
        <p:spPr>
          <a:xfrm>
            <a:off x="6629400" y="3657600"/>
            <a:ext cx="5486400" cy="2743200"/>
          </a:xfrm>
        </p:spPr>
        <p:txBody>
          <a:bodyPr>
            <a:noAutofit/>
          </a:bodyPr>
          <a:lstStyle/>
          <a:p>
            <a:pPr marL="341313" indent="-341313">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Determine anticipated expenses </a:t>
            </a:r>
          </a:p>
          <a:p>
            <a:pPr marL="341313" indent="-341313">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Sort into needs, wants,</a:t>
            </a:r>
            <a:br>
              <a:rPr lang="en-US" sz="3000" dirty="0">
                <a:solidFill>
                  <a:schemeClr val="bg1"/>
                </a:solidFill>
                <a:effectLst>
                  <a:outerShdw blurRad="101600" dist="101600" dir="2700000" algn="tl" rotWithShape="0">
                    <a:prstClr val="black">
                      <a:alpha val="20000"/>
                    </a:prstClr>
                  </a:outerShdw>
                </a:effectLst>
              </a:rPr>
            </a:br>
            <a:r>
              <a:rPr lang="en-US" sz="3000" dirty="0">
                <a:solidFill>
                  <a:schemeClr val="bg1"/>
                </a:solidFill>
                <a:effectLst>
                  <a:outerShdw blurRad="101600" dist="101600" dir="2700000" algn="tl" rotWithShape="0">
                    <a:prstClr val="black">
                      <a:alpha val="20000"/>
                    </a:prstClr>
                  </a:outerShdw>
                </a:effectLst>
              </a:rPr>
              <a:t>and wishes</a:t>
            </a:r>
          </a:p>
          <a:p>
            <a:pPr marL="341313" indent="-341313">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Sync income sources</a:t>
            </a:r>
            <a:br>
              <a:rPr lang="en-US" sz="3000" dirty="0">
                <a:solidFill>
                  <a:schemeClr val="bg1"/>
                </a:solidFill>
                <a:effectLst>
                  <a:outerShdw blurRad="101600" dist="101600" dir="2700000" algn="tl" rotWithShape="0">
                    <a:prstClr val="black">
                      <a:alpha val="20000"/>
                    </a:prstClr>
                  </a:outerShdw>
                </a:effectLst>
              </a:rPr>
            </a:br>
            <a:r>
              <a:rPr lang="en-US" sz="3000" dirty="0">
                <a:solidFill>
                  <a:schemeClr val="bg1"/>
                </a:solidFill>
                <a:effectLst>
                  <a:outerShdw blurRad="101600" dist="101600" dir="2700000" algn="tl" rotWithShape="0">
                    <a:prstClr val="black">
                      <a:alpha val="20000"/>
                    </a:prstClr>
                  </a:outerShdw>
                </a:effectLst>
              </a:rPr>
              <a:t>with spending hierarchy</a:t>
            </a:r>
          </a:p>
        </p:txBody>
      </p:sp>
      <p:sp>
        <p:nvSpPr>
          <p:cNvPr id="10" name="Slide Number Placeholder 9"/>
          <p:cNvSpPr>
            <a:spLocks noGrp="1"/>
          </p:cNvSpPr>
          <p:nvPr>
            <p:ph type="sldNum" sz="quarter" idx="12"/>
          </p:nvPr>
        </p:nvSpPr>
        <p:spPr/>
        <p:txBody>
          <a:bodyPr/>
          <a:lstStyle/>
          <a:p>
            <a:fld id="{3D8138E6-F899-42D1-B540-BF0F4C16EA81}" type="slidenum">
              <a:rPr lang="en-US" smtClean="0"/>
              <a:pPr/>
              <a:t>44</a:t>
            </a:fld>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Tree>
    <p:extLst>
      <p:ext uri="{BB962C8B-B14F-4D97-AF65-F5344CB8AC3E}">
        <p14:creationId xmlns:p14="http://schemas.microsoft.com/office/powerpoint/2010/main" val="8767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5486400" cy="22860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62 common </a:t>
            </a:r>
            <a:r>
              <a:rPr lang="en-US" sz="4800" b="1" dirty="0">
                <a:solidFill>
                  <a:srgbClr val="FFD100"/>
                </a:solidFill>
                <a:effectLst>
                  <a:outerShdw blurRad="101600" dist="101600" dir="2700000" algn="tl" rotWithShape="0">
                    <a:prstClr val="black">
                      <a:alpha val="20000"/>
                    </a:prstClr>
                  </a:outerShdw>
                </a:effectLst>
              </a:rPr>
              <a:t>expenses</a:t>
            </a:r>
            <a:r>
              <a:rPr lang="en-US" sz="4800" dirty="0">
                <a:solidFill>
                  <a:schemeClr val="bg1"/>
                </a:solidFill>
                <a:effectLst>
                  <a:outerShdw blurRad="101600" dist="101600" dir="2700000" algn="tl" rotWithShape="0">
                    <a:prstClr val="black">
                      <a:alpha val="20000"/>
                    </a:prstClr>
                  </a:outerShdw>
                </a:effectLst>
              </a:rPr>
              <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retirees face</a:t>
            </a:r>
          </a:p>
        </p:txBody>
      </p:sp>
      <p:sp>
        <p:nvSpPr>
          <p:cNvPr id="3" name="Content Placeholder 2"/>
          <p:cNvSpPr>
            <a:spLocks noGrp="1"/>
          </p:cNvSpPr>
          <p:nvPr>
            <p:ph idx="1"/>
          </p:nvPr>
        </p:nvSpPr>
        <p:spPr>
          <a:xfrm>
            <a:off x="685799" y="3200400"/>
            <a:ext cx="5486400" cy="1828800"/>
          </a:xfrm>
        </p:spPr>
        <p:txBody>
          <a:bodyPr>
            <a:normAutofit/>
          </a:bodyPr>
          <a:lstStyle/>
          <a:p>
            <a:pPr marL="0" indent="0">
              <a:buNone/>
            </a:pPr>
            <a:r>
              <a:rPr lang="en-US" sz="3200" dirty="0">
                <a:solidFill>
                  <a:schemeClr val="bg1"/>
                </a:solidFill>
                <a:effectLst>
                  <a:outerShdw blurRad="101600" dist="101600" dir="2700000" algn="tl" rotWithShape="0">
                    <a:prstClr val="black">
                      <a:alpha val="20000"/>
                    </a:prstClr>
                  </a:outerShdw>
                </a:effectLst>
              </a:rPr>
              <a:t>Identify the ones you expect and add others not listed</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800" y="914400"/>
            <a:ext cx="5486400" cy="5943600"/>
          </a:xfrm>
          <a:prstGeom prst="rect">
            <a:avLst/>
          </a:prstGeom>
          <a:effectLst>
            <a:outerShdw blurRad="101600" dist="101600" dir="2700000" algn="tl" rotWithShape="0">
              <a:prstClr val="black">
                <a:alpha val="20000"/>
              </a:prstClr>
            </a:outerShdw>
          </a:effectLst>
        </p:spPr>
      </p:pic>
      <p:sp>
        <p:nvSpPr>
          <p:cNvPr id="11" name="Slide Number Placeholder 10"/>
          <p:cNvSpPr>
            <a:spLocks noGrp="1"/>
          </p:cNvSpPr>
          <p:nvPr>
            <p:ph type="sldNum" sz="quarter" idx="12"/>
          </p:nvPr>
        </p:nvSpPr>
        <p:spPr/>
        <p:txBody>
          <a:bodyPr/>
          <a:lstStyle/>
          <a:p>
            <a:fld id="{3D8138E6-F899-42D1-B540-BF0F4C16EA81}" type="slidenum">
              <a:rPr lang="en-US" smtClean="0"/>
              <a:pPr/>
              <a:t>45</a:t>
            </a:fld>
            <a:endParaRPr lang="en-US" dirty="0"/>
          </a:p>
        </p:txBody>
      </p:sp>
    </p:spTree>
    <p:extLst>
      <p:ext uri="{BB962C8B-B14F-4D97-AF65-F5344CB8AC3E}">
        <p14:creationId xmlns:p14="http://schemas.microsoft.com/office/powerpoint/2010/main" val="1121577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5486400" cy="22860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Complete your </a:t>
            </a:r>
            <a:r>
              <a:rPr lang="en-US" sz="4800" b="1" dirty="0">
                <a:solidFill>
                  <a:srgbClr val="FFD100"/>
                </a:solidFill>
                <a:effectLst>
                  <a:outerShdw blurRad="101600" dist="101600" dir="2700000" algn="tl" rotWithShape="0">
                    <a:prstClr val="black">
                      <a:alpha val="20000"/>
                    </a:prstClr>
                  </a:outerShdw>
                </a:effectLst>
              </a:rPr>
              <a:t>spending hierarchy</a:t>
            </a:r>
          </a:p>
        </p:txBody>
      </p:sp>
      <p:sp>
        <p:nvSpPr>
          <p:cNvPr id="3" name="Content Placeholder 2"/>
          <p:cNvSpPr>
            <a:spLocks noGrp="1"/>
          </p:cNvSpPr>
          <p:nvPr>
            <p:ph idx="1"/>
          </p:nvPr>
        </p:nvSpPr>
        <p:spPr>
          <a:xfrm>
            <a:off x="685800" y="3200400"/>
            <a:ext cx="5157158" cy="3200400"/>
          </a:xfrm>
        </p:spPr>
        <p:txBody>
          <a:bodyPr>
            <a:normAutofit/>
          </a:bodyPr>
          <a:lstStyle/>
          <a:p>
            <a:pPr marL="339725" indent="-33972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Non-negotiable basic needs on pyramid bottom </a:t>
            </a:r>
          </a:p>
          <a:p>
            <a:pPr marL="339725" indent="-33972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Comfort wants in</a:t>
            </a:r>
            <a:br>
              <a:rPr lang="en-US" sz="3200" dirty="0">
                <a:solidFill>
                  <a:schemeClr val="bg1"/>
                </a:solidFill>
                <a:effectLst>
                  <a:outerShdw blurRad="101600" dist="101600" dir="2700000" algn="tl" rotWithShape="0">
                    <a:prstClr val="black">
                      <a:alpha val="20000"/>
                    </a:prstClr>
                  </a:outerShdw>
                </a:effectLst>
              </a:rPr>
            </a:br>
            <a:r>
              <a:rPr lang="en-US" sz="3200" dirty="0">
                <a:solidFill>
                  <a:schemeClr val="bg1"/>
                </a:solidFill>
                <a:effectLst>
                  <a:outerShdw blurRad="101600" dist="101600" dir="2700000" algn="tl" rotWithShape="0">
                    <a:prstClr val="black">
                      <a:alpha val="20000"/>
                    </a:prstClr>
                  </a:outerShdw>
                </a:effectLst>
              </a:rPr>
              <a:t>middle tier</a:t>
            </a:r>
          </a:p>
          <a:p>
            <a:pPr marL="339725" indent="-339725">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Wish or dream spending goes to the top</a:t>
            </a:r>
          </a:p>
        </p:txBody>
      </p:sp>
      <p:pic>
        <p:nvPicPr>
          <p:cNvPr id="6" name="Picture 5" descr="A close up of a map&#10;&#10;Description automatically generated"/>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6400800" y="914400"/>
            <a:ext cx="5486400" cy="5943600"/>
          </a:xfrm>
          <a:prstGeom prst="rect">
            <a:avLst/>
          </a:prstGeom>
          <a:effectLst>
            <a:outerShdw blurRad="101600" dist="101600" dir="2700000" algn="tl" rotWithShape="0">
              <a:prstClr val="black">
                <a:alpha val="20000"/>
              </a:prstClr>
            </a:outerShdw>
          </a:effectLst>
        </p:spPr>
      </p:pic>
      <p:sp>
        <p:nvSpPr>
          <p:cNvPr id="11" name="Slide Number Placeholder 10"/>
          <p:cNvSpPr>
            <a:spLocks noGrp="1"/>
          </p:cNvSpPr>
          <p:nvPr>
            <p:ph type="sldNum" sz="quarter" idx="12"/>
          </p:nvPr>
        </p:nvSpPr>
        <p:spPr/>
        <p:txBody>
          <a:bodyPr/>
          <a:lstStyle/>
          <a:p>
            <a:fld id="{3D8138E6-F899-42D1-B540-BF0F4C16EA81}" type="slidenum">
              <a:rPr lang="en-US" smtClean="0"/>
              <a:pPr/>
              <a:t>46</a:t>
            </a:fld>
            <a:endParaRPr lang="en-US" dirty="0"/>
          </a:p>
        </p:txBody>
      </p:sp>
      <p:sp>
        <p:nvSpPr>
          <p:cNvPr id="8" name="Rectangle 7"/>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39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p:nvSpPr>
        <p:spPr>
          <a:xfrm>
            <a:off x="0" y="4572000"/>
            <a:ext cx="12192000" cy="2286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5029200"/>
            <a:ext cx="11506200" cy="1371600"/>
          </a:xfrm>
        </p:spPr>
        <p:txBody>
          <a:bodyPr anchor="t" anchorCtr="0">
            <a:noAutofit/>
          </a:bodyPr>
          <a:lstStyle/>
          <a:p>
            <a:r>
              <a:rPr lang="en-US" sz="4600" dirty="0">
                <a:solidFill>
                  <a:schemeClr val="bg1"/>
                </a:solidFill>
                <a:effectLst>
                  <a:outerShdw blurRad="101600" dist="101600" dir="2700000" algn="tl" rotWithShape="0">
                    <a:prstClr val="black">
                      <a:alpha val="20000"/>
                    </a:prstClr>
                  </a:outerShdw>
                </a:effectLst>
              </a:rPr>
              <a:t>Let’s have an </a:t>
            </a:r>
            <a:r>
              <a:rPr lang="en-US" sz="4600" dirty="0">
                <a:solidFill>
                  <a:srgbClr val="FFD100"/>
                </a:solidFill>
                <a:effectLst>
                  <a:outerShdw blurRad="101600" dist="101600" dir="2700000" algn="tl" rotWithShape="0">
                    <a:prstClr val="black">
                      <a:alpha val="20000"/>
                    </a:prstClr>
                  </a:outerShdw>
                </a:effectLst>
              </a:rPr>
              <a:t>income planning </a:t>
            </a:r>
            <a:r>
              <a:rPr lang="en-US" sz="4600" dirty="0">
                <a:solidFill>
                  <a:schemeClr val="bg1"/>
                </a:solidFill>
                <a:effectLst>
                  <a:outerShdw blurRad="101600" dist="101600" dir="2700000" algn="tl" rotWithShape="0">
                    <a:prstClr val="black">
                      <a:alpha val="20000"/>
                    </a:prstClr>
                  </a:outerShdw>
                </a:effectLst>
              </a:rPr>
              <a:t>discussion</a:t>
            </a:r>
            <a:endParaRPr lang="en-US" sz="4600" b="1" dirty="0">
              <a:solidFill>
                <a:srgbClr val="FFD100"/>
              </a:solidFill>
              <a:effectLst>
                <a:outerShdw blurRad="101600" dist="101600" dir="2700000" algn="tl" rotWithShape="0">
                  <a:prstClr val="black">
                    <a:alpha val="20000"/>
                  </a:prstClr>
                </a:outerShdw>
              </a:effectLst>
            </a:endParaRPr>
          </a:p>
        </p:txBody>
      </p:sp>
      <p:sp>
        <p:nvSpPr>
          <p:cNvPr id="9" name="Slide Number Placeholder 8"/>
          <p:cNvSpPr>
            <a:spLocks noGrp="1"/>
          </p:cNvSpPr>
          <p:nvPr>
            <p:ph type="sldNum" sz="quarter" idx="12"/>
          </p:nvPr>
        </p:nvSpPr>
        <p:spPr/>
        <p:txBody>
          <a:bodyPr/>
          <a:lstStyle/>
          <a:p>
            <a:fld id="{3D8138E6-F899-42D1-B540-BF0F4C16EA81}" type="slidenum">
              <a:rPr lang="en-US" smtClean="0"/>
              <a:pPr/>
              <a:t>47</a:t>
            </a:fld>
            <a:endParaRPr lang="en-US" dirty="0"/>
          </a:p>
        </p:txBody>
      </p:sp>
    </p:spTree>
    <p:extLst>
      <p:ext uri="{BB962C8B-B14F-4D97-AF65-F5344CB8AC3E}">
        <p14:creationId xmlns:p14="http://schemas.microsoft.com/office/powerpoint/2010/main" val="2497256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3572" y="340242"/>
            <a:ext cx="4306186" cy="6517757"/>
          </a:xfrm>
          <a:prstGeom prst="rect">
            <a:avLst/>
          </a:prstGeom>
          <a:solidFill>
            <a:schemeClr val="bg1"/>
          </a:solidFill>
          <a:ln>
            <a:noFill/>
          </a:ln>
          <a:effectLst>
            <a:outerShdw blurRad="1016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399"/>
            <a:ext cx="5486400" cy="1828800"/>
          </a:xfrm>
        </p:spPr>
        <p:txBody>
          <a:bodyPr anchor="t" anchorCtr="0">
            <a:normAutofit/>
          </a:bodyPr>
          <a:lstStyle/>
          <a:p>
            <a:r>
              <a:rPr lang="en-US" sz="4800" dirty="0">
                <a:solidFill>
                  <a:schemeClr val="bg1"/>
                </a:solidFill>
                <a:effectLst>
                  <a:outerShdw blurRad="101600" dist="101600" dir="2700000" algn="tl" rotWithShape="0">
                    <a:prstClr val="black">
                      <a:alpha val="20000"/>
                    </a:prstClr>
                  </a:outerShdw>
                </a:effectLst>
              </a:rPr>
              <a:t>What we’ll </a:t>
            </a:r>
            <a:r>
              <a:rPr lang="en-US" sz="4800" b="1" dirty="0">
                <a:solidFill>
                  <a:srgbClr val="FFD100"/>
                </a:solidFill>
                <a:effectLst>
                  <a:outerShdw blurRad="101600" dist="101600" dir="2700000" algn="tl" rotWithShape="0">
                    <a:prstClr val="black">
                      <a:alpha val="20000"/>
                    </a:prstClr>
                  </a:outerShdw>
                </a:effectLst>
              </a:rPr>
              <a:t>discuss</a:t>
            </a:r>
            <a:r>
              <a:rPr lang="en-US" sz="4800" dirty="0">
                <a:solidFill>
                  <a:srgbClr val="FFD100"/>
                </a:solidFill>
                <a:effectLst>
                  <a:outerShdw blurRad="101600" dist="101600" dir="2700000" algn="tl" rotWithShape="0">
                    <a:prstClr val="black">
                      <a:alpha val="20000"/>
                    </a:prstClr>
                  </a:outerShdw>
                </a:effectLst>
              </a:rPr>
              <a:t> </a:t>
            </a:r>
            <a:r>
              <a:rPr lang="en-US" sz="4800" dirty="0">
                <a:solidFill>
                  <a:schemeClr val="bg1"/>
                </a:solidFill>
                <a:effectLst>
                  <a:outerShdw blurRad="101600" dist="101600" dir="2700000" algn="tl" rotWithShape="0">
                    <a:prstClr val="black">
                      <a:alpha val="20000"/>
                    </a:prstClr>
                  </a:outerShdw>
                </a:effectLst>
              </a:rPr>
              <a:t>in our meeting</a:t>
            </a:r>
          </a:p>
        </p:txBody>
      </p:sp>
      <p:sp>
        <p:nvSpPr>
          <p:cNvPr id="3" name="Content Placeholder 2"/>
          <p:cNvSpPr>
            <a:spLocks noGrp="1"/>
          </p:cNvSpPr>
          <p:nvPr>
            <p:ph idx="1"/>
          </p:nvPr>
        </p:nvSpPr>
        <p:spPr>
          <a:xfrm>
            <a:off x="685800" y="2514600"/>
            <a:ext cx="5029200" cy="3200400"/>
          </a:xfrm>
        </p:spPr>
        <p:txBody>
          <a:bodyPr>
            <a:noAutofit/>
          </a:bodyPr>
          <a:lstStyle/>
          <a:p>
            <a:pPr marL="342900" indent="-342900">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We’ll discuss your</a:t>
            </a:r>
            <a:br>
              <a:rPr lang="en-US" sz="3000" dirty="0">
                <a:solidFill>
                  <a:schemeClr val="bg1"/>
                </a:solidFill>
                <a:effectLst>
                  <a:outerShdw blurRad="101600" dist="101600" dir="2700000" algn="tl" rotWithShape="0">
                    <a:prstClr val="black">
                      <a:alpha val="20000"/>
                    </a:prstClr>
                  </a:outerShdw>
                </a:effectLst>
              </a:rPr>
            </a:br>
            <a:r>
              <a:rPr lang="en-US" sz="3000" dirty="0">
                <a:solidFill>
                  <a:schemeClr val="bg1"/>
                </a:solidFill>
                <a:effectLst>
                  <a:outerShdw blurRad="101600" dist="101600" dir="2700000" algn="tl" rotWithShape="0">
                    <a:prstClr val="black">
                      <a:alpha val="20000"/>
                    </a:prstClr>
                  </a:outerShdw>
                </a:effectLst>
              </a:rPr>
              <a:t>retirement readiness</a:t>
            </a:r>
          </a:p>
          <a:p>
            <a:pPr marL="342900" indent="-342900">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We’ll talk about your goals for your life in retirement</a:t>
            </a:r>
          </a:p>
          <a:p>
            <a:pPr marL="342900" indent="-342900">
              <a:buClr>
                <a:srgbClr val="FFD100"/>
              </a:buClr>
              <a:buFont typeface="Wingdings" panose="05000000000000000000" pitchFamily="2" charset="2"/>
              <a:buChar char="§"/>
            </a:pPr>
            <a:r>
              <a:rPr lang="en-US" sz="3000" dirty="0">
                <a:solidFill>
                  <a:schemeClr val="bg1"/>
                </a:solidFill>
                <a:effectLst>
                  <a:outerShdw blurRad="101600" dist="101600" dir="2700000" algn="tl" rotWithShape="0">
                    <a:prstClr val="black">
                      <a:alpha val="20000"/>
                    </a:prstClr>
                  </a:outerShdw>
                </a:effectLst>
              </a:rPr>
              <a:t>We’ll talk </a:t>
            </a:r>
            <a:r>
              <a:rPr lang="en-US" sz="3000">
                <a:solidFill>
                  <a:schemeClr val="bg1"/>
                </a:solidFill>
                <a:effectLst>
                  <a:outerShdw blurRad="101600" dist="101600" dir="2700000" algn="tl" rotWithShape="0">
                    <a:prstClr val="black">
                      <a:alpha val="20000"/>
                    </a:prstClr>
                  </a:outerShdw>
                </a:effectLst>
              </a:rPr>
              <a:t>about </a:t>
            </a:r>
            <a:r>
              <a:rPr lang="en-US" sz="3000" smtClean="0">
                <a:solidFill>
                  <a:schemeClr val="bg1"/>
                </a:solidFill>
                <a:effectLst>
                  <a:outerShdw blurRad="101600" dist="101600" dir="2700000" algn="tl" rotWithShape="0">
                    <a:prstClr val="black">
                      <a:alpha val="20000"/>
                    </a:prstClr>
                  </a:outerShdw>
                </a:effectLst>
              </a:rPr>
              <a:t>how </a:t>
            </a:r>
            <a:r>
              <a:rPr lang="en-US" sz="3000" dirty="0">
                <a:solidFill>
                  <a:schemeClr val="bg1"/>
                </a:solidFill>
                <a:effectLst>
                  <a:outerShdw blurRad="101600" dist="101600" dir="2700000" algn="tl" rotWithShape="0">
                    <a:prstClr val="black">
                      <a:alpha val="20000"/>
                    </a:prstClr>
                  </a:outerShdw>
                </a:effectLst>
              </a:rPr>
              <a:t>to keep you on track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872"/>
          <a:stretch/>
        </p:blipFill>
        <p:spPr>
          <a:xfrm>
            <a:off x="6957387" y="548639"/>
            <a:ext cx="3951389" cy="6309360"/>
          </a:xfrm>
          <a:prstGeom prst="rect">
            <a:avLst/>
          </a:prstGeom>
        </p:spPr>
      </p:pic>
      <p:sp>
        <p:nvSpPr>
          <p:cNvPr id="11" name="Slide Number Placeholder 10"/>
          <p:cNvSpPr>
            <a:spLocks noGrp="1"/>
          </p:cNvSpPr>
          <p:nvPr>
            <p:ph type="sldNum" sz="quarter" idx="12"/>
          </p:nvPr>
        </p:nvSpPr>
        <p:spPr/>
        <p:txBody>
          <a:bodyPr/>
          <a:lstStyle/>
          <a:p>
            <a:fld id="{3D8138E6-F899-42D1-B540-BF0F4C16EA81}" type="slidenum">
              <a:rPr lang="en-US" smtClean="0"/>
              <a:pPr/>
              <a:t>48</a:t>
            </a:fld>
            <a:endParaRPr lang="en-US" dirty="0"/>
          </a:p>
        </p:txBody>
      </p:sp>
      <p:sp>
        <p:nvSpPr>
          <p:cNvPr id="7" name="Rectangle 6"/>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452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5486400" cy="1325563"/>
          </a:xfrm>
        </p:spPr>
        <p:txBody>
          <a:bodyPr anchor="t" anchorCtr="0">
            <a:normAutofit/>
          </a:bodyPr>
          <a:lstStyle/>
          <a:p>
            <a:r>
              <a:rPr lang="en-US" sz="4800" dirty="0">
                <a:solidFill>
                  <a:schemeClr val="bg1"/>
                </a:solidFill>
                <a:effectLst>
                  <a:outerShdw blurRad="101600" dist="101600" dir="2700000" algn="tl" rotWithShape="0">
                    <a:prstClr val="black">
                      <a:alpha val="20000"/>
                    </a:prstClr>
                  </a:outerShdw>
                </a:effectLst>
              </a:rPr>
              <a:t>Evaluation form</a:t>
            </a:r>
          </a:p>
        </p:txBody>
      </p:sp>
      <p:sp>
        <p:nvSpPr>
          <p:cNvPr id="11" name="Slide Number Placeholder 10"/>
          <p:cNvSpPr>
            <a:spLocks noGrp="1"/>
          </p:cNvSpPr>
          <p:nvPr>
            <p:ph type="sldNum" sz="quarter" idx="12"/>
          </p:nvPr>
        </p:nvSpPr>
        <p:spPr/>
        <p:txBody>
          <a:bodyPr/>
          <a:lstStyle/>
          <a:p>
            <a:fld id="{3D8138E6-F899-42D1-B540-BF0F4C16EA81}" type="slidenum">
              <a:rPr lang="en-US" smtClean="0"/>
              <a:pPr/>
              <a:t>49</a:t>
            </a:fld>
            <a:endParaRPr lang="en-US" dirty="0"/>
          </a:p>
        </p:txBody>
      </p:sp>
      <p:pic>
        <p:nvPicPr>
          <p:cNvPr id="3" name="Picture 2">
            <a:extLst>
              <a:ext uri="{FF2B5EF4-FFF2-40B4-BE49-F238E27FC236}">
                <a16:creationId xmlns:a16="http://schemas.microsoft.com/office/drawing/2014/main" xmlns="" id="{FF41F53D-3252-BA47-B0EC-02CE614A409A}"/>
              </a:ext>
            </a:extLst>
          </p:cNvPr>
          <p:cNvPicPr>
            <a:picLocks noChangeAspect="1"/>
          </p:cNvPicPr>
          <p:nvPr/>
        </p:nvPicPr>
        <p:blipFill>
          <a:blip r:embed="rId3"/>
          <a:stretch>
            <a:fillRect/>
          </a:stretch>
        </p:blipFill>
        <p:spPr>
          <a:xfrm>
            <a:off x="6172199" y="1155243"/>
            <a:ext cx="4920521" cy="5297761"/>
          </a:xfrm>
          <a:prstGeom prst="rect">
            <a:avLst/>
          </a:prstGeom>
          <a:solidFill>
            <a:srgbClr val="FFC612"/>
          </a:solidFill>
        </p:spPr>
      </p:pic>
    </p:spTree>
    <p:extLst>
      <p:ext uri="{BB962C8B-B14F-4D97-AF65-F5344CB8AC3E}">
        <p14:creationId xmlns:p14="http://schemas.microsoft.com/office/powerpoint/2010/main" val="336151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 y="0"/>
            <a:ext cx="12188952" cy="6858000"/>
          </a:xfrm>
          <a:prstGeom prst="rect">
            <a:avLst/>
          </a:prstGeom>
        </p:spPr>
      </p:pic>
      <p:sp>
        <p:nvSpPr>
          <p:cNvPr id="9" name="Rectangle 8"/>
          <p:cNvSpPr/>
          <p:nvPr/>
        </p:nvSpPr>
        <p:spPr>
          <a:xfrm>
            <a:off x="6172200" y="0"/>
            <a:ext cx="6016748"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9400" y="914400"/>
            <a:ext cx="5486400" cy="5943600"/>
          </a:xfrm>
        </p:spPr>
        <p:txBody>
          <a:bodyPr bIns="3657600" anchor="t" anchorCtr="0">
            <a:noAutofit/>
          </a:bodyPr>
          <a:lstStyle/>
          <a:p>
            <a:pPr lvl="0">
              <a:spcBef>
                <a:spcPts val="1000"/>
              </a:spcBef>
              <a:spcAft>
                <a:spcPts val="2400"/>
              </a:spcAft>
            </a:pPr>
            <a:r>
              <a:rPr lang="en-US" sz="6000" b="1" dirty="0">
                <a:solidFill>
                  <a:srgbClr val="FFD100"/>
                </a:solidFill>
                <a:effectLst>
                  <a:outerShdw blurRad="101600" dist="101600" dir="2700000" algn="tl" rotWithShape="0">
                    <a:prstClr val="black">
                      <a:alpha val="20000"/>
                    </a:prstClr>
                  </a:outerShdw>
                </a:effectLst>
              </a:rPr>
              <a:t>Challenge</a:t>
            </a:r>
            <a:r>
              <a:rPr lang="en-US" sz="6000" dirty="0">
                <a:solidFill>
                  <a:srgbClr val="FFFF00"/>
                </a:solidFill>
                <a:effectLst>
                  <a:outerShdw blurRad="101600" dist="101600" dir="2700000" algn="tl" rotWithShape="0">
                    <a:prstClr val="black">
                      <a:alpha val="20000"/>
                    </a:prstClr>
                  </a:outerShdw>
                </a:effectLst>
              </a:rPr>
              <a:t/>
            </a:r>
            <a:br>
              <a:rPr lang="en-US" sz="6000" dirty="0">
                <a:solidFill>
                  <a:srgbClr val="FFFF00"/>
                </a:solidFill>
                <a:effectLst>
                  <a:outerShdw blurRad="101600" dist="101600" dir="2700000" algn="tl" rotWithShape="0">
                    <a:prstClr val="black">
                      <a:alpha val="20000"/>
                    </a:prstClr>
                  </a:outerShdw>
                </a:effectLst>
              </a:rPr>
            </a:br>
            <a:r>
              <a:rPr lang="en-US" sz="2400" dirty="0">
                <a:solidFill>
                  <a:prstClr val="white"/>
                </a:solidFill>
                <a:effectLst>
                  <a:outerShdw blurRad="101600" dist="101600" dir="2700000" algn="tl" rotWithShape="0">
                    <a:prstClr val="black">
                      <a:alpha val="20000"/>
                    </a:prstClr>
                  </a:outerShdw>
                </a:effectLst>
                <a:latin typeface="+mn-lt"/>
                <a:ea typeface="+mn-ea"/>
                <a:cs typeface="+mn-cs"/>
              </a:rPr>
              <a:t/>
            </a:r>
            <a:br>
              <a:rPr lang="en-US" sz="2400" dirty="0">
                <a:solidFill>
                  <a:prstClr val="white"/>
                </a:solidFill>
                <a:effectLst>
                  <a:outerShdw blurRad="101600" dist="101600" dir="2700000" algn="tl" rotWithShape="0">
                    <a:prstClr val="black">
                      <a:alpha val="20000"/>
                    </a:prstClr>
                  </a:outerShdw>
                </a:effectLst>
                <a:latin typeface="+mn-lt"/>
                <a:ea typeface="+mn-ea"/>
                <a:cs typeface="+mn-cs"/>
              </a:rPr>
            </a:br>
            <a:r>
              <a:rPr lang="en-US" sz="3200" dirty="0">
                <a:solidFill>
                  <a:prstClr val="white"/>
                </a:solidFill>
                <a:effectLst>
                  <a:outerShdw blurRad="101600" dist="101600" dir="2700000" algn="tl" rotWithShape="0">
                    <a:prstClr val="black">
                      <a:alpha val="20000"/>
                    </a:prstClr>
                  </a:outerShdw>
                </a:effectLst>
                <a:latin typeface="+mn-lt"/>
                <a:ea typeface="+mn-ea"/>
                <a:cs typeface="+mn-cs"/>
              </a:rPr>
              <a:t>Americans spend decades working, saving, and anticipating retirement.</a:t>
            </a:r>
            <a:br>
              <a:rPr lang="en-US" sz="3200" dirty="0">
                <a:solidFill>
                  <a:prstClr val="white"/>
                </a:solidFill>
                <a:effectLst>
                  <a:outerShdw blurRad="101600" dist="101600" dir="2700000" algn="tl" rotWithShape="0">
                    <a:prstClr val="black">
                      <a:alpha val="20000"/>
                    </a:prstClr>
                  </a:outerShdw>
                </a:effectLst>
                <a:latin typeface="+mn-lt"/>
                <a:ea typeface="+mn-ea"/>
                <a:cs typeface="+mn-cs"/>
              </a:rPr>
            </a:br>
            <a:r>
              <a:rPr lang="en-US" sz="3200" dirty="0">
                <a:solidFill>
                  <a:prstClr val="white"/>
                </a:solidFill>
                <a:effectLst>
                  <a:outerShdw blurRad="101600" dist="101600" dir="2700000" algn="tl" rotWithShape="0">
                    <a:prstClr val="black">
                      <a:alpha val="20000"/>
                    </a:prstClr>
                  </a:outerShdw>
                </a:effectLst>
                <a:latin typeface="+mn-lt"/>
                <a:ea typeface="+mn-ea"/>
                <a:cs typeface="+mn-cs"/>
              </a:rPr>
              <a:t>But as they approach their post-work life, many don’t know how their retirement savings will generate</a:t>
            </a:r>
            <a:br>
              <a:rPr lang="en-US" sz="3200" dirty="0">
                <a:solidFill>
                  <a:prstClr val="white"/>
                </a:solidFill>
                <a:effectLst>
                  <a:outerShdw blurRad="101600" dist="101600" dir="2700000" algn="tl" rotWithShape="0">
                    <a:prstClr val="black">
                      <a:alpha val="20000"/>
                    </a:prstClr>
                  </a:outerShdw>
                </a:effectLst>
                <a:latin typeface="+mn-lt"/>
                <a:ea typeface="+mn-ea"/>
                <a:cs typeface="+mn-cs"/>
              </a:rPr>
            </a:br>
            <a:r>
              <a:rPr lang="en-US" sz="3200" b="1" dirty="0">
                <a:solidFill>
                  <a:srgbClr val="FFD100"/>
                </a:solidFill>
                <a:effectLst>
                  <a:outerShdw blurRad="101600" dist="101600" dir="2700000" algn="tl" rotWithShape="0">
                    <a:prstClr val="black">
                      <a:alpha val="20000"/>
                    </a:prstClr>
                  </a:outerShdw>
                </a:effectLst>
                <a:latin typeface="+mn-lt"/>
                <a:ea typeface="+mn-ea"/>
                <a:cs typeface="+mn-cs"/>
              </a:rPr>
              <a:t>a reliable source of</a:t>
            </a:r>
            <a:br>
              <a:rPr lang="en-US" sz="3200" b="1" dirty="0">
                <a:solidFill>
                  <a:srgbClr val="FFD100"/>
                </a:solidFill>
                <a:effectLst>
                  <a:outerShdw blurRad="101600" dist="101600" dir="2700000" algn="tl" rotWithShape="0">
                    <a:prstClr val="black">
                      <a:alpha val="20000"/>
                    </a:prstClr>
                  </a:outerShdw>
                </a:effectLst>
                <a:latin typeface="+mn-lt"/>
                <a:ea typeface="+mn-ea"/>
                <a:cs typeface="+mn-cs"/>
              </a:rPr>
            </a:br>
            <a:r>
              <a:rPr lang="en-US" sz="3200" b="1" dirty="0">
                <a:solidFill>
                  <a:srgbClr val="FFD100"/>
                </a:solidFill>
                <a:effectLst>
                  <a:outerShdw blurRad="101600" dist="101600" dir="2700000" algn="tl" rotWithShape="0">
                    <a:prstClr val="black">
                      <a:alpha val="20000"/>
                    </a:prstClr>
                  </a:outerShdw>
                </a:effectLst>
                <a:latin typeface="+mn-lt"/>
                <a:ea typeface="+mn-ea"/>
                <a:cs typeface="+mn-cs"/>
              </a:rPr>
              <a:t>protected income</a:t>
            </a:r>
            <a:r>
              <a:rPr lang="en-US" sz="3200" dirty="0">
                <a:solidFill>
                  <a:prstClr val="white"/>
                </a:solidFill>
                <a:effectLst>
                  <a:outerShdw blurRad="101600" dist="101600" dir="2700000" algn="tl" rotWithShape="0">
                    <a:prstClr val="black">
                      <a:alpha val="20000"/>
                    </a:prstClr>
                  </a:outerShdw>
                </a:effectLst>
                <a:latin typeface="+mn-lt"/>
                <a:ea typeface="+mn-ea"/>
                <a:cs typeface="+mn-cs"/>
              </a:rPr>
              <a:t>.</a:t>
            </a:r>
            <a:endParaRPr lang="en-US" sz="3200" dirty="0">
              <a:solidFill>
                <a:srgbClr val="FFFF00"/>
              </a:solidFill>
              <a:effectLst>
                <a:outerShdw blurRad="101600" dist="101600" dir="2700000" algn="tl" rotWithShape="0">
                  <a:prstClr val="black">
                    <a:alpha val="20000"/>
                  </a:prstClr>
                </a:outerShdw>
              </a:effectLst>
              <a:latin typeface="+mn-lt"/>
            </a:endParaRPr>
          </a:p>
        </p:txBody>
      </p:sp>
      <p:sp>
        <p:nvSpPr>
          <p:cNvPr id="14" name="Slide Number Placeholder 13"/>
          <p:cNvSpPr>
            <a:spLocks noGrp="1"/>
          </p:cNvSpPr>
          <p:nvPr>
            <p:ph type="sldNum" sz="quarter" idx="12"/>
          </p:nvPr>
        </p:nvSpPr>
        <p:spPr/>
        <p:txBody>
          <a:bodyPr/>
          <a:lstStyle/>
          <a:p>
            <a:fld id="{3D8138E6-F899-42D1-B540-BF0F4C16EA81}" type="slidenum">
              <a:rPr lang="en-US" smtClean="0"/>
              <a:pPr/>
              <a:t>5</a:t>
            </a:fld>
            <a:endParaRPr lang="en-US" dirty="0"/>
          </a:p>
        </p:txBody>
      </p:sp>
      <p:sp>
        <p:nvSpPr>
          <p:cNvPr id="10" name="Isosceles Triangle 9"/>
          <p:cNvSpPr/>
          <p:nvPr/>
        </p:nvSpPr>
        <p:spPr>
          <a:xfrm rot="5400000">
            <a:off x="5883355" y="1178539"/>
            <a:ext cx="864108" cy="267033"/>
          </a:xfrm>
          <a:prstGeom prst="triangle">
            <a:avLst>
              <a:gd name="adj" fmla="val 52103"/>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329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8250" y="0"/>
            <a:ext cx="8323750" cy="6858000"/>
          </a:xfrm>
          <a:prstGeom prst="rect">
            <a:avLst/>
          </a:prstGeom>
        </p:spPr>
      </p:pic>
      <p:sp>
        <p:nvSpPr>
          <p:cNvPr id="6" name="Rectangle 5"/>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971" y="2743200"/>
            <a:ext cx="9066029" cy="9144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Questions?</a:t>
            </a:r>
          </a:p>
        </p:txBody>
      </p:sp>
      <p:sp>
        <p:nvSpPr>
          <p:cNvPr id="9" name="Slide Number Placeholder 8"/>
          <p:cNvSpPr>
            <a:spLocks noGrp="1"/>
          </p:cNvSpPr>
          <p:nvPr>
            <p:ph type="sldNum" sz="quarter" idx="12"/>
          </p:nvPr>
        </p:nvSpPr>
        <p:spPr/>
        <p:txBody>
          <a:bodyPr/>
          <a:lstStyle/>
          <a:p>
            <a:fld id="{3D8138E6-F899-42D1-B540-BF0F4C16EA81}" type="slidenum">
              <a:rPr lang="en-US" smtClean="0"/>
              <a:pPr/>
              <a:t>50</a:t>
            </a:fld>
            <a:endParaRPr lang="en-US" dirty="0"/>
          </a:p>
        </p:txBody>
      </p:sp>
    </p:spTree>
    <p:extLst>
      <p:ext uri="{BB962C8B-B14F-4D97-AF65-F5344CB8AC3E}">
        <p14:creationId xmlns:p14="http://schemas.microsoft.com/office/powerpoint/2010/main" val="2570259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488"/>
          </a:xfrm>
        </p:spPr>
        <p:txBody>
          <a:bodyPr/>
          <a:lstStyle/>
          <a:p>
            <a:r>
              <a:rPr lang="en-US" dirty="0">
                <a:solidFill>
                  <a:schemeClr val="bg1"/>
                </a:solidFill>
              </a:rPr>
              <a:t>Disclaimers</a:t>
            </a:r>
          </a:p>
        </p:txBody>
      </p:sp>
      <p:sp>
        <p:nvSpPr>
          <p:cNvPr id="3" name="Content Placeholder 2"/>
          <p:cNvSpPr>
            <a:spLocks noGrp="1"/>
          </p:cNvSpPr>
          <p:nvPr>
            <p:ph idx="1"/>
          </p:nvPr>
        </p:nvSpPr>
        <p:spPr>
          <a:xfrm>
            <a:off x="838200" y="1253614"/>
            <a:ext cx="10515600" cy="4958631"/>
          </a:xfrm>
        </p:spPr>
        <p:txBody>
          <a:bodyPr>
            <a:noAutofit/>
          </a:bodyPr>
          <a:lstStyle/>
          <a:p>
            <a:pPr marL="0" indent="0">
              <a:lnSpc>
                <a:spcPct val="120000"/>
              </a:lnSpc>
              <a:buNone/>
            </a:pPr>
            <a:r>
              <a:rPr lang="en-US" sz="1600" dirty="0">
                <a:solidFill>
                  <a:schemeClr val="bg1"/>
                </a:solidFill>
              </a:rPr>
              <a:t>Annuities are long-term investments designed for retirement purposes. The value of variable annuities is subject to market risk and will fluctuate. Product guarantees are subject to the claims-paying ability of the issuing insurance company.</a:t>
            </a:r>
          </a:p>
          <a:p>
            <a:pPr marL="0" indent="0">
              <a:lnSpc>
                <a:spcPct val="120000"/>
              </a:lnSpc>
              <a:buNone/>
            </a:pPr>
            <a:r>
              <a:rPr lang="en-US" sz="1600" dirty="0">
                <a:solidFill>
                  <a:schemeClr val="bg1"/>
                </a:solidFill>
              </a:rPr>
              <a:t>Partial withdrawals reduce the cash value and certain benefits, such as the death benefit amount. Early withdrawals may be subject to withdrawal charges.</a:t>
            </a:r>
          </a:p>
          <a:p>
            <a:pPr marL="0" indent="0">
              <a:lnSpc>
                <a:spcPct val="120000"/>
              </a:lnSpc>
              <a:buNone/>
            </a:pPr>
            <a:r>
              <a:rPr lang="en-US" sz="1600" dirty="0">
                <a:solidFill>
                  <a:schemeClr val="bg1"/>
                </a:solidFill>
              </a:rPr>
              <a:t>Earnings, when withdrawn, are subject to federal and/or state income tax, including a 10% tax penalty for withdrawals before age 59½.</a:t>
            </a:r>
          </a:p>
          <a:p>
            <a:pPr marL="0" indent="0">
              <a:lnSpc>
                <a:spcPct val="120000"/>
              </a:lnSpc>
              <a:buNone/>
            </a:pPr>
            <a:r>
              <a:rPr lang="en-US" sz="1600" dirty="0">
                <a:solidFill>
                  <a:schemeClr val="bg1"/>
                </a:solidFill>
              </a:rPr>
              <a:t>Some income guarantees offered with annuities take the form of optional riders and carry charges in addition to the fees and charges associated with annuity products.</a:t>
            </a:r>
          </a:p>
          <a:p>
            <a:pPr marL="0" indent="0">
              <a:lnSpc>
                <a:spcPct val="120000"/>
              </a:lnSpc>
              <a:buNone/>
            </a:pPr>
            <a:r>
              <a:rPr lang="en-US" sz="1600" dirty="0">
                <a:solidFill>
                  <a:schemeClr val="bg1"/>
                </a:solidFill>
              </a:rPr>
              <a:t>There is no guarantee that any investment will achieve its objectives, generate positive returns, or avoid losses. Investments in annuity contracts may not be suitable for all investors.</a:t>
            </a:r>
          </a:p>
          <a:p>
            <a:pPr marL="0" indent="0">
              <a:lnSpc>
                <a:spcPct val="120000"/>
              </a:lnSpc>
              <a:buNone/>
            </a:pPr>
            <a:r>
              <a:rPr lang="en-US" sz="1600" dirty="0">
                <a:solidFill>
                  <a:schemeClr val="bg1"/>
                </a:solidFill>
              </a:rPr>
              <a:t>Northern Lights Distributors, LLC, a FINRA/SIPC member, has been retained to facilitate FINRA review of the material in order to meet certain requirements of its business partners. Northern lights Distributors, LLC is not affiliated with The Alliance for Lifetime Income.</a:t>
            </a:r>
          </a:p>
        </p:txBody>
      </p:sp>
      <p:sp>
        <p:nvSpPr>
          <p:cNvPr id="4" name="Slide Number Placeholder 3"/>
          <p:cNvSpPr>
            <a:spLocks noGrp="1"/>
          </p:cNvSpPr>
          <p:nvPr>
            <p:ph type="sldNum" sz="quarter" idx="12"/>
          </p:nvPr>
        </p:nvSpPr>
        <p:spPr/>
        <p:txBody>
          <a:bodyPr/>
          <a:lstStyle/>
          <a:p>
            <a:fld id="{3D8138E6-F899-42D1-B540-BF0F4C16EA81}" type="slidenum">
              <a:rPr lang="en-US" smtClean="0"/>
              <a:pPr/>
              <a:t>51</a:t>
            </a:fld>
            <a:endParaRPr lang="en-US" dirty="0"/>
          </a:p>
        </p:txBody>
      </p:sp>
    </p:spTree>
    <p:extLst>
      <p:ext uri="{BB962C8B-B14F-4D97-AF65-F5344CB8AC3E}">
        <p14:creationId xmlns:p14="http://schemas.microsoft.com/office/powerpoint/2010/main" val="389879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2192000" cy="217627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615928" y="0"/>
            <a:ext cx="576072" cy="57607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57200"/>
            <a:ext cx="12192000" cy="1828800"/>
          </a:xfrm>
        </p:spPr>
        <p:txBody>
          <a:bodyPr anchor="t" anchorCtr="0">
            <a:noAutofit/>
          </a:bodyPr>
          <a:lstStyle/>
          <a:p>
            <a:pPr algn="ctr"/>
            <a:r>
              <a:rPr lang="en-US" sz="4800" b="1" cap="all" dirty="0">
                <a:solidFill>
                  <a:srgbClr val="FFD100"/>
                </a:solidFill>
                <a:effectLst>
                  <a:outerShdw blurRad="101600" dist="101600" dir="2700000" algn="tl" rotWithShape="0">
                    <a:prstClr val="black">
                      <a:alpha val="20000"/>
                    </a:prstClr>
                  </a:outerShdw>
                </a:effectLst>
              </a:rPr>
              <a:t>Study:</a:t>
            </a:r>
            <a:r>
              <a:rPr lang="en-US" sz="4800" b="1" cap="all" dirty="0">
                <a:solidFill>
                  <a:schemeClr val="bg1"/>
                </a:solidFill>
                <a:effectLst>
                  <a:outerShdw blurRad="101600" dist="101600" dir="2700000" algn="tl" rotWithShape="0">
                    <a:prstClr val="black">
                      <a:alpha val="20000"/>
                    </a:prstClr>
                  </a:outerShdw>
                </a:effectLst>
              </a:rPr>
              <a:t> </a:t>
            </a:r>
            <a:r>
              <a:rPr lang="en-US" sz="4800" cap="all" dirty="0">
                <a:solidFill>
                  <a:schemeClr val="bg1"/>
                </a:solidFill>
                <a:effectLst>
                  <a:outerShdw blurRad="101600" dist="101600" dir="2700000" algn="tl" rotWithShape="0">
                    <a:prstClr val="black">
                      <a:alpha val="20000"/>
                    </a:prstClr>
                  </a:outerShdw>
                </a:effectLst>
              </a:rPr>
              <a:t>8 out 10 pre-retirees</a:t>
            </a:r>
            <a:br>
              <a:rPr lang="en-US" sz="4800" cap="all" dirty="0">
                <a:solidFill>
                  <a:schemeClr val="bg1"/>
                </a:solidFill>
                <a:effectLst>
                  <a:outerShdw blurRad="101600" dist="101600" dir="2700000" algn="tl" rotWithShape="0">
                    <a:prstClr val="black">
                      <a:alpha val="20000"/>
                    </a:prstClr>
                  </a:outerShdw>
                </a:effectLst>
              </a:rPr>
            </a:br>
            <a:r>
              <a:rPr lang="en-US" sz="4800" cap="all" dirty="0">
                <a:solidFill>
                  <a:schemeClr val="bg1"/>
                </a:solidFill>
                <a:effectLst>
                  <a:outerShdw blurRad="101600" dist="101600" dir="2700000" algn="tl" rotWithShape="0">
                    <a:prstClr val="black">
                      <a:alpha val="20000"/>
                    </a:prstClr>
                  </a:outerShdw>
                </a:effectLst>
              </a:rPr>
              <a:t>don’t have a plan they follow</a:t>
            </a:r>
          </a:p>
        </p:txBody>
      </p:sp>
      <p:grpSp>
        <p:nvGrpSpPr>
          <p:cNvPr id="4" name="Group 3"/>
          <p:cNvGrpSpPr/>
          <p:nvPr/>
        </p:nvGrpSpPr>
        <p:grpSpPr>
          <a:xfrm>
            <a:off x="346745" y="2176272"/>
            <a:ext cx="11192983" cy="3645037"/>
            <a:chOff x="145098" y="2375727"/>
            <a:chExt cx="11731942" cy="3820551"/>
          </a:xfrm>
        </p:grpSpPr>
        <p:grpSp>
          <p:nvGrpSpPr>
            <p:cNvPr id="5" name="Group 4"/>
            <p:cNvGrpSpPr/>
            <p:nvPr/>
          </p:nvGrpSpPr>
          <p:grpSpPr>
            <a:xfrm>
              <a:off x="145098" y="2375727"/>
              <a:ext cx="11731942" cy="3820551"/>
              <a:chOff x="145098" y="2375727"/>
              <a:chExt cx="11731942" cy="3820551"/>
            </a:xfrm>
          </p:grpSpPr>
          <p:graphicFrame>
            <p:nvGraphicFramePr>
              <p:cNvPr id="19" name="Chart 18">
                <a:extLst>
                  <a:ext uri="{FF2B5EF4-FFF2-40B4-BE49-F238E27FC236}">
                    <a16:creationId xmlns:a16="http://schemas.microsoft.com/office/drawing/2014/main" xmlns="" id="{1D0126BF-D6CB-4556-8BAB-83D599EDE736}"/>
                  </a:ext>
                </a:extLst>
              </p:cNvPr>
              <p:cNvGraphicFramePr/>
              <p:nvPr>
                <p:custDataLst>
                  <p:tags r:id="rId1"/>
                </p:custDataLst>
                <p:extLst>
                  <p:ext uri="{D42A27DB-BD31-4B8C-83A1-F6EECF244321}">
                    <p14:modId xmlns:p14="http://schemas.microsoft.com/office/powerpoint/2010/main" val="1556242692"/>
                  </p:ext>
                </p:extLst>
              </p:nvPr>
            </p:nvGraphicFramePr>
            <p:xfrm>
              <a:off x="1078318" y="2375727"/>
              <a:ext cx="10222522" cy="3820551"/>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19">
                <a:extLst>
                  <a:ext uri="{FF2B5EF4-FFF2-40B4-BE49-F238E27FC236}">
                    <a16:creationId xmlns:a16="http://schemas.microsoft.com/office/drawing/2014/main" xmlns="" id="{0846C710-51F2-4A15-B686-851F5CD8E162}"/>
                  </a:ext>
                </a:extLst>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0961782" y="3250691"/>
                <a:ext cx="915258" cy="913383"/>
              </a:xfrm>
              <a:prstGeom prst="rect">
                <a:avLst/>
              </a:prstGeom>
            </p:spPr>
          </p:pic>
          <p:pic>
            <p:nvPicPr>
              <p:cNvPr id="21" name="Picture 20">
                <a:extLst>
                  <a:ext uri="{FF2B5EF4-FFF2-40B4-BE49-F238E27FC236}">
                    <a16:creationId xmlns:a16="http://schemas.microsoft.com/office/drawing/2014/main" xmlns="" id="{64EF1F20-7BEB-4795-839E-C7AE7B9E09C5}"/>
                  </a:ext>
                </a:extLst>
              </p:cNvPr>
              <p:cNvPicPr>
                <a:picLocks noChangeAspect="1"/>
              </p:cNvPicPr>
              <p:nvPr/>
            </p:nvPicPr>
            <p:blipFill>
              <a:blip r:embed="rId6" cstate="email">
                <a:lum bright="70000" contrast="-70000"/>
                <a:extLst>
                  <a:ext uri="{28A0092B-C50C-407E-A947-70E740481C1C}">
                    <a14:useLocalDpi xmlns:a14="http://schemas.microsoft.com/office/drawing/2010/main"/>
                  </a:ext>
                </a:extLst>
              </a:blip>
              <a:stretch>
                <a:fillRect/>
              </a:stretch>
            </p:blipFill>
            <p:spPr>
              <a:xfrm>
                <a:off x="145098" y="3250691"/>
                <a:ext cx="933220" cy="933220"/>
              </a:xfrm>
              <a:prstGeom prst="rect">
                <a:avLst/>
              </a:prstGeom>
              <a:noFill/>
            </p:spPr>
          </p:pic>
        </p:grpSp>
        <p:grpSp>
          <p:nvGrpSpPr>
            <p:cNvPr id="6" name="Group 5"/>
            <p:cNvGrpSpPr/>
            <p:nvPr/>
          </p:nvGrpSpPr>
          <p:grpSpPr>
            <a:xfrm>
              <a:off x="1637663" y="4471384"/>
              <a:ext cx="1802512" cy="516155"/>
              <a:chOff x="2577870" y="5914691"/>
              <a:chExt cx="1802512" cy="516155"/>
            </a:xfrm>
          </p:grpSpPr>
          <p:sp>
            <p:nvSpPr>
              <p:cNvPr id="17" name="Rectangle 16"/>
              <p:cNvSpPr/>
              <p:nvPr/>
            </p:nvSpPr>
            <p:spPr>
              <a:xfrm>
                <a:off x="2577870" y="5953952"/>
                <a:ext cx="122229" cy="122229"/>
              </a:xfrm>
              <a:prstGeom prst="rect">
                <a:avLst/>
              </a:prstGeom>
              <a:solidFill>
                <a:srgbClr val="ED7D3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18" name="TextBox 17"/>
              <p:cNvSpPr txBox="1"/>
              <p:nvPr/>
            </p:nvSpPr>
            <p:spPr>
              <a:xfrm>
                <a:off x="2810494" y="5914691"/>
                <a:ext cx="1569888" cy="5161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Don’t have any kind of plan</a:t>
                </a:r>
              </a:p>
            </p:txBody>
          </p:sp>
        </p:grpSp>
        <p:grpSp>
          <p:nvGrpSpPr>
            <p:cNvPr id="7" name="Group 6"/>
            <p:cNvGrpSpPr/>
            <p:nvPr/>
          </p:nvGrpSpPr>
          <p:grpSpPr>
            <a:xfrm>
              <a:off x="3868792" y="4471384"/>
              <a:ext cx="2747792" cy="774232"/>
              <a:chOff x="2605384" y="5914691"/>
              <a:chExt cx="2243592" cy="774232"/>
            </a:xfrm>
          </p:grpSpPr>
          <p:sp>
            <p:nvSpPr>
              <p:cNvPr id="15" name="Rectangle 14"/>
              <p:cNvSpPr/>
              <p:nvPr/>
            </p:nvSpPr>
            <p:spPr>
              <a:xfrm>
                <a:off x="2605384" y="5970766"/>
                <a:ext cx="103023" cy="122229"/>
              </a:xfrm>
              <a:prstGeom prst="rect">
                <a:avLst/>
              </a:prstGeom>
              <a:solidFill>
                <a:srgbClr val="FFC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16" name="TextBox 15"/>
              <p:cNvSpPr txBox="1"/>
              <p:nvPr/>
            </p:nvSpPr>
            <p:spPr>
              <a:xfrm>
                <a:off x="2811941" y="5914691"/>
                <a:ext cx="2037035" cy="774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Have a set of goals or a direction in mind but it’s not a well-developed plan</a:t>
                </a:r>
              </a:p>
            </p:txBody>
          </p:sp>
        </p:grpSp>
        <p:grpSp>
          <p:nvGrpSpPr>
            <p:cNvPr id="8" name="Group 7"/>
            <p:cNvGrpSpPr/>
            <p:nvPr/>
          </p:nvGrpSpPr>
          <p:grpSpPr>
            <a:xfrm>
              <a:off x="7018408" y="4471385"/>
              <a:ext cx="1713249" cy="1032309"/>
              <a:chOff x="2581022" y="5900464"/>
              <a:chExt cx="1544544" cy="1032309"/>
            </a:xfrm>
          </p:grpSpPr>
          <p:sp>
            <p:nvSpPr>
              <p:cNvPr id="13" name="Rectangle 12"/>
              <p:cNvSpPr/>
              <p:nvPr/>
            </p:nvSpPr>
            <p:spPr>
              <a:xfrm>
                <a:off x="2581022" y="5956538"/>
                <a:ext cx="113750" cy="122228"/>
              </a:xfrm>
              <a:prstGeom prst="rect">
                <a:avLst/>
              </a:prstGeom>
              <a:solidFill>
                <a:srgbClr val="70AD4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14" name="TextBox 13"/>
              <p:cNvSpPr txBox="1"/>
              <p:nvPr/>
            </p:nvSpPr>
            <p:spPr>
              <a:xfrm>
                <a:off x="2791869" y="5900464"/>
                <a:ext cx="1333697" cy="1032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Have a general financial plan, but it doesn’t go far enough</a:t>
                </a:r>
              </a:p>
            </p:txBody>
          </p:sp>
        </p:grpSp>
        <p:grpSp>
          <p:nvGrpSpPr>
            <p:cNvPr id="9" name="Group 8"/>
            <p:cNvGrpSpPr/>
            <p:nvPr/>
          </p:nvGrpSpPr>
          <p:grpSpPr>
            <a:xfrm>
              <a:off x="9016150" y="4471384"/>
              <a:ext cx="1797247" cy="774232"/>
              <a:chOff x="2518398" y="5833849"/>
              <a:chExt cx="1494860" cy="774232"/>
            </a:xfrm>
          </p:grpSpPr>
          <p:sp>
            <p:nvSpPr>
              <p:cNvPr id="11" name="Rectangle 10"/>
              <p:cNvSpPr/>
              <p:nvPr/>
            </p:nvSpPr>
            <p:spPr>
              <a:xfrm>
                <a:off x="2518398" y="5889924"/>
                <a:ext cx="97590" cy="122229"/>
              </a:xfrm>
              <a:prstGeom prst="rect">
                <a:avLst/>
              </a:prstGeom>
              <a:solidFill>
                <a:srgbClr val="9E480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12" name="TextBox 11"/>
              <p:cNvSpPr txBox="1"/>
              <p:nvPr/>
            </p:nvSpPr>
            <p:spPr>
              <a:xfrm>
                <a:off x="2725725" y="5833849"/>
                <a:ext cx="1287533" cy="774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Have a specific financial plan that I follow</a:t>
                </a:r>
              </a:p>
            </p:txBody>
          </p:sp>
        </p:grpSp>
        <p:cxnSp>
          <p:nvCxnSpPr>
            <p:cNvPr id="10" name="Straight Connector 9"/>
            <p:cNvCxnSpPr/>
            <p:nvPr/>
          </p:nvCxnSpPr>
          <p:spPr>
            <a:xfrm>
              <a:off x="8863592" y="2567940"/>
              <a:ext cx="0" cy="2935754"/>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sp>
        <p:nvSpPr>
          <p:cNvPr id="3" name="Content Placeholder 2"/>
          <p:cNvSpPr>
            <a:spLocks noGrp="1"/>
          </p:cNvSpPr>
          <p:nvPr>
            <p:ph idx="1"/>
          </p:nvPr>
        </p:nvSpPr>
        <p:spPr>
          <a:xfrm>
            <a:off x="0" y="5943600"/>
            <a:ext cx="12192000" cy="794080"/>
          </a:xfrm>
        </p:spPr>
        <p:txBody>
          <a:bodyPr>
            <a:normAutofit fontScale="92500" lnSpcReduction="20000"/>
          </a:bodyPr>
          <a:lstStyle/>
          <a:p>
            <a:pPr marL="0" indent="0" algn="ctr">
              <a:buNone/>
            </a:pPr>
            <a:r>
              <a:rPr lang="en-US" b="1" dirty="0">
                <a:solidFill>
                  <a:srgbClr val="FFD100"/>
                </a:solidFill>
                <a:effectLst>
                  <a:outerShdw blurRad="101600" dist="101600" dir="2700000" algn="tl" rotWithShape="0">
                    <a:prstClr val="black">
                      <a:alpha val="20000"/>
                    </a:prstClr>
                  </a:outerShdw>
                </a:effectLst>
              </a:rPr>
              <a:t>Source:</a:t>
            </a:r>
            <a:r>
              <a:rPr lang="en-US" dirty="0">
                <a:solidFill>
                  <a:schemeClr val="bg1"/>
                </a:solidFill>
                <a:effectLst>
                  <a:outerShdw blurRad="101600" dist="101600" dir="2700000" algn="tl" rotWithShape="0">
                    <a:prstClr val="black">
                      <a:alpha val="20000"/>
                    </a:prstClr>
                  </a:outerShdw>
                </a:effectLst>
              </a:rPr>
              <a:t> Protected Lifetime Income Index Study, </a:t>
            </a:r>
          </a:p>
          <a:p>
            <a:pPr marL="0" indent="0" algn="ctr">
              <a:buNone/>
            </a:pPr>
            <a:r>
              <a:rPr lang="en-US" dirty="0">
                <a:solidFill>
                  <a:schemeClr val="bg1"/>
                </a:solidFill>
                <a:effectLst>
                  <a:outerShdw blurRad="101600" dist="101600" dir="2700000" algn="tl" rotWithShape="0">
                    <a:prstClr val="black">
                      <a:alpha val="20000"/>
                    </a:prstClr>
                  </a:outerShdw>
                </a:effectLst>
              </a:rPr>
              <a:t>Alliance for Lifetime Income</a:t>
            </a:r>
          </a:p>
        </p:txBody>
      </p:sp>
      <p:sp>
        <p:nvSpPr>
          <p:cNvPr id="29" name="Slide Number Placeholder 28"/>
          <p:cNvSpPr>
            <a:spLocks noGrp="1"/>
          </p:cNvSpPr>
          <p:nvPr>
            <p:ph type="sldNum" sz="quarter" idx="12"/>
          </p:nvPr>
        </p:nvSpPr>
        <p:spPr/>
        <p:txBody>
          <a:bodyPr/>
          <a:lstStyle/>
          <a:p>
            <a:fld id="{3D8138E6-F899-42D1-B540-BF0F4C16EA81}" type="slidenum">
              <a:rPr lang="en-US" smtClean="0"/>
              <a:pPr/>
              <a:t>6</a:t>
            </a:fld>
            <a:endParaRPr lang="en-US" dirty="0"/>
          </a:p>
        </p:txBody>
      </p:sp>
      <p:pic>
        <p:nvPicPr>
          <p:cNvPr id="22" name="Picture 21">
            <a:extLst>
              <a:ext uri="{FF2B5EF4-FFF2-40B4-BE49-F238E27FC236}">
                <a16:creationId xmlns:a16="http://schemas.microsoft.com/office/drawing/2014/main" xmlns="" id="{297B76EC-23A4-AA40-89F7-AA5D5802B0EA}"/>
              </a:ext>
            </a:extLst>
          </p:cNvPr>
          <p:cNvPicPr>
            <a:picLocks noChangeAspect="1"/>
          </p:cNvPicPr>
          <p:nvPr/>
        </p:nvPicPr>
        <p:blipFill>
          <a:blip r:embed="rId7"/>
          <a:stretch>
            <a:fillRect/>
          </a:stretch>
        </p:blipFill>
        <p:spPr>
          <a:xfrm>
            <a:off x="10293350" y="6052470"/>
            <a:ext cx="1016000" cy="431800"/>
          </a:xfrm>
          <a:prstGeom prst="rect">
            <a:avLst/>
          </a:prstGeom>
        </p:spPr>
      </p:pic>
    </p:spTree>
    <p:extLst>
      <p:ext uri="{BB962C8B-B14F-4D97-AF65-F5344CB8AC3E}">
        <p14:creationId xmlns:p14="http://schemas.microsoft.com/office/powerpoint/2010/main" val="109749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9401" y="310578"/>
            <a:ext cx="5483352" cy="2743200"/>
          </a:xfrm>
        </p:spPr>
        <p:txBody>
          <a:bodyPr anchor="t" anchorCtr="0">
            <a:noAutofit/>
          </a:bodyPr>
          <a:lstStyle/>
          <a:p>
            <a:r>
              <a:rPr lang="en-US" sz="4800" dirty="0">
                <a:solidFill>
                  <a:schemeClr val="bg1"/>
                </a:solidFill>
                <a:effectLst>
                  <a:outerShdw blurRad="101600" dist="101600" dir="2700000" algn="tl" rotWithShape="0">
                    <a:prstClr val="black">
                      <a:alpha val="20000"/>
                    </a:prstClr>
                  </a:outerShdw>
                </a:effectLst>
              </a:rPr>
              <a:t>People face a lot</a:t>
            </a:r>
            <a:br>
              <a:rPr lang="en-US" sz="4800" dirty="0">
                <a:solidFill>
                  <a:schemeClr val="bg1"/>
                </a:solidFill>
                <a:effectLst>
                  <a:outerShdw blurRad="101600" dist="101600" dir="2700000" algn="tl" rotWithShape="0">
                    <a:prstClr val="black">
                      <a:alpha val="20000"/>
                    </a:prstClr>
                  </a:outerShdw>
                </a:effectLst>
              </a:rPr>
            </a:br>
            <a:r>
              <a:rPr lang="en-US" sz="4800" dirty="0">
                <a:solidFill>
                  <a:schemeClr val="bg1"/>
                </a:solidFill>
                <a:effectLst>
                  <a:outerShdw blurRad="101600" dist="101600" dir="2700000" algn="tl" rotWithShape="0">
                    <a:prstClr val="black">
                      <a:alpha val="20000"/>
                    </a:prstClr>
                  </a:outerShdw>
                </a:effectLst>
              </a:rPr>
              <a:t>of </a:t>
            </a:r>
            <a:r>
              <a:rPr lang="en-US" sz="4800" b="1" dirty="0">
                <a:solidFill>
                  <a:srgbClr val="FFD100"/>
                </a:solidFill>
                <a:effectLst>
                  <a:outerShdw blurRad="101600" dist="101600" dir="2700000" algn="tl" rotWithShape="0">
                    <a:prstClr val="black">
                      <a:alpha val="20000"/>
                    </a:prstClr>
                  </a:outerShdw>
                </a:effectLst>
              </a:rPr>
              <a:t>unknowns</a:t>
            </a:r>
            <a:r>
              <a:rPr lang="en-US" sz="4800" dirty="0">
                <a:solidFill>
                  <a:schemeClr val="bg1"/>
                </a:solidFill>
                <a:effectLst>
                  <a:outerShdw blurRad="101600" dist="101600" dir="2700000" algn="tl" rotWithShape="0">
                    <a:prstClr val="black">
                      <a:alpha val="20000"/>
                    </a:prstClr>
                  </a:outerShdw>
                </a:effectLst>
              </a:rPr>
              <a:t> and </a:t>
            </a:r>
            <a:r>
              <a:rPr lang="en-US" sz="4800" b="1" dirty="0">
                <a:solidFill>
                  <a:srgbClr val="FFD100"/>
                </a:solidFill>
                <a:effectLst>
                  <a:outerShdw blurRad="101600" dist="101600" dir="2700000" algn="tl" rotWithShape="0">
                    <a:prstClr val="black">
                      <a:alpha val="20000"/>
                    </a:prstClr>
                  </a:outerShdw>
                </a:effectLst>
              </a:rPr>
              <a:t>unanswered retirement questions</a:t>
            </a:r>
            <a:r>
              <a:rPr lang="en-US" sz="4800" dirty="0">
                <a:solidFill>
                  <a:schemeClr val="bg1"/>
                </a:solidFill>
                <a:effectLst>
                  <a:outerShdw blurRad="101600" dist="101600" dir="2700000" algn="tl" rotWithShape="0">
                    <a:prstClr val="black">
                      <a:alpha val="20000"/>
                    </a:prstClr>
                  </a:outerShdw>
                </a:effectLst>
              </a:rPr>
              <a: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3" name="Content Placeholder 2"/>
          <p:cNvSpPr>
            <a:spLocks noGrp="1"/>
          </p:cNvSpPr>
          <p:nvPr>
            <p:ph idx="1"/>
          </p:nvPr>
        </p:nvSpPr>
        <p:spPr>
          <a:xfrm>
            <a:off x="6629401" y="4005072"/>
            <a:ext cx="5483352" cy="2331720"/>
          </a:xfrm>
        </p:spPr>
        <p:txBody>
          <a:bodyPr numCol="2">
            <a:noAutofit/>
          </a:bodyPr>
          <a:lstStyle/>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Pensions</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Longevity</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Social Security</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Healthcare </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Long term care</a:t>
            </a:r>
          </a:p>
          <a:p>
            <a:pPr marL="336550" indent="-336550">
              <a:buClr>
                <a:srgbClr val="FFD100"/>
              </a:buClr>
              <a:buFont typeface="Wingdings" panose="05000000000000000000" pitchFamily="2" charset="2"/>
              <a:buChar char="§"/>
            </a:pPr>
            <a:r>
              <a:rPr lang="en-US" sz="3200" dirty="0">
                <a:solidFill>
                  <a:schemeClr val="bg1"/>
                </a:solidFill>
                <a:effectLst>
                  <a:outerShdw blurRad="101600" dist="101600" dir="2700000" algn="tl" rotWithShape="0">
                    <a:prstClr val="black">
                      <a:alpha val="20000"/>
                    </a:prstClr>
                  </a:outerShdw>
                </a:effectLst>
              </a:rPr>
              <a:t>Paycheck</a:t>
            </a:r>
          </a:p>
        </p:txBody>
      </p:sp>
      <p:sp>
        <p:nvSpPr>
          <p:cNvPr id="12" name="Slide Number Placeholder 11"/>
          <p:cNvSpPr>
            <a:spLocks noGrp="1"/>
          </p:cNvSpPr>
          <p:nvPr>
            <p:ph type="sldNum" sz="quarter" idx="12"/>
          </p:nvPr>
        </p:nvSpPr>
        <p:spPr/>
        <p:txBody>
          <a:bodyPr/>
          <a:lstStyle/>
          <a:p>
            <a:fld id="{3D8138E6-F899-42D1-B540-BF0F4C16EA81}" type="slidenum">
              <a:rPr lang="en-US" smtClean="0"/>
              <a:pPr/>
              <a:t>7</a:t>
            </a:fld>
            <a:endParaRPr lang="en-US" dirty="0"/>
          </a:p>
        </p:txBody>
      </p:sp>
    </p:spTree>
    <p:extLst>
      <p:ext uri="{BB962C8B-B14F-4D97-AF65-F5344CB8AC3E}">
        <p14:creationId xmlns:p14="http://schemas.microsoft.com/office/powerpoint/2010/main" val="416293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29400" y="0"/>
            <a:ext cx="5486400" cy="6858000"/>
          </a:xfrm>
        </p:spPr>
        <p:txBody>
          <a:bodyPr>
            <a:normAutofit/>
          </a:bodyPr>
          <a:lstStyle/>
          <a:p>
            <a:r>
              <a:rPr lang="en-US" sz="5400" dirty="0">
                <a:solidFill>
                  <a:schemeClr val="bg1"/>
                </a:solidFill>
                <a:effectLst>
                  <a:outerShdw blurRad="101600" dist="101600" dir="2700000" algn="tl" rotWithShape="0">
                    <a:prstClr val="black">
                      <a:alpha val="20000"/>
                    </a:prstClr>
                  </a:outerShdw>
                </a:effectLst>
              </a:rPr>
              <a:t>A possible solution?</a:t>
            </a:r>
            <a:br>
              <a:rPr lang="en-US" sz="5400" dirty="0">
                <a:solidFill>
                  <a:schemeClr val="bg1"/>
                </a:solidFill>
                <a:effectLst>
                  <a:outerShdw blurRad="101600" dist="101600" dir="2700000" algn="tl" rotWithShape="0">
                    <a:prstClr val="black">
                      <a:alpha val="20000"/>
                    </a:prstClr>
                  </a:outerShdw>
                </a:effectLst>
              </a:rPr>
            </a:br>
            <a:r>
              <a:rPr lang="en-US" sz="2400" dirty="0">
                <a:solidFill>
                  <a:schemeClr val="bg1"/>
                </a:solidFill>
                <a:effectLst>
                  <a:outerShdw blurRad="101600" dist="101600" dir="2700000" algn="tl" rotWithShape="0">
                    <a:prstClr val="black">
                      <a:alpha val="20000"/>
                    </a:prstClr>
                  </a:outerShdw>
                </a:effectLst>
              </a:rPr>
              <a:t/>
            </a:r>
            <a:br>
              <a:rPr lang="en-US" sz="2400" dirty="0">
                <a:solidFill>
                  <a:schemeClr val="bg1"/>
                </a:solidFill>
                <a:effectLst>
                  <a:outerShdw blurRad="101600" dist="101600" dir="2700000" algn="tl" rotWithShape="0">
                    <a:prstClr val="black">
                      <a:alpha val="20000"/>
                    </a:prstClr>
                  </a:outerShdw>
                </a:effectLst>
              </a:rPr>
            </a:br>
            <a:r>
              <a:rPr lang="en-US" sz="6000" b="1" dirty="0">
                <a:solidFill>
                  <a:srgbClr val="FFD100"/>
                </a:solidFill>
                <a:effectLst>
                  <a:outerShdw blurRad="101600" dist="101600" dir="2700000" algn="tl" rotWithShape="0">
                    <a:prstClr val="black">
                      <a:alpha val="20000"/>
                    </a:prstClr>
                  </a:outerShdw>
                </a:effectLst>
              </a:rPr>
              <a:t>Income planning</a:t>
            </a:r>
            <a:r>
              <a:rPr lang="en-US" sz="6000" dirty="0">
                <a:solidFill>
                  <a:schemeClr val="bg1"/>
                </a:solidFill>
                <a:effectLst>
                  <a:outerShdw blurRad="101600" dist="101600" dir="2700000" algn="tl" rotWithShape="0">
                    <a:prstClr val="black">
                      <a:alpha val="20000"/>
                    </a:prstClr>
                  </a:outerShdw>
                </a:effectLst>
              </a:rPr>
              <a:t>…</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10" name="Slide Number Placeholder 9"/>
          <p:cNvSpPr>
            <a:spLocks noGrp="1"/>
          </p:cNvSpPr>
          <p:nvPr>
            <p:ph type="sldNum" sz="quarter" idx="12"/>
          </p:nvPr>
        </p:nvSpPr>
        <p:spPr/>
        <p:txBody>
          <a:bodyPr/>
          <a:lstStyle/>
          <a:p>
            <a:fld id="{3D8138E6-F899-42D1-B540-BF0F4C16EA81}" type="slidenum">
              <a:rPr lang="en-US" smtClean="0"/>
              <a:pPr/>
              <a:t>8</a:t>
            </a:fld>
            <a:endParaRPr lang="en-US" dirty="0"/>
          </a:p>
        </p:txBody>
      </p:sp>
    </p:spTree>
    <p:extLst>
      <p:ext uri="{BB962C8B-B14F-4D97-AF65-F5344CB8AC3E}">
        <p14:creationId xmlns:p14="http://schemas.microsoft.com/office/powerpoint/2010/main" val="298459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615928" y="0"/>
            <a:ext cx="576072" cy="576072"/>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347472" cy="6858000"/>
          </a:xfrm>
          <a:prstGeom prst="rect">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577" y="0"/>
            <a:ext cx="5878286" cy="6858000"/>
          </a:xfrm>
          <a:prstGeom prst="rect">
            <a:avLst/>
          </a:prstGeom>
        </p:spPr>
      </p:pic>
      <p:sp>
        <p:nvSpPr>
          <p:cNvPr id="2" name="Title 1"/>
          <p:cNvSpPr>
            <a:spLocks noGrp="1"/>
          </p:cNvSpPr>
          <p:nvPr>
            <p:ph type="title"/>
          </p:nvPr>
        </p:nvSpPr>
        <p:spPr>
          <a:xfrm>
            <a:off x="685800" y="0"/>
            <a:ext cx="5894113" cy="6858000"/>
          </a:xfrm>
        </p:spPr>
        <p:txBody>
          <a:bodyPr>
            <a:noAutofit/>
          </a:bodyPr>
          <a:lstStyle/>
          <a:p>
            <a:pPr marL="274320" indent="-822960"/>
            <a:r>
              <a:rPr lang="en-US" sz="4800" dirty="0">
                <a:solidFill>
                  <a:schemeClr val="bg1"/>
                </a:solidFill>
                <a:effectLst>
                  <a:outerShdw blurRad="101600" dist="101600" dir="2700000" algn="tl" rotWithShape="0">
                    <a:prstClr val="black">
                      <a:alpha val="20000"/>
                    </a:prstClr>
                  </a:outerShdw>
                </a:effectLst>
              </a:rPr>
              <a:t>“What’s the</a:t>
            </a:r>
            <a:br>
              <a:rPr lang="en-US" sz="4800" dirty="0">
                <a:solidFill>
                  <a:schemeClr val="bg1"/>
                </a:solidFill>
                <a:effectLst>
                  <a:outerShdw blurRad="101600" dist="101600" dir="2700000" algn="tl" rotWithShape="0">
                    <a:prstClr val="black">
                      <a:alpha val="20000"/>
                    </a:prstClr>
                  </a:outerShdw>
                </a:effectLst>
              </a:rPr>
            </a:br>
            <a:r>
              <a:rPr lang="en-US" sz="4800" b="1" dirty="0">
                <a:solidFill>
                  <a:srgbClr val="FFD100"/>
                </a:solidFill>
                <a:effectLst>
                  <a:outerShdw blurRad="101600" dist="101600" dir="2700000" algn="tl" rotWithShape="0">
                    <a:prstClr val="black">
                      <a:alpha val="20000"/>
                    </a:prstClr>
                  </a:outerShdw>
                </a:effectLst>
              </a:rPr>
              <a:t>first key thing</a:t>
            </a:r>
            <a:r>
              <a:rPr lang="en-US" sz="4800" dirty="0">
                <a:solidFill>
                  <a:schemeClr val="bg1"/>
                </a:solidFill>
                <a:effectLst>
                  <a:outerShdw blurRad="101600" dist="101600" dir="2700000" algn="tl" rotWithShape="0">
                    <a:prstClr val="black">
                      <a:alpha val="20000"/>
                    </a:prstClr>
                  </a:outerShdw>
                </a:effectLst>
              </a:rPr>
              <a:t> to understand when considering how your savings becomes a reliable source of income?”</a:t>
            </a:r>
          </a:p>
        </p:txBody>
      </p:sp>
      <p:sp>
        <p:nvSpPr>
          <p:cNvPr id="6" name="Title 1"/>
          <p:cNvSpPr txBox="1">
            <a:spLocks/>
          </p:cNvSpPr>
          <p:nvPr/>
        </p:nvSpPr>
        <p:spPr>
          <a:xfrm>
            <a:off x="7772400" y="685800"/>
            <a:ext cx="1828800" cy="365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0" b="1" dirty="0">
                <a:solidFill>
                  <a:schemeClr val="accent5">
                    <a:lumMod val="75000"/>
                  </a:schemeClr>
                </a:solidFill>
                <a:latin typeface="+mn-lt"/>
              </a:rPr>
              <a:t>?</a:t>
            </a:r>
          </a:p>
        </p:txBody>
      </p:sp>
      <p:sp>
        <p:nvSpPr>
          <p:cNvPr id="13" name="Slide Number Placeholder 12"/>
          <p:cNvSpPr>
            <a:spLocks noGrp="1"/>
          </p:cNvSpPr>
          <p:nvPr>
            <p:ph type="sldNum" sz="quarter" idx="12"/>
          </p:nvPr>
        </p:nvSpPr>
        <p:spPr/>
        <p:txBody>
          <a:bodyPr/>
          <a:lstStyle/>
          <a:p>
            <a:fld id="{3D8138E6-F899-42D1-B540-BF0F4C16EA81}" type="slidenum">
              <a:rPr lang="en-US" smtClean="0"/>
              <a:pPr/>
              <a:t>9</a:t>
            </a:fld>
            <a:endParaRPr lang="en-US" dirty="0"/>
          </a:p>
        </p:txBody>
      </p:sp>
    </p:spTree>
    <p:extLst>
      <p:ext uri="{BB962C8B-B14F-4D97-AF65-F5344CB8AC3E}">
        <p14:creationId xmlns:p14="http://schemas.microsoft.com/office/powerpoint/2010/main" val="2781899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ALYSISITEM" val="c50308d1-2698-4d68-b3d8-c1988fc5b08e"/>
  <p:tag name="ANALYSISITEMDATABOUNDS" val="1x1-3x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43577</TotalTime>
  <Words>5409</Words>
  <Application>Microsoft Office PowerPoint</Application>
  <PresentationFormat>Widescreen</PresentationFormat>
  <Paragraphs>583</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Narrow</vt:lpstr>
      <vt:lpstr>Calibri</vt:lpstr>
      <vt:lpstr>Helvetica Neue</vt:lpstr>
      <vt:lpstr>Noto Sans Symbols</vt:lpstr>
      <vt:lpstr>Wingdings</vt:lpstr>
      <vt:lpstr>1_Office Theme</vt:lpstr>
      <vt:lpstr>PowerPoint Presentation</vt:lpstr>
      <vt:lpstr>PowerPoint Presentation</vt:lpstr>
      <vt:lpstr>PowerPoint Presentation</vt:lpstr>
      <vt:lpstr>3 Keys to Income Planning and Answering, “What’s Next?”</vt:lpstr>
      <vt:lpstr>Challenge  Americans spend decades working, saving, and anticipating retirement. But as they approach their post-work life, many don’t know how their retirement savings will generate a reliable source of protected income.</vt:lpstr>
      <vt:lpstr>Study: 8 out 10 pre-retirees don’t have a plan they follow</vt:lpstr>
      <vt:lpstr>People face a lot of unknowns and unanswered retirement questions…</vt:lpstr>
      <vt:lpstr>A possible solution?  Income planning…</vt:lpstr>
      <vt:lpstr>“What’s the first key thing to understand when considering how your savings becomes a reliable source of income?”</vt:lpstr>
      <vt:lpstr>Key #1  Income planning is a critical subset of retirement planning because it focuses on the income you’ll need in order to live the life you want.</vt:lpstr>
      <vt:lpstr>PowerPoint Presentation</vt:lpstr>
      <vt:lpstr>PowerPoint Presentation</vt:lpstr>
      <vt:lpstr>An income plan helps you address…</vt:lpstr>
      <vt:lpstr>PowerPoint Presentation</vt:lpstr>
      <vt:lpstr>PowerPoint Presentation</vt:lpstr>
      <vt:lpstr>Two main schools of thought with retirement income planning</vt:lpstr>
      <vt:lpstr>Each approach uses retirement savings differently</vt:lpstr>
      <vt:lpstr>Systematic  withdrawal income planning answers:</vt:lpstr>
      <vt:lpstr>Chief goal of systematic  withdrawals</vt:lpstr>
      <vt:lpstr>HOW DO SYSTEMATIC WITHDRAWALS AND PROBABLE INCOME WORK?</vt:lpstr>
      <vt:lpstr>Examples of  systematic withdrawal probable income:</vt:lpstr>
      <vt:lpstr>Chief drawbacks of a systematic   withdrawal approach</vt:lpstr>
      <vt:lpstr>Safety first income planning answers:</vt:lpstr>
      <vt:lpstr>Chief goal of safety first</vt:lpstr>
      <vt:lpstr>HOW DOES SAFETY FIRST AND PROTECTED INCOME WORK?</vt:lpstr>
      <vt:lpstr>Examples of safety first protected lifetime income sources:</vt:lpstr>
      <vt:lpstr>Chief drawbacks of safety first approach</vt:lpstr>
      <vt:lpstr>ESSENTIAL DIFFERENCES BETWEEN THE TWO APPROACHES</vt:lpstr>
      <vt:lpstr>Two roads to consider: Which do you take?</vt:lpstr>
      <vt:lpstr>A DIVERSIFIED PORTFOLIO INCLUDES PROTECTED AND PROBABLE INCOME</vt:lpstr>
      <vt:lpstr>PowerPoint Presentation</vt:lpstr>
      <vt:lpstr>PowerPoint Presentation</vt:lpstr>
      <vt:lpstr>Maslow’s Hierarchy of Needs</vt:lpstr>
      <vt:lpstr>An income hierarchy includes needs, wants, and wishes</vt:lpstr>
      <vt:lpstr>Calculating your expenses</vt:lpstr>
      <vt:lpstr>Is there an income security gap?</vt:lpstr>
      <vt:lpstr>Comfort creep and funding your wants </vt:lpstr>
      <vt:lpstr>PowerPoint Presentation</vt:lpstr>
      <vt:lpstr>PowerPoint Presentation</vt:lpstr>
      <vt:lpstr>“Okay, I get it. I see the importance of the income hierarchy and income planning. What’s next?”</vt:lpstr>
      <vt:lpstr>Common income planning questions</vt:lpstr>
      <vt:lpstr>Next steps: Create your own personal income hierarchy</vt:lpstr>
      <vt:lpstr>3 steps to a better income plan</vt:lpstr>
      <vt:lpstr>Key income planning steps: select, sort, sync</vt:lpstr>
      <vt:lpstr>62 common expenses retirees face</vt:lpstr>
      <vt:lpstr>Complete your spending hierarchy</vt:lpstr>
      <vt:lpstr>Let’s have an income planning discussion</vt:lpstr>
      <vt:lpstr>What we’ll discuss in our meeting</vt:lpstr>
      <vt:lpstr>Evaluation form</vt:lpstr>
      <vt:lpstr>Questions?</vt:lpstr>
      <vt:lpstr>Disclaimers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Chase</dc:creator>
  <cp:lastModifiedBy>Administrator</cp:lastModifiedBy>
  <cp:revision>604</cp:revision>
  <dcterms:created xsi:type="dcterms:W3CDTF">2020-05-06T20:08:51Z</dcterms:created>
  <dcterms:modified xsi:type="dcterms:W3CDTF">2020-10-28T17:20:50Z</dcterms:modified>
</cp:coreProperties>
</file>